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1" r:id="rId1"/>
  </p:sldMasterIdLst>
  <p:notesMasterIdLst>
    <p:notesMasterId r:id="rId72"/>
  </p:notesMasterIdLst>
  <p:handoutMasterIdLst>
    <p:handoutMasterId r:id="rId73"/>
  </p:handoutMasterIdLst>
  <p:sldIdLst>
    <p:sldId id="256" r:id="rId2"/>
    <p:sldId id="402" r:id="rId3"/>
    <p:sldId id="330" r:id="rId4"/>
    <p:sldId id="276" r:id="rId5"/>
    <p:sldId id="385" r:id="rId6"/>
    <p:sldId id="387" r:id="rId7"/>
    <p:sldId id="265" r:id="rId8"/>
    <p:sldId id="305" r:id="rId9"/>
    <p:sldId id="332" r:id="rId10"/>
    <p:sldId id="331" r:id="rId11"/>
    <p:sldId id="389" r:id="rId12"/>
    <p:sldId id="388" r:id="rId13"/>
    <p:sldId id="391" r:id="rId14"/>
    <p:sldId id="390" r:id="rId15"/>
    <p:sldId id="333" r:id="rId16"/>
    <p:sldId id="335" r:id="rId17"/>
    <p:sldId id="392" r:id="rId18"/>
    <p:sldId id="400" r:id="rId19"/>
    <p:sldId id="380" r:id="rId20"/>
    <p:sldId id="393" r:id="rId21"/>
    <p:sldId id="336" r:id="rId22"/>
    <p:sldId id="394" r:id="rId23"/>
    <p:sldId id="337" r:id="rId24"/>
    <p:sldId id="338" r:id="rId25"/>
    <p:sldId id="403" r:id="rId26"/>
    <p:sldId id="339" r:id="rId27"/>
    <p:sldId id="396" r:id="rId28"/>
    <p:sldId id="340" r:id="rId29"/>
    <p:sldId id="397" r:id="rId30"/>
    <p:sldId id="341" r:id="rId31"/>
    <p:sldId id="342" r:id="rId32"/>
    <p:sldId id="381" r:id="rId33"/>
    <p:sldId id="344" r:id="rId34"/>
    <p:sldId id="345" r:id="rId35"/>
    <p:sldId id="398" r:id="rId36"/>
    <p:sldId id="346" r:id="rId37"/>
    <p:sldId id="347" r:id="rId38"/>
    <p:sldId id="348" r:id="rId39"/>
    <p:sldId id="349" r:id="rId40"/>
    <p:sldId id="382" r:id="rId41"/>
    <p:sldId id="350" r:id="rId42"/>
    <p:sldId id="351" r:id="rId43"/>
    <p:sldId id="352" r:id="rId44"/>
    <p:sldId id="353" r:id="rId45"/>
    <p:sldId id="354" r:id="rId46"/>
    <p:sldId id="355" r:id="rId47"/>
    <p:sldId id="356" r:id="rId48"/>
    <p:sldId id="357" r:id="rId49"/>
    <p:sldId id="358" r:id="rId50"/>
    <p:sldId id="359" r:id="rId51"/>
    <p:sldId id="360" r:id="rId52"/>
    <p:sldId id="361" r:id="rId53"/>
    <p:sldId id="362" r:id="rId54"/>
    <p:sldId id="363" r:id="rId55"/>
    <p:sldId id="364" r:id="rId56"/>
    <p:sldId id="365" r:id="rId57"/>
    <p:sldId id="368" r:id="rId58"/>
    <p:sldId id="366" r:id="rId59"/>
    <p:sldId id="367" r:id="rId60"/>
    <p:sldId id="369" r:id="rId61"/>
    <p:sldId id="370" r:id="rId62"/>
    <p:sldId id="371" r:id="rId63"/>
    <p:sldId id="372" r:id="rId64"/>
    <p:sldId id="373" r:id="rId65"/>
    <p:sldId id="374" r:id="rId66"/>
    <p:sldId id="399" r:id="rId67"/>
    <p:sldId id="404" r:id="rId68"/>
    <p:sldId id="383" r:id="rId69"/>
    <p:sldId id="379" r:id="rId70"/>
    <p:sldId id="401" r:id="rId71"/>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880" userDrawn="1">
          <p15:clr>
            <a:srgbClr val="A4A3A4"/>
          </p15:clr>
        </p15:guide>
        <p15:guide id="4" pos="5602" userDrawn="1">
          <p15:clr>
            <a:srgbClr val="A4A3A4"/>
          </p15:clr>
        </p15:guide>
        <p15:guide id="6" orient="horz" pos="4042" userDrawn="1">
          <p15:clr>
            <a:srgbClr val="A4A3A4"/>
          </p15:clr>
        </p15:guide>
        <p15:guide id="7" orient="horz" pos="391" userDrawn="1">
          <p15:clr>
            <a:srgbClr val="A4A3A4"/>
          </p15:clr>
        </p15:guide>
        <p15:guide id="8" orient="horz" pos="2137" userDrawn="1">
          <p15:clr>
            <a:srgbClr val="A4A3A4"/>
          </p15:clr>
        </p15:guide>
        <p15:guide id="9" pos="5488" userDrawn="1">
          <p15:clr>
            <a:srgbClr val="A4A3A4"/>
          </p15:clr>
        </p15:guide>
        <p15:guide id="10" pos="312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6845" autoAdjust="0"/>
  </p:normalViewPr>
  <p:slideViewPr>
    <p:cSldViewPr snapToGrid="0">
      <p:cViewPr varScale="1">
        <p:scale>
          <a:sx n="100" d="100"/>
          <a:sy n="100" d="100"/>
        </p:scale>
        <p:origin x="1896" y="78"/>
      </p:cViewPr>
      <p:guideLst>
        <p:guide pos="2880"/>
        <p:guide pos="5602"/>
        <p:guide orient="horz" pos="4042"/>
        <p:guide orient="horz" pos="391"/>
        <p:guide orient="horz" pos="2137"/>
        <p:guide pos="5488"/>
        <p:guide pos="3129"/>
      </p:guideLst>
    </p:cSldViewPr>
  </p:slideViewPr>
  <p:notesTextViewPr>
    <p:cViewPr>
      <p:scale>
        <a:sx n="3" d="2"/>
        <a:sy n="3" d="2"/>
      </p:scale>
      <p:origin x="0" y="0"/>
    </p:cViewPr>
  </p:notesTextViewPr>
  <p:sorterViewPr>
    <p:cViewPr>
      <p:scale>
        <a:sx n="100" d="100"/>
        <a:sy n="100" d="100"/>
      </p:scale>
      <p:origin x="0" y="-564"/>
    </p:cViewPr>
  </p:sorterViewPr>
  <p:notesViewPr>
    <p:cSldViewPr snapToGrid="0">
      <p:cViewPr varScale="1">
        <p:scale>
          <a:sx n="78" d="100"/>
          <a:sy n="78" d="100"/>
        </p:scale>
        <p:origin x="3978" y="10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48C1023D-83D3-4BB8-AA0B-9C1D372639C0}" type="datetimeFigureOut">
              <a:rPr kumimoji="1" lang="ja-JP" altLang="en-US" smtClean="0"/>
              <a:t>2024/11/11</a:t>
            </a:fld>
            <a:endParaRPr kumimoji="1" lang="ja-JP" altLang="en-US"/>
          </a:p>
        </p:txBody>
      </p:sp>
      <p:sp>
        <p:nvSpPr>
          <p:cNvPr id="4" name="フッター プレースホルダー 3"/>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21841BF8-8B17-4F15-AF24-0017699A3693}" type="slidenum">
              <a:rPr kumimoji="1" lang="ja-JP" altLang="en-US" smtClean="0"/>
              <a:t>‹#›</a:t>
            </a:fld>
            <a:endParaRPr kumimoji="1" lang="ja-JP" altLang="en-US"/>
          </a:p>
        </p:txBody>
      </p:sp>
    </p:spTree>
    <p:extLst>
      <p:ext uri="{BB962C8B-B14F-4D97-AF65-F5344CB8AC3E}">
        <p14:creationId xmlns:p14="http://schemas.microsoft.com/office/powerpoint/2010/main" val="38041664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E9B38802-BCED-4E48-9741-06CD6A5B5D30}" type="datetimeFigureOut">
              <a:rPr kumimoji="1" lang="ja-JP" altLang="en-US" smtClean="0"/>
              <a:t>2024/11/11</a:t>
            </a:fld>
            <a:endParaRPr kumimoji="1" lang="ja-JP" altLang="en-US"/>
          </a:p>
        </p:txBody>
      </p:sp>
      <p:sp>
        <p:nvSpPr>
          <p:cNvPr id="4" name="スライド イメージ プレースホルダー 3"/>
          <p:cNvSpPr>
            <a:spLocks noGrp="1" noRot="1" noChangeAspect="1"/>
          </p:cNvSpPr>
          <p:nvPr>
            <p:ph type="sldImg" idx="2"/>
          </p:nvPr>
        </p:nvSpPr>
        <p:spPr>
          <a:xfrm>
            <a:off x="1166813" y="1243013"/>
            <a:ext cx="4473575"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2AA88509-41D8-4EE9-9863-39B457835596}" type="slidenum">
              <a:rPr kumimoji="1" lang="ja-JP" altLang="en-US" smtClean="0"/>
              <a:t>‹#›</a:t>
            </a:fld>
            <a:endParaRPr kumimoji="1" lang="ja-JP" altLang="en-US"/>
          </a:p>
        </p:txBody>
      </p:sp>
    </p:spTree>
    <p:extLst>
      <p:ext uri="{BB962C8B-B14F-4D97-AF65-F5344CB8AC3E}">
        <p14:creationId xmlns:p14="http://schemas.microsoft.com/office/powerpoint/2010/main" val="121646774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AA88509-41D8-4EE9-9863-39B457835596}" type="slidenum">
              <a:rPr kumimoji="1" lang="ja-JP" altLang="en-US" smtClean="0"/>
              <a:t>1</a:t>
            </a:fld>
            <a:endParaRPr kumimoji="1" lang="ja-JP" altLang="en-US"/>
          </a:p>
        </p:txBody>
      </p:sp>
    </p:spTree>
    <p:extLst>
      <p:ext uri="{BB962C8B-B14F-4D97-AF65-F5344CB8AC3E}">
        <p14:creationId xmlns:p14="http://schemas.microsoft.com/office/powerpoint/2010/main" val="35952611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AA88509-41D8-4EE9-9863-39B457835596}" type="slidenum">
              <a:rPr kumimoji="1" lang="ja-JP" altLang="en-US" smtClean="0"/>
              <a:t>10</a:t>
            </a:fld>
            <a:endParaRPr kumimoji="1" lang="ja-JP" altLang="en-US"/>
          </a:p>
        </p:txBody>
      </p:sp>
    </p:spTree>
    <p:extLst>
      <p:ext uri="{BB962C8B-B14F-4D97-AF65-F5344CB8AC3E}">
        <p14:creationId xmlns:p14="http://schemas.microsoft.com/office/powerpoint/2010/main" val="27957112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AA88509-41D8-4EE9-9863-39B457835596}" type="slidenum">
              <a:rPr kumimoji="1" lang="ja-JP" altLang="en-US" smtClean="0"/>
              <a:t>11</a:t>
            </a:fld>
            <a:endParaRPr kumimoji="1" lang="ja-JP" altLang="en-US"/>
          </a:p>
        </p:txBody>
      </p:sp>
    </p:spTree>
    <p:extLst>
      <p:ext uri="{BB962C8B-B14F-4D97-AF65-F5344CB8AC3E}">
        <p14:creationId xmlns:p14="http://schemas.microsoft.com/office/powerpoint/2010/main" val="1025758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AA88509-41D8-4EE9-9863-39B457835596}" type="slidenum">
              <a:rPr kumimoji="1" lang="ja-JP" altLang="en-US" smtClean="0"/>
              <a:t>12</a:t>
            </a:fld>
            <a:endParaRPr kumimoji="1" lang="ja-JP" altLang="en-US"/>
          </a:p>
        </p:txBody>
      </p:sp>
    </p:spTree>
    <p:extLst>
      <p:ext uri="{BB962C8B-B14F-4D97-AF65-F5344CB8AC3E}">
        <p14:creationId xmlns:p14="http://schemas.microsoft.com/office/powerpoint/2010/main" val="11820535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dirty="0"/>
          </a:p>
        </p:txBody>
      </p:sp>
      <p:sp>
        <p:nvSpPr>
          <p:cNvPr id="4" name="スライド番号プレースホルダー 3"/>
          <p:cNvSpPr>
            <a:spLocks noGrp="1"/>
          </p:cNvSpPr>
          <p:nvPr>
            <p:ph type="sldNum" sz="quarter" idx="10"/>
          </p:nvPr>
        </p:nvSpPr>
        <p:spPr/>
        <p:txBody>
          <a:bodyPr/>
          <a:lstStyle/>
          <a:p>
            <a:fld id="{2AA88509-41D8-4EE9-9863-39B457835596}" type="slidenum">
              <a:rPr kumimoji="1" lang="ja-JP" altLang="en-US" smtClean="0"/>
              <a:t>13</a:t>
            </a:fld>
            <a:endParaRPr kumimoji="1" lang="ja-JP" altLang="en-US"/>
          </a:p>
        </p:txBody>
      </p:sp>
    </p:spTree>
    <p:extLst>
      <p:ext uri="{BB962C8B-B14F-4D97-AF65-F5344CB8AC3E}">
        <p14:creationId xmlns:p14="http://schemas.microsoft.com/office/powerpoint/2010/main" val="16620964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p:txBody>
      </p:sp>
      <p:sp>
        <p:nvSpPr>
          <p:cNvPr id="4" name="スライド番号プレースホルダー 3"/>
          <p:cNvSpPr>
            <a:spLocks noGrp="1"/>
          </p:cNvSpPr>
          <p:nvPr>
            <p:ph type="sldNum" sz="quarter" idx="10"/>
          </p:nvPr>
        </p:nvSpPr>
        <p:spPr/>
        <p:txBody>
          <a:bodyPr/>
          <a:lstStyle/>
          <a:p>
            <a:fld id="{2AA88509-41D8-4EE9-9863-39B457835596}" type="slidenum">
              <a:rPr kumimoji="1" lang="ja-JP" altLang="en-US" smtClean="0"/>
              <a:t>14</a:t>
            </a:fld>
            <a:endParaRPr kumimoji="1" lang="ja-JP" altLang="en-US"/>
          </a:p>
        </p:txBody>
      </p:sp>
    </p:spTree>
    <p:extLst>
      <p:ext uri="{BB962C8B-B14F-4D97-AF65-F5344CB8AC3E}">
        <p14:creationId xmlns:p14="http://schemas.microsoft.com/office/powerpoint/2010/main" val="33692547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endParaRPr lang="ja-JP" altLang="en-US" dirty="0"/>
          </a:p>
        </p:txBody>
      </p:sp>
      <p:sp>
        <p:nvSpPr>
          <p:cNvPr id="4" name="スライド番号プレースホルダー 3"/>
          <p:cNvSpPr>
            <a:spLocks noGrp="1"/>
          </p:cNvSpPr>
          <p:nvPr>
            <p:ph type="sldNum" sz="quarter" idx="10"/>
          </p:nvPr>
        </p:nvSpPr>
        <p:spPr/>
        <p:txBody>
          <a:bodyPr/>
          <a:lstStyle/>
          <a:p>
            <a:fld id="{2AA88509-41D8-4EE9-9863-39B457835596}" type="slidenum">
              <a:rPr kumimoji="1" lang="ja-JP" altLang="en-US" smtClean="0"/>
              <a:t>15</a:t>
            </a:fld>
            <a:endParaRPr kumimoji="1" lang="ja-JP" altLang="en-US"/>
          </a:p>
        </p:txBody>
      </p:sp>
    </p:spTree>
    <p:extLst>
      <p:ext uri="{BB962C8B-B14F-4D97-AF65-F5344CB8AC3E}">
        <p14:creationId xmlns:p14="http://schemas.microsoft.com/office/powerpoint/2010/main" val="19790631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AA88509-41D8-4EE9-9863-39B457835596}" type="slidenum">
              <a:rPr kumimoji="1" lang="ja-JP" altLang="en-US" smtClean="0"/>
              <a:t>16</a:t>
            </a:fld>
            <a:endParaRPr kumimoji="1" lang="ja-JP" altLang="en-US"/>
          </a:p>
        </p:txBody>
      </p:sp>
    </p:spTree>
    <p:extLst>
      <p:ext uri="{BB962C8B-B14F-4D97-AF65-F5344CB8AC3E}">
        <p14:creationId xmlns:p14="http://schemas.microsoft.com/office/powerpoint/2010/main" val="34812142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AA88509-41D8-4EE9-9863-39B457835596}" type="slidenum">
              <a:rPr kumimoji="1" lang="ja-JP" altLang="en-US" smtClean="0"/>
              <a:t>17</a:t>
            </a:fld>
            <a:endParaRPr kumimoji="1" lang="ja-JP" altLang="en-US"/>
          </a:p>
        </p:txBody>
      </p:sp>
    </p:spTree>
    <p:extLst>
      <p:ext uri="{BB962C8B-B14F-4D97-AF65-F5344CB8AC3E}">
        <p14:creationId xmlns:p14="http://schemas.microsoft.com/office/powerpoint/2010/main" val="35656846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AA88509-41D8-4EE9-9863-39B457835596}" type="slidenum">
              <a:rPr kumimoji="1" lang="ja-JP" altLang="en-US" smtClean="0"/>
              <a:t>18</a:t>
            </a:fld>
            <a:endParaRPr kumimoji="1" lang="ja-JP" altLang="en-US"/>
          </a:p>
        </p:txBody>
      </p:sp>
    </p:spTree>
    <p:extLst>
      <p:ext uri="{BB962C8B-B14F-4D97-AF65-F5344CB8AC3E}">
        <p14:creationId xmlns:p14="http://schemas.microsoft.com/office/powerpoint/2010/main" val="25399050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AA88509-41D8-4EE9-9863-39B457835596}" type="slidenum">
              <a:rPr kumimoji="1" lang="ja-JP" altLang="en-US" smtClean="0"/>
              <a:t>19</a:t>
            </a:fld>
            <a:endParaRPr kumimoji="1" lang="ja-JP" altLang="en-US"/>
          </a:p>
        </p:txBody>
      </p:sp>
    </p:spTree>
    <p:extLst>
      <p:ext uri="{BB962C8B-B14F-4D97-AF65-F5344CB8AC3E}">
        <p14:creationId xmlns:p14="http://schemas.microsoft.com/office/powerpoint/2010/main" val="215045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AA88509-41D8-4EE9-9863-39B457835596}" type="slidenum">
              <a:rPr kumimoji="1" lang="ja-JP" altLang="en-US" smtClean="0"/>
              <a:t>2</a:t>
            </a:fld>
            <a:endParaRPr kumimoji="1" lang="ja-JP" altLang="en-US"/>
          </a:p>
        </p:txBody>
      </p:sp>
    </p:spTree>
    <p:extLst>
      <p:ext uri="{BB962C8B-B14F-4D97-AF65-F5344CB8AC3E}">
        <p14:creationId xmlns:p14="http://schemas.microsoft.com/office/powerpoint/2010/main" val="28592563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AA88509-41D8-4EE9-9863-39B457835596}" type="slidenum">
              <a:rPr kumimoji="1" lang="ja-JP" altLang="en-US" smtClean="0"/>
              <a:t>20</a:t>
            </a:fld>
            <a:endParaRPr kumimoji="1" lang="ja-JP" altLang="en-US"/>
          </a:p>
        </p:txBody>
      </p:sp>
    </p:spTree>
    <p:extLst>
      <p:ext uri="{BB962C8B-B14F-4D97-AF65-F5344CB8AC3E}">
        <p14:creationId xmlns:p14="http://schemas.microsoft.com/office/powerpoint/2010/main" val="26112954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dirty="0"/>
          </a:p>
        </p:txBody>
      </p:sp>
      <p:sp>
        <p:nvSpPr>
          <p:cNvPr id="4" name="スライド番号プレースホルダー 3"/>
          <p:cNvSpPr>
            <a:spLocks noGrp="1"/>
          </p:cNvSpPr>
          <p:nvPr>
            <p:ph type="sldNum" sz="quarter" idx="10"/>
          </p:nvPr>
        </p:nvSpPr>
        <p:spPr/>
        <p:txBody>
          <a:bodyPr/>
          <a:lstStyle/>
          <a:p>
            <a:fld id="{2AA88509-41D8-4EE9-9863-39B457835596}" type="slidenum">
              <a:rPr kumimoji="1" lang="ja-JP" altLang="en-US" smtClean="0"/>
              <a:t>21</a:t>
            </a:fld>
            <a:endParaRPr kumimoji="1" lang="ja-JP" altLang="en-US"/>
          </a:p>
        </p:txBody>
      </p:sp>
    </p:spTree>
    <p:extLst>
      <p:ext uri="{BB962C8B-B14F-4D97-AF65-F5344CB8AC3E}">
        <p14:creationId xmlns:p14="http://schemas.microsoft.com/office/powerpoint/2010/main" val="18155810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dirty="0"/>
          </a:p>
        </p:txBody>
      </p:sp>
      <p:sp>
        <p:nvSpPr>
          <p:cNvPr id="4" name="スライド番号プレースホルダー 3"/>
          <p:cNvSpPr>
            <a:spLocks noGrp="1"/>
          </p:cNvSpPr>
          <p:nvPr>
            <p:ph type="sldNum" sz="quarter" idx="10"/>
          </p:nvPr>
        </p:nvSpPr>
        <p:spPr/>
        <p:txBody>
          <a:bodyPr/>
          <a:lstStyle/>
          <a:p>
            <a:fld id="{2AA88509-41D8-4EE9-9863-39B457835596}" type="slidenum">
              <a:rPr kumimoji="1" lang="ja-JP" altLang="en-US" smtClean="0"/>
              <a:t>22</a:t>
            </a:fld>
            <a:endParaRPr kumimoji="1" lang="ja-JP" altLang="en-US"/>
          </a:p>
        </p:txBody>
      </p:sp>
    </p:spTree>
    <p:extLst>
      <p:ext uri="{BB962C8B-B14F-4D97-AF65-F5344CB8AC3E}">
        <p14:creationId xmlns:p14="http://schemas.microsoft.com/office/powerpoint/2010/main" val="38452808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AA88509-41D8-4EE9-9863-39B457835596}" type="slidenum">
              <a:rPr kumimoji="1" lang="ja-JP" altLang="en-US" smtClean="0"/>
              <a:t>23</a:t>
            </a:fld>
            <a:endParaRPr kumimoji="1" lang="ja-JP" altLang="en-US"/>
          </a:p>
        </p:txBody>
      </p:sp>
    </p:spTree>
    <p:extLst>
      <p:ext uri="{BB962C8B-B14F-4D97-AF65-F5344CB8AC3E}">
        <p14:creationId xmlns:p14="http://schemas.microsoft.com/office/powerpoint/2010/main" val="28450947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0">
              <a:lnSpc>
                <a:spcPct val="100000"/>
              </a:lnSpc>
              <a:buNone/>
            </a:pPr>
            <a:endParaRPr lang="en-US" altLang="ja-JP" dirty="0"/>
          </a:p>
        </p:txBody>
      </p:sp>
      <p:sp>
        <p:nvSpPr>
          <p:cNvPr id="4" name="スライド番号プレースホルダー 3"/>
          <p:cNvSpPr>
            <a:spLocks noGrp="1"/>
          </p:cNvSpPr>
          <p:nvPr>
            <p:ph type="sldNum" sz="quarter" idx="10"/>
          </p:nvPr>
        </p:nvSpPr>
        <p:spPr/>
        <p:txBody>
          <a:bodyPr/>
          <a:lstStyle/>
          <a:p>
            <a:fld id="{2AA88509-41D8-4EE9-9863-39B457835596}" type="slidenum">
              <a:rPr kumimoji="1" lang="ja-JP" altLang="en-US" smtClean="0"/>
              <a:t>24</a:t>
            </a:fld>
            <a:endParaRPr kumimoji="1" lang="ja-JP" altLang="en-US"/>
          </a:p>
        </p:txBody>
      </p:sp>
    </p:spTree>
    <p:extLst>
      <p:ext uri="{BB962C8B-B14F-4D97-AF65-F5344CB8AC3E}">
        <p14:creationId xmlns:p14="http://schemas.microsoft.com/office/powerpoint/2010/main" val="30652151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AA88509-41D8-4EE9-9863-39B457835596}" type="slidenum">
              <a:rPr kumimoji="1" lang="ja-JP" altLang="en-US" smtClean="0"/>
              <a:t>25</a:t>
            </a:fld>
            <a:endParaRPr kumimoji="1" lang="ja-JP" altLang="en-US"/>
          </a:p>
        </p:txBody>
      </p:sp>
    </p:spTree>
    <p:extLst>
      <p:ext uri="{BB962C8B-B14F-4D97-AF65-F5344CB8AC3E}">
        <p14:creationId xmlns:p14="http://schemas.microsoft.com/office/powerpoint/2010/main" val="38716208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p:txBody>
      </p:sp>
      <p:sp>
        <p:nvSpPr>
          <p:cNvPr id="4" name="スライド番号プレースホルダー 3"/>
          <p:cNvSpPr>
            <a:spLocks noGrp="1"/>
          </p:cNvSpPr>
          <p:nvPr>
            <p:ph type="sldNum" sz="quarter" idx="10"/>
          </p:nvPr>
        </p:nvSpPr>
        <p:spPr/>
        <p:txBody>
          <a:bodyPr/>
          <a:lstStyle/>
          <a:p>
            <a:fld id="{2AA88509-41D8-4EE9-9863-39B457835596}" type="slidenum">
              <a:rPr kumimoji="1" lang="ja-JP" altLang="en-US" smtClean="0"/>
              <a:t>26</a:t>
            </a:fld>
            <a:endParaRPr kumimoji="1" lang="ja-JP" altLang="en-US"/>
          </a:p>
        </p:txBody>
      </p:sp>
    </p:spTree>
    <p:extLst>
      <p:ext uri="{BB962C8B-B14F-4D97-AF65-F5344CB8AC3E}">
        <p14:creationId xmlns:p14="http://schemas.microsoft.com/office/powerpoint/2010/main" val="4154040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dirty="0"/>
          </a:p>
        </p:txBody>
      </p:sp>
      <p:sp>
        <p:nvSpPr>
          <p:cNvPr id="4" name="スライド番号プレースホルダー 3"/>
          <p:cNvSpPr>
            <a:spLocks noGrp="1"/>
          </p:cNvSpPr>
          <p:nvPr>
            <p:ph type="sldNum" sz="quarter" idx="10"/>
          </p:nvPr>
        </p:nvSpPr>
        <p:spPr/>
        <p:txBody>
          <a:bodyPr/>
          <a:lstStyle/>
          <a:p>
            <a:fld id="{2AA88509-41D8-4EE9-9863-39B457835596}" type="slidenum">
              <a:rPr kumimoji="1" lang="ja-JP" altLang="en-US" smtClean="0"/>
              <a:t>27</a:t>
            </a:fld>
            <a:endParaRPr kumimoji="1" lang="ja-JP" altLang="en-US"/>
          </a:p>
        </p:txBody>
      </p:sp>
    </p:spTree>
    <p:extLst>
      <p:ext uri="{BB962C8B-B14F-4D97-AF65-F5344CB8AC3E}">
        <p14:creationId xmlns:p14="http://schemas.microsoft.com/office/powerpoint/2010/main" val="12343197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AA88509-41D8-4EE9-9863-39B457835596}" type="slidenum">
              <a:rPr kumimoji="1" lang="ja-JP" altLang="en-US" smtClean="0"/>
              <a:t>28</a:t>
            </a:fld>
            <a:endParaRPr kumimoji="1" lang="ja-JP" altLang="en-US"/>
          </a:p>
        </p:txBody>
      </p:sp>
    </p:spTree>
    <p:extLst>
      <p:ext uri="{BB962C8B-B14F-4D97-AF65-F5344CB8AC3E}">
        <p14:creationId xmlns:p14="http://schemas.microsoft.com/office/powerpoint/2010/main" val="3882096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AA88509-41D8-4EE9-9863-39B457835596}" type="slidenum">
              <a:rPr kumimoji="1" lang="ja-JP" altLang="en-US" smtClean="0"/>
              <a:t>29</a:t>
            </a:fld>
            <a:endParaRPr kumimoji="1" lang="ja-JP" altLang="en-US"/>
          </a:p>
        </p:txBody>
      </p:sp>
    </p:spTree>
    <p:extLst>
      <p:ext uri="{BB962C8B-B14F-4D97-AF65-F5344CB8AC3E}">
        <p14:creationId xmlns:p14="http://schemas.microsoft.com/office/powerpoint/2010/main" val="1126775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AA88509-41D8-4EE9-9863-39B457835596}" type="slidenum">
              <a:rPr kumimoji="1" lang="ja-JP" altLang="en-US" smtClean="0"/>
              <a:t>3</a:t>
            </a:fld>
            <a:endParaRPr kumimoji="1" lang="ja-JP" altLang="en-US"/>
          </a:p>
        </p:txBody>
      </p:sp>
    </p:spTree>
    <p:extLst>
      <p:ext uri="{BB962C8B-B14F-4D97-AF65-F5344CB8AC3E}">
        <p14:creationId xmlns:p14="http://schemas.microsoft.com/office/powerpoint/2010/main" val="619452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AA88509-41D8-4EE9-9863-39B457835596}" type="slidenum">
              <a:rPr kumimoji="1" lang="ja-JP" altLang="en-US" smtClean="0"/>
              <a:t>30</a:t>
            </a:fld>
            <a:endParaRPr kumimoji="1" lang="ja-JP" altLang="en-US"/>
          </a:p>
        </p:txBody>
      </p:sp>
    </p:spTree>
    <p:extLst>
      <p:ext uri="{BB962C8B-B14F-4D97-AF65-F5344CB8AC3E}">
        <p14:creationId xmlns:p14="http://schemas.microsoft.com/office/powerpoint/2010/main" val="26135410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AA88509-41D8-4EE9-9863-39B457835596}" type="slidenum">
              <a:rPr kumimoji="1" lang="ja-JP" altLang="en-US" smtClean="0"/>
              <a:t>31</a:t>
            </a:fld>
            <a:endParaRPr kumimoji="1" lang="ja-JP" altLang="en-US"/>
          </a:p>
        </p:txBody>
      </p:sp>
    </p:spTree>
    <p:extLst>
      <p:ext uri="{BB962C8B-B14F-4D97-AF65-F5344CB8AC3E}">
        <p14:creationId xmlns:p14="http://schemas.microsoft.com/office/powerpoint/2010/main" val="42863510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AA88509-41D8-4EE9-9863-39B457835596}" type="slidenum">
              <a:rPr kumimoji="1" lang="ja-JP" altLang="en-US" smtClean="0"/>
              <a:t>32</a:t>
            </a:fld>
            <a:endParaRPr kumimoji="1" lang="ja-JP" altLang="en-US"/>
          </a:p>
        </p:txBody>
      </p:sp>
    </p:spTree>
    <p:extLst>
      <p:ext uri="{BB962C8B-B14F-4D97-AF65-F5344CB8AC3E}">
        <p14:creationId xmlns:p14="http://schemas.microsoft.com/office/powerpoint/2010/main" val="30321400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p:txBody>
      </p:sp>
      <p:sp>
        <p:nvSpPr>
          <p:cNvPr id="4" name="スライド番号プレースホルダー 3"/>
          <p:cNvSpPr>
            <a:spLocks noGrp="1"/>
          </p:cNvSpPr>
          <p:nvPr>
            <p:ph type="sldNum" sz="quarter" idx="10"/>
          </p:nvPr>
        </p:nvSpPr>
        <p:spPr/>
        <p:txBody>
          <a:bodyPr/>
          <a:lstStyle/>
          <a:p>
            <a:fld id="{2AA88509-41D8-4EE9-9863-39B457835596}" type="slidenum">
              <a:rPr kumimoji="1" lang="ja-JP" altLang="en-US" smtClean="0"/>
              <a:t>33</a:t>
            </a:fld>
            <a:endParaRPr kumimoji="1" lang="ja-JP" altLang="en-US"/>
          </a:p>
        </p:txBody>
      </p:sp>
    </p:spTree>
    <p:extLst>
      <p:ext uri="{BB962C8B-B14F-4D97-AF65-F5344CB8AC3E}">
        <p14:creationId xmlns:p14="http://schemas.microsoft.com/office/powerpoint/2010/main" val="38067987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AA88509-41D8-4EE9-9863-39B457835596}" type="slidenum">
              <a:rPr kumimoji="1" lang="ja-JP" altLang="en-US" smtClean="0"/>
              <a:t>34</a:t>
            </a:fld>
            <a:endParaRPr kumimoji="1" lang="ja-JP" altLang="en-US"/>
          </a:p>
        </p:txBody>
      </p:sp>
    </p:spTree>
    <p:extLst>
      <p:ext uri="{BB962C8B-B14F-4D97-AF65-F5344CB8AC3E}">
        <p14:creationId xmlns:p14="http://schemas.microsoft.com/office/powerpoint/2010/main" val="18810700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dirty="0"/>
          </a:p>
        </p:txBody>
      </p:sp>
      <p:sp>
        <p:nvSpPr>
          <p:cNvPr id="4" name="スライド番号プレースホルダー 3"/>
          <p:cNvSpPr>
            <a:spLocks noGrp="1"/>
          </p:cNvSpPr>
          <p:nvPr>
            <p:ph type="sldNum" sz="quarter" idx="10"/>
          </p:nvPr>
        </p:nvSpPr>
        <p:spPr/>
        <p:txBody>
          <a:bodyPr/>
          <a:lstStyle/>
          <a:p>
            <a:fld id="{2AA88509-41D8-4EE9-9863-39B457835596}" type="slidenum">
              <a:rPr kumimoji="1" lang="ja-JP" altLang="en-US" smtClean="0"/>
              <a:t>35</a:t>
            </a:fld>
            <a:endParaRPr kumimoji="1" lang="ja-JP" altLang="en-US"/>
          </a:p>
        </p:txBody>
      </p:sp>
    </p:spTree>
    <p:extLst>
      <p:ext uri="{BB962C8B-B14F-4D97-AF65-F5344CB8AC3E}">
        <p14:creationId xmlns:p14="http://schemas.microsoft.com/office/powerpoint/2010/main" val="39618846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AA88509-41D8-4EE9-9863-39B457835596}" type="slidenum">
              <a:rPr kumimoji="1" lang="ja-JP" altLang="en-US" smtClean="0"/>
              <a:t>36</a:t>
            </a:fld>
            <a:endParaRPr kumimoji="1" lang="ja-JP" altLang="en-US"/>
          </a:p>
        </p:txBody>
      </p:sp>
    </p:spTree>
    <p:extLst>
      <p:ext uri="{BB962C8B-B14F-4D97-AF65-F5344CB8AC3E}">
        <p14:creationId xmlns:p14="http://schemas.microsoft.com/office/powerpoint/2010/main" val="22567280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AA88509-41D8-4EE9-9863-39B457835596}" type="slidenum">
              <a:rPr kumimoji="1" lang="ja-JP" altLang="en-US" smtClean="0"/>
              <a:t>37</a:t>
            </a:fld>
            <a:endParaRPr kumimoji="1" lang="ja-JP" altLang="en-US"/>
          </a:p>
        </p:txBody>
      </p:sp>
    </p:spTree>
    <p:extLst>
      <p:ext uri="{BB962C8B-B14F-4D97-AF65-F5344CB8AC3E}">
        <p14:creationId xmlns:p14="http://schemas.microsoft.com/office/powerpoint/2010/main" val="8369836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p:txBody>
      </p:sp>
      <p:sp>
        <p:nvSpPr>
          <p:cNvPr id="4" name="スライド番号プレースホルダー 3"/>
          <p:cNvSpPr>
            <a:spLocks noGrp="1"/>
          </p:cNvSpPr>
          <p:nvPr>
            <p:ph type="sldNum" sz="quarter" idx="10"/>
          </p:nvPr>
        </p:nvSpPr>
        <p:spPr/>
        <p:txBody>
          <a:bodyPr/>
          <a:lstStyle/>
          <a:p>
            <a:fld id="{2AA88509-41D8-4EE9-9863-39B457835596}" type="slidenum">
              <a:rPr kumimoji="1" lang="ja-JP" altLang="en-US" smtClean="0"/>
              <a:t>38</a:t>
            </a:fld>
            <a:endParaRPr kumimoji="1" lang="ja-JP" altLang="en-US"/>
          </a:p>
        </p:txBody>
      </p:sp>
    </p:spTree>
    <p:extLst>
      <p:ext uri="{BB962C8B-B14F-4D97-AF65-F5344CB8AC3E}">
        <p14:creationId xmlns:p14="http://schemas.microsoft.com/office/powerpoint/2010/main" val="7646678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AA88509-41D8-4EE9-9863-39B457835596}" type="slidenum">
              <a:rPr kumimoji="1" lang="ja-JP" altLang="en-US" smtClean="0"/>
              <a:t>39</a:t>
            </a:fld>
            <a:endParaRPr kumimoji="1" lang="ja-JP" altLang="en-US"/>
          </a:p>
        </p:txBody>
      </p:sp>
    </p:spTree>
    <p:extLst>
      <p:ext uri="{BB962C8B-B14F-4D97-AF65-F5344CB8AC3E}">
        <p14:creationId xmlns:p14="http://schemas.microsoft.com/office/powerpoint/2010/main" val="29265637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ts val="2600"/>
              </a:lnSpc>
              <a:spcBef>
                <a:spcPts val="1200"/>
              </a:spcBef>
            </a:pPr>
            <a:endParaRPr lang="ja-JP" altLang="en-US" dirty="0"/>
          </a:p>
        </p:txBody>
      </p:sp>
      <p:sp>
        <p:nvSpPr>
          <p:cNvPr id="4" name="スライド番号プレースホルダー 3"/>
          <p:cNvSpPr>
            <a:spLocks noGrp="1"/>
          </p:cNvSpPr>
          <p:nvPr>
            <p:ph type="sldNum" sz="quarter" idx="10"/>
          </p:nvPr>
        </p:nvSpPr>
        <p:spPr/>
        <p:txBody>
          <a:bodyPr/>
          <a:lstStyle/>
          <a:p>
            <a:fld id="{2AA88509-41D8-4EE9-9863-39B457835596}" type="slidenum">
              <a:rPr kumimoji="1" lang="ja-JP" altLang="en-US" smtClean="0"/>
              <a:t>4</a:t>
            </a:fld>
            <a:endParaRPr kumimoji="1" lang="ja-JP" altLang="en-US"/>
          </a:p>
        </p:txBody>
      </p:sp>
    </p:spTree>
    <p:extLst>
      <p:ext uri="{BB962C8B-B14F-4D97-AF65-F5344CB8AC3E}">
        <p14:creationId xmlns:p14="http://schemas.microsoft.com/office/powerpoint/2010/main" val="1063798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AA88509-41D8-4EE9-9863-39B457835596}" type="slidenum">
              <a:rPr kumimoji="1" lang="ja-JP" altLang="en-US" smtClean="0"/>
              <a:t>40</a:t>
            </a:fld>
            <a:endParaRPr kumimoji="1" lang="ja-JP" altLang="en-US"/>
          </a:p>
        </p:txBody>
      </p:sp>
    </p:spTree>
    <p:extLst>
      <p:ext uri="{BB962C8B-B14F-4D97-AF65-F5344CB8AC3E}">
        <p14:creationId xmlns:p14="http://schemas.microsoft.com/office/powerpoint/2010/main" val="7698277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AA88509-41D8-4EE9-9863-39B457835596}" type="slidenum">
              <a:rPr kumimoji="1" lang="ja-JP" altLang="en-US" smtClean="0"/>
              <a:t>41</a:t>
            </a:fld>
            <a:endParaRPr kumimoji="1" lang="ja-JP" altLang="en-US"/>
          </a:p>
        </p:txBody>
      </p:sp>
    </p:spTree>
    <p:extLst>
      <p:ext uri="{BB962C8B-B14F-4D97-AF65-F5344CB8AC3E}">
        <p14:creationId xmlns:p14="http://schemas.microsoft.com/office/powerpoint/2010/main" val="286276792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AA88509-41D8-4EE9-9863-39B457835596}" type="slidenum">
              <a:rPr kumimoji="1" lang="ja-JP" altLang="en-US" smtClean="0"/>
              <a:t>42</a:t>
            </a:fld>
            <a:endParaRPr kumimoji="1" lang="ja-JP" altLang="en-US"/>
          </a:p>
        </p:txBody>
      </p:sp>
    </p:spTree>
    <p:extLst>
      <p:ext uri="{BB962C8B-B14F-4D97-AF65-F5344CB8AC3E}">
        <p14:creationId xmlns:p14="http://schemas.microsoft.com/office/powerpoint/2010/main" val="31447890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AA88509-41D8-4EE9-9863-39B457835596}" type="slidenum">
              <a:rPr kumimoji="1" lang="ja-JP" altLang="en-US" smtClean="0"/>
              <a:t>43</a:t>
            </a:fld>
            <a:endParaRPr kumimoji="1" lang="ja-JP" altLang="en-US"/>
          </a:p>
        </p:txBody>
      </p:sp>
    </p:spTree>
    <p:extLst>
      <p:ext uri="{BB962C8B-B14F-4D97-AF65-F5344CB8AC3E}">
        <p14:creationId xmlns:p14="http://schemas.microsoft.com/office/powerpoint/2010/main" val="73890370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AA88509-41D8-4EE9-9863-39B457835596}" type="slidenum">
              <a:rPr kumimoji="1" lang="ja-JP" altLang="en-US" smtClean="0"/>
              <a:t>44</a:t>
            </a:fld>
            <a:endParaRPr kumimoji="1" lang="ja-JP" altLang="en-US"/>
          </a:p>
        </p:txBody>
      </p:sp>
    </p:spTree>
    <p:extLst>
      <p:ext uri="{BB962C8B-B14F-4D97-AF65-F5344CB8AC3E}">
        <p14:creationId xmlns:p14="http://schemas.microsoft.com/office/powerpoint/2010/main" val="160362204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AA88509-41D8-4EE9-9863-39B457835596}" type="slidenum">
              <a:rPr kumimoji="1" lang="ja-JP" altLang="en-US" smtClean="0"/>
              <a:t>45</a:t>
            </a:fld>
            <a:endParaRPr kumimoji="1" lang="ja-JP" altLang="en-US"/>
          </a:p>
        </p:txBody>
      </p:sp>
    </p:spTree>
    <p:extLst>
      <p:ext uri="{BB962C8B-B14F-4D97-AF65-F5344CB8AC3E}">
        <p14:creationId xmlns:p14="http://schemas.microsoft.com/office/powerpoint/2010/main" val="7651047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AA88509-41D8-4EE9-9863-39B457835596}" type="slidenum">
              <a:rPr kumimoji="1" lang="ja-JP" altLang="en-US" smtClean="0"/>
              <a:t>46</a:t>
            </a:fld>
            <a:endParaRPr kumimoji="1" lang="ja-JP" altLang="en-US"/>
          </a:p>
        </p:txBody>
      </p:sp>
    </p:spTree>
    <p:extLst>
      <p:ext uri="{BB962C8B-B14F-4D97-AF65-F5344CB8AC3E}">
        <p14:creationId xmlns:p14="http://schemas.microsoft.com/office/powerpoint/2010/main" val="141711715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AA88509-41D8-4EE9-9863-39B457835596}" type="slidenum">
              <a:rPr kumimoji="1" lang="ja-JP" altLang="en-US" smtClean="0"/>
              <a:t>47</a:t>
            </a:fld>
            <a:endParaRPr kumimoji="1" lang="ja-JP" altLang="en-US"/>
          </a:p>
        </p:txBody>
      </p:sp>
    </p:spTree>
    <p:extLst>
      <p:ext uri="{BB962C8B-B14F-4D97-AF65-F5344CB8AC3E}">
        <p14:creationId xmlns:p14="http://schemas.microsoft.com/office/powerpoint/2010/main" val="338522565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p:txBody>
      </p:sp>
      <p:sp>
        <p:nvSpPr>
          <p:cNvPr id="4" name="スライド番号プレースホルダー 3"/>
          <p:cNvSpPr>
            <a:spLocks noGrp="1"/>
          </p:cNvSpPr>
          <p:nvPr>
            <p:ph type="sldNum" sz="quarter" idx="10"/>
          </p:nvPr>
        </p:nvSpPr>
        <p:spPr/>
        <p:txBody>
          <a:bodyPr/>
          <a:lstStyle/>
          <a:p>
            <a:fld id="{2AA88509-41D8-4EE9-9863-39B457835596}" type="slidenum">
              <a:rPr kumimoji="1" lang="ja-JP" altLang="en-US" smtClean="0"/>
              <a:t>48</a:t>
            </a:fld>
            <a:endParaRPr kumimoji="1" lang="ja-JP" altLang="en-US"/>
          </a:p>
        </p:txBody>
      </p:sp>
    </p:spTree>
    <p:extLst>
      <p:ext uri="{BB962C8B-B14F-4D97-AF65-F5344CB8AC3E}">
        <p14:creationId xmlns:p14="http://schemas.microsoft.com/office/powerpoint/2010/main" val="125997500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AA88509-41D8-4EE9-9863-39B457835596}" type="slidenum">
              <a:rPr kumimoji="1" lang="ja-JP" altLang="en-US" smtClean="0"/>
              <a:t>49</a:t>
            </a:fld>
            <a:endParaRPr kumimoji="1" lang="ja-JP" altLang="en-US"/>
          </a:p>
        </p:txBody>
      </p:sp>
    </p:spTree>
    <p:extLst>
      <p:ext uri="{BB962C8B-B14F-4D97-AF65-F5344CB8AC3E}">
        <p14:creationId xmlns:p14="http://schemas.microsoft.com/office/powerpoint/2010/main" val="23736498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AA88509-41D8-4EE9-9863-39B457835596}" type="slidenum">
              <a:rPr kumimoji="1" lang="ja-JP" altLang="en-US" smtClean="0"/>
              <a:t>5</a:t>
            </a:fld>
            <a:endParaRPr kumimoji="1" lang="ja-JP" altLang="en-US"/>
          </a:p>
        </p:txBody>
      </p:sp>
    </p:spTree>
    <p:extLst>
      <p:ext uri="{BB962C8B-B14F-4D97-AF65-F5344CB8AC3E}">
        <p14:creationId xmlns:p14="http://schemas.microsoft.com/office/powerpoint/2010/main" val="292181463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AA88509-41D8-4EE9-9863-39B457835596}" type="slidenum">
              <a:rPr kumimoji="1" lang="ja-JP" altLang="en-US" smtClean="0"/>
              <a:t>50</a:t>
            </a:fld>
            <a:endParaRPr kumimoji="1" lang="ja-JP" altLang="en-US"/>
          </a:p>
        </p:txBody>
      </p:sp>
    </p:spTree>
    <p:extLst>
      <p:ext uri="{BB962C8B-B14F-4D97-AF65-F5344CB8AC3E}">
        <p14:creationId xmlns:p14="http://schemas.microsoft.com/office/powerpoint/2010/main" val="207744013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p:txBody>
      </p:sp>
      <p:sp>
        <p:nvSpPr>
          <p:cNvPr id="4" name="スライド番号プレースホルダー 3"/>
          <p:cNvSpPr>
            <a:spLocks noGrp="1"/>
          </p:cNvSpPr>
          <p:nvPr>
            <p:ph type="sldNum" sz="quarter" idx="10"/>
          </p:nvPr>
        </p:nvSpPr>
        <p:spPr/>
        <p:txBody>
          <a:bodyPr/>
          <a:lstStyle/>
          <a:p>
            <a:fld id="{2AA88509-41D8-4EE9-9863-39B457835596}" type="slidenum">
              <a:rPr kumimoji="1" lang="ja-JP" altLang="en-US" smtClean="0"/>
              <a:t>51</a:t>
            </a:fld>
            <a:endParaRPr kumimoji="1" lang="ja-JP" altLang="en-US"/>
          </a:p>
        </p:txBody>
      </p:sp>
    </p:spTree>
    <p:extLst>
      <p:ext uri="{BB962C8B-B14F-4D97-AF65-F5344CB8AC3E}">
        <p14:creationId xmlns:p14="http://schemas.microsoft.com/office/powerpoint/2010/main" val="2265120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AA88509-41D8-4EE9-9863-39B457835596}" type="slidenum">
              <a:rPr kumimoji="1" lang="ja-JP" altLang="en-US" smtClean="0"/>
              <a:t>52</a:t>
            </a:fld>
            <a:endParaRPr kumimoji="1" lang="ja-JP" altLang="en-US"/>
          </a:p>
        </p:txBody>
      </p:sp>
    </p:spTree>
    <p:extLst>
      <p:ext uri="{BB962C8B-B14F-4D97-AF65-F5344CB8AC3E}">
        <p14:creationId xmlns:p14="http://schemas.microsoft.com/office/powerpoint/2010/main" val="220639335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AA88509-41D8-4EE9-9863-39B457835596}" type="slidenum">
              <a:rPr kumimoji="1" lang="ja-JP" altLang="en-US" smtClean="0"/>
              <a:t>53</a:t>
            </a:fld>
            <a:endParaRPr kumimoji="1" lang="ja-JP" altLang="en-US"/>
          </a:p>
        </p:txBody>
      </p:sp>
    </p:spTree>
    <p:extLst>
      <p:ext uri="{BB962C8B-B14F-4D97-AF65-F5344CB8AC3E}">
        <p14:creationId xmlns:p14="http://schemas.microsoft.com/office/powerpoint/2010/main" val="137199133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AA88509-41D8-4EE9-9863-39B457835596}" type="slidenum">
              <a:rPr kumimoji="1" lang="ja-JP" altLang="en-US" smtClean="0"/>
              <a:t>54</a:t>
            </a:fld>
            <a:endParaRPr kumimoji="1" lang="ja-JP" altLang="en-US"/>
          </a:p>
        </p:txBody>
      </p:sp>
    </p:spTree>
    <p:extLst>
      <p:ext uri="{BB962C8B-B14F-4D97-AF65-F5344CB8AC3E}">
        <p14:creationId xmlns:p14="http://schemas.microsoft.com/office/powerpoint/2010/main" val="34984007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AA88509-41D8-4EE9-9863-39B457835596}" type="slidenum">
              <a:rPr kumimoji="1" lang="ja-JP" altLang="en-US" smtClean="0"/>
              <a:t>55</a:t>
            </a:fld>
            <a:endParaRPr kumimoji="1" lang="ja-JP" altLang="en-US"/>
          </a:p>
        </p:txBody>
      </p:sp>
    </p:spTree>
    <p:extLst>
      <p:ext uri="{BB962C8B-B14F-4D97-AF65-F5344CB8AC3E}">
        <p14:creationId xmlns:p14="http://schemas.microsoft.com/office/powerpoint/2010/main" val="107371099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p:txBody>
      </p:sp>
      <p:sp>
        <p:nvSpPr>
          <p:cNvPr id="4" name="スライド番号プレースホルダー 3"/>
          <p:cNvSpPr>
            <a:spLocks noGrp="1"/>
          </p:cNvSpPr>
          <p:nvPr>
            <p:ph type="sldNum" sz="quarter" idx="10"/>
          </p:nvPr>
        </p:nvSpPr>
        <p:spPr/>
        <p:txBody>
          <a:bodyPr/>
          <a:lstStyle/>
          <a:p>
            <a:fld id="{2AA88509-41D8-4EE9-9863-39B457835596}" type="slidenum">
              <a:rPr kumimoji="1" lang="ja-JP" altLang="en-US" smtClean="0"/>
              <a:t>56</a:t>
            </a:fld>
            <a:endParaRPr kumimoji="1" lang="ja-JP" altLang="en-US"/>
          </a:p>
        </p:txBody>
      </p:sp>
    </p:spTree>
    <p:extLst>
      <p:ext uri="{BB962C8B-B14F-4D97-AF65-F5344CB8AC3E}">
        <p14:creationId xmlns:p14="http://schemas.microsoft.com/office/powerpoint/2010/main" val="420312339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dirty="0"/>
          </a:p>
        </p:txBody>
      </p:sp>
      <p:sp>
        <p:nvSpPr>
          <p:cNvPr id="4" name="スライド番号プレースホルダー 3"/>
          <p:cNvSpPr>
            <a:spLocks noGrp="1"/>
          </p:cNvSpPr>
          <p:nvPr>
            <p:ph type="sldNum" sz="quarter" idx="10"/>
          </p:nvPr>
        </p:nvSpPr>
        <p:spPr/>
        <p:txBody>
          <a:bodyPr/>
          <a:lstStyle/>
          <a:p>
            <a:fld id="{2AA88509-41D8-4EE9-9863-39B457835596}" type="slidenum">
              <a:rPr kumimoji="1" lang="ja-JP" altLang="en-US" smtClean="0"/>
              <a:t>57</a:t>
            </a:fld>
            <a:endParaRPr kumimoji="1" lang="ja-JP" altLang="en-US"/>
          </a:p>
        </p:txBody>
      </p:sp>
    </p:spTree>
    <p:extLst>
      <p:ext uri="{BB962C8B-B14F-4D97-AF65-F5344CB8AC3E}">
        <p14:creationId xmlns:p14="http://schemas.microsoft.com/office/powerpoint/2010/main" val="396490558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AA88509-41D8-4EE9-9863-39B457835596}" type="slidenum">
              <a:rPr kumimoji="1" lang="ja-JP" altLang="en-US" smtClean="0"/>
              <a:t>58</a:t>
            </a:fld>
            <a:endParaRPr kumimoji="1" lang="ja-JP" altLang="en-US"/>
          </a:p>
        </p:txBody>
      </p:sp>
    </p:spTree>
    <p:extLst>
      <p:ext uri="{BB962C8B-B14F-4D97-AF65-F5344CB8AC3E}">
        <p14:creationId xmlns:p14="http://schemas.microsoft.com/office/powerpoint/2010/main" val="309091158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dirty="0"/>
          </a:p>
        </p:txBody>
      </p:sp>
      <p:sp>
        <p:nvSpPr>
          <p:cNvPr id="4" name="スライド番号プレースホルダー 3"/>
          <p:cNvSpPr>
            <a:spLocks noGrp="1"/>
          </p:cNvSpPr>
          <p:nvPr>
            <p:ph type="sldNum" sz="quarter" idx="10"/>
          </p:nvPr>
        </p:nvSpPr>
        <p:spPr/>
        <p:txBody>
          <a:bodyPr/>
          <a:lstStyle/>
          <a:p>
            <a:fld id="{2AA88509-41D8-4EE9-9863-39B457835596}" type="slidenum">
              <a:rPr kumimoji="1" lang="ja-JP" altLang="en-US" smtClean="0"/>
              <a:t>59</a:t>
            </a:fld>
            <a:endParaRPr kumimoji="1" lang="ja-JP" altLang="en-US"/>
          </a:p>
        </p:txBody>
      </p:sp>
    </p:spTree>
    <p:extLst>
      <p:ext uri="{BB962C8B-B14F-4D97-AF65-F5344CB8AC3E}">
        <p14:creationId xmlns:p14="http://schemas.microsoft.com/office/powerpoint/2010/main" val="3024917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AA88509-41D8-4EE9-9863-39B457835596}" type="slidenum">
              <a:rPr kumimoji="1" lang="ja-JP" altLang="en-US" smtClean="0"/>
              <a:t>6</a:t>
            </a:fld>
            <a:endParaRPr kumimoji="1" lang="ja-JP" altLang="en-US"/>
          </a:p>
        </p:txBody>
      </p:sp>
    </p:spTree>
    <p:extLst>
      <p:ext uri="{BB962C8B-B14F-4D97-AF65-F5344CB8AC3E}">
        <p14:creationId xmlns:p14="http://schemas.microsoft.com/office/powerpoint/2010/main" val="294816625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AA88509-41D8-4EE9-9863-39B457835596}" type="slidenum">
              <a:rPr kumimoji="1" lang="ja-JP" altLang="en-US" smtClean="0"/>
              <a:t>60</a:t>
            </a:fld>
            <a:endParaRPr kumimoji="1" lang="ja-JP" altLang="en-US"/>
          </a:p>
        </p:txBody>
      </p:sp>
    </p:spTree>
    <p:extLst>
      <p:ext uri="{BB962C8B-B14F-4D97-AF65-F5344CB8AC3E}">
        <p14:creationId xmlns:p14="http://schemas.microsoft.com/office/powerpoint/2010/main" val="391148072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dirty="0"/>
          </a:p>
        </p:txBody>
      </p:sp>
      <p:sp>
        <p:nvSpPr>
          <p:cNvPr id="4" name="スライド番号プレースホルダー 3"/>
          <p:cNvSpPr>
            <a:spLocks noGrp="1"/>
          </p:cNvSpPr>
          <p:nvPr>
            <p:ph type="sldNum" sz="quarter" idx="10"/>
          </p:nvPr>
        </p:nvSpPr>
        <p:spPr/>
        <p:txBody>
          <a:bodyPr/>
          <a:lstStyle/>
          <a:p>
            <a:fld id="{2AA88509-41D8-4EE9-9863-39B457835596}" type="slidenum">
              <a:rPr kumimoji="1" lang="ja-JP" altLang="en-US" smtClean="0"/>
              <a:t>61</a:t>
            </a:fld>
            <a:endParaRPr kumimoji="1" lang="ja-JP" altLang="en-US"/>
          </a:p>
        </p:txBody>
      </p:sp>
    </p:spTree>
    <p:extLst>
      <p:ext uri="{BB962C8B-B14F-4D97-AF65-F5344CB8AC3E}">
        <p14:creationId xmlns:p14="http://schemas.microsoft.com/office/powerpoint/2010/main" val="87084715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dirty="0"/>
          </a:p>
        </p:txBody>
      </p:sp>
      <p:sp>
        <p:nvSpPr>
          <p:cNvPr id="4" name="スライド番号プレースホルダー 3"/>
          <p:cNvSpPr>
            <a:spLocks noGrp="1"/>
          </p:cNvSpPr>
          <p:nvPr>
            <p:ph type="sldNum" sz="quarter" idx="10"/>
          </p:nvPr>
        </p:nvSpPr>
        <p:spPr/>
        <p:txBody>
          <a:bodyPr/>
          <a:lstStyle/>
          <a:p>
            <a:fld id="{2AA88509-41D8-4EE9-9863-39B457835596}" type="slidenum">
              <a:rPr kumimoji="1" lang="ja-JP" altLang="en-US" smtClean="0"/>
              <a:t>62</a:t>
            </a:fld>
            <a:endParaRPr kumimoji="1" lang="ja-JP" altLang="en-US"/>
          </a:p>
        </p:txBody>
      </p:sp>
    </p:spTree>
    <p:extLst>
      <p:ext uri="{BB962C8B-B14F-4D97-AF65-F5344CB8AC3E}">
        <p14:creationId xmlns:p14="http://schemas.microsoft.com/office/powerpoint/2010/main" val="251336726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AA88509-41D8-4EE9-9863-39B457835596}" type="slidenum">
              <a:rPr kumimoji="1" lang="ja-JP" altLang="en-US" smtClean="0"/>
              <a:t>63</a:t>
            </a:fld>
            <a:endParaRPr kumimoji="1" lang="ja-JP" altLang="en-US"/>
          </a:p>
        </p:txBody>
      </p:sp>
    </p:spTree>
    <p:extLst>
      <p:ext uri="{BB962C8B-B14F-4D97-AF65-F5344CB8AC3E}">
        <p14:creationId xmlns:p14="http://schemas.microsoft.com/office/powerpoint/2010/main" val="121047968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AA88509-41D8-4EE9-9863-39B457835596}" type="slidenum">
              <a:rPr kumimoji="1" lang="ja-JP" altLang="en-US" smtClean="0"/>
              <a:t>64</a:t>
            </a:fld>
            <a:endParaRPr kumimoji="1" lang="ja-JP" altLang="en-US"/>
          </a:p>
        </p:txBody>
      </p:sp>
    </p:spTree>
    <p:extLst>
      <p:ext uri="{BB962C8B-B14F-4D97-AF65-F5344CB8AC3E}">
        <p14:creationId xmlns:p14="http://schemas.microsoft.com/office/powerpoint/2010/main" val="341182066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AA88509-41D8-4EE9-9863-39B457835596}" type="slidenum">
              <a:rPr kumimoji="1" lang="ja-JP" altLang="en-US" smtClean="0"/>
              <a:t>65</a:t>
            </a:fld>
            <a:endParaRPr kumimoji="1" lang="ja-JP" altLang="en-US"/>
          </a:p>
        </p:txBody>
      </p:sp>
    </p:spTree>
    <p:extLst>
      <p:ext uri="{BB962C8B-B14F-4D97-AF65-F5344CB8AC3E}">
        <p14:creationId xmlns:p14="http://schemas.microsoft.com/office/powerpoint/2010/main" val="359320204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dirty="0"/>
          </a:p>
        </p:txBody>
      </p:sp>
      <p:sp>
        <p:nvSpPr>
          <p:cNvPr id="4" name="スライド番号プレースホルダー 3"/>
          <p:cNvSpPr>
            <a:spLocks noGrp="1"/>
          </p:cNvSpPr>
          <p:nvPr>
            <p:ph type="sldNum" sz="quarter" idx="10"/>
          </p:nvPr>
        </p:nvSpPr>
        <p:spPr/>
        <p:txBody>
          <a:bodyPr/>
          <a:lstStyle/>
          <a:p>
            <a:fld id="{2AA88509-41D8-4EE9-9863-39B457835596}" type="slidenum">
              <a:rPr kumimoji="1" lang="ja-JP" altLang="en-US" smtClean="0"/>
              <a:t>66</a:t>
            </a:fld>
            <a:endParaRPr kumimoji="1" lang="ja-JP" altLang="en-US"/>
          </a:p>
        </p:txBody>
      </p:sp>
    </p:spTree>
    <p:extLst>
      <p:ext uri="{BB962C8B-B14F-4D97-AF65-F5344CB8AC3E}">
        <p14:creationId xmlns:p14="http://schemas.microsoft.com/office/powerpoint/2010/main" val="183106063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dirty="0"/>
          </a:p>
        </p:txBody>
      </p:sp>
      <p:sp>
        <p:nvSpPr>
          <p:cNvPr id="4" name="スライド番号プレースホルダー 3"/>
          <p:cNvSpPr>
            <a:spLocks noGrp="1"/>
          </p:cNvSpPr>
          <p:nvPr>
            <p:ph type="sldNum" sz="quarter" idx="10"/>
          </p:nvPr>
        </p:nvSpPr>
        <p:spPr/>
        <p:txBody>
          <a:bodyPr/>
          <a:lstStyle/>
          <a:p>
            <a:fld id="{2AA88509-41D8-4EE9-9863-39B457835596}" type="slidenum">
              <a:rPr kumimoji="1" lang="ja-JP" altLang="en-US" smtClean="0"/>
              <a:t>67</a:t>
            </a:fld>
            <a:endParaRPr kumimoji="1" lang="ja-JP" altLang="en-US"/>
          </a:p>
        </p:txBody>
      </p:sp>
    </p:spTree>
    <p:extLst>
      <p:ext uri="{BB962C8B-B14F-4D97-AF65-F5344CB8AC3E}">
        <p14:creationId xmlns:p14="http://schemas.microsoft.com/office/powerpoint/2010/main" val="131702794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dirty="0"/>
          </a:p>
        </p:txBody>
      </p:sp>
      <p:sp>
        <p:nvSpPr>
          <p:cNvPr id="4" name="スライド番号プレースホルダー 3"/>
          <p:cNvSpPr>
            <a:spLocks noGrp="1"/>
          </p:cNvSpPr>
          <p:nvPr>
            <p:ph type="sldNum" sz="quarter" idx="10"/>
          </p:nvPr>
        </p:nvSpPr>
        <p:spPr/>
        <p:txBody>
          <a:bodyPr/>
          <a:lstStyle/>
          <a:p>
            <a:fld id="{2AA88509-41D8-4EE9-9863-39B457835596}" type="slidenum">
              <a:rPr kumimoji="1" lang="ja-JP" altLang="en-US" smtClean="0"/>
              <a:t>68</a:t>
            </a:fld>
            <a:endParaRPr kumimoji="1" lang="ja-JP" altLang="en-US"/>
          </a:p>
        </p:txBody>
      </p:sp>
    </p:spTree>
    <p:extLst>
      <p:ext uri="{BB962C8B-B14F-4D97-AF65-F5344CB8AC3E}">
        <p14:creationId xmlns:p14="http://schemas.microsoft.com/office/powerpoint/2010/main" val="153321519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AA88509-41D8-4EE9-9863-39B457835596}" type="slidenum">
              <a:rPr kumimoji="1" lang="ja-JP" altLang="en-US" smtClean="0"/>
              <a:t>69</a:t>
            </a:fld>
            <a:endParaRPr kumimoji="1" lang="ja-JP" altLang="en-US"/>
          </a:p>
        </p:txBody>
      </p:sp>
    </p:spTree>
    <p:extLst>
      <p:ext uri="{BB962C8B-B14F-4D97-AF65-F5344CB8AC3E}">
        <p14:creationId xmlns:p14="http://schemas.microsoft.com/office/powerpoint/2010/main" val="32957935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lnSpc>
                <a:spcPct val="100000"/>
              </a:lnSpc>
              <a:spcBef>
                <a:spcPts val="0"/>
              </a:spcBef>
              <a:buNone/>
            </a:pPr>
            <a:endParaRPr lang="en-US" altLang="ja-JP" dirty="0"/>
          </a:p>
        </p:txBody>
      </p:sp>
      <p:sp>
        <p:nvSpPr>
          <p:cNvPr id="4" name="スライド番号プレースホルダー 3"/>
          <p:cNvSpPr>
            <a:spLocks noGrp="1"/>
          </p:cNvSpPr>
          <p:nvPr>
            <p:ph type="sldNum" sz="quarter" idx="10"/>
          </p:nvPr>
        </p:nvSpPr>
        <p:spPr/>
        <p:txBody>
          <a:bodyPr/>
          <a:lstStyle/>
          <a:p>
            <a:fld id="{2AA88509-41D8-4EE9-9863-39B457835596}" type="slidenum">
              <a:rPr kumimoji="1" lang="ja-JP" altLang="en-US" smtClean="0"/>
              <a:t>7</a:t>
            </a:fld>
            <a:endParaRPr kumimoji="1" lang="ja-JP" altLang="en-US"/>
          </a:p>
        </p:txBody>
      </p:sp>
    </p:spTree>
    <p:extLst>
      <p:ext uri="{BB962C8B-B14F-4D97-AF65-F5344CB8AC3E}">
        <p14:creationId xmlns:p14="http://schemas.microsoft.com/office/powerpoint/2010/main" val="336654066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AA88509-41D8-4EE9-9863-39B457835596}" type="slidenum">
              <a:rPr kumimoji="1" lang="ja-JP" altLang="en-US" smtClean="0"/>
              <a:t>70</a:t>
            </a:fld>
            <a:endParaRPr kumimoji="1" lang="ja-JP" altLang="en-US"/>
          </a:p>
        </p:txBody>
      </p:sp>
    </p:spTree>
    <p:extLst>
      <p:ext uri="{BB962C8B-B14F-4D97-AF65-F5344CB8AC3E}">
        <p14:creationId xmlns:p14="http://schemas.microsoft.com/office/powerpoint/2010/main" val="3761970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AA88509-41D8-4EE9-9863-39B457835596}" type="slidenum">
              <a:rPr kumimoji="1" lang="ja-JP" altLang="en-US" smtClean="0"/>
              <a:t>8</a:t>
            </a:fld>
            <a:endParaRPr kumimoji="1" lang="ja-JP" altLang="en-US"/>
          </a:p>
        </p:txBody>
      </p:sp>
    </p:spTree>
    <p:extLst>
      <p:ext uri="{BB962C8B-B14F-4D97-AF65-F5344CB8AC3E}">
        <p14:creationId xmlns:p14="http://schemas.microsoft.com/office/powerpoint/2010/main" val="6724605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AA88509-41D8-4EE9-9863-39B457835596}" type="slidenum">
              <a:rPr kumimoji="1" lang="ja-JP" altLang="en-US" smtClean="0"/>
              <a:t>9</a:t>
            </a:fld>
            <a:endParaRPr kumimoji="1" lang="ja-JP" altLang="en-US"/>
          </a:p>
        </p:txBody>
      </p:sp>
    </p:spTree>
    <p:extLst>
      <p:ext uri="{BB962C8B-B14F-4D97-AF65-F5344CB8AC3E}">
        <p14:creationId xmlns:p14="http://schemas.microsoft.com/office/powerpoint/2010/main" val="27920826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タイトル スライド">
    <p:spTree>
      <p:nvGrpSpPr>
        <p:cNvPr id="1" name=""/>
        <p:cNvGrpSpPr/>
        <p:nvPr/>
      </p:nvGrpSpPr>
      <p:grpSpPr>
        <a:xfrm>
          <a:off x="0" y="0"/>
          <a:ext cx="0" cy="0"/>
          <a:chOff x="0" y="0"/>
          <a:chExt cx="0" cy="0"/>
        </a:xfrm>
      </p:grpSpPr>
      <p:sp>
        <p:nvSpPr>
          <p:cNvPr id="1124" name="Rectangle 2"/>
          <p:cNvSpPr>
            <a:spLocks noGrp="1" noChangeArrowheads="1"/>
          </p:cNvSpPr>
          <p:nvPr>
            <p:ph type="ctrTitle"/>
          </p:nvPr>
        </p:nvSpPr>
        <p:spPr>
          <a:xfrm>
            <a:off x="1619268" y="2133711"/>
            <a:ext cx="7524750" cy="1470025"/>
          </a:xfrm>
        </p:spPr>
        <p:txBody>
          <a:bodyPr/>
          <a:lstStyle>
            <a:lvl1pPr>
              <a:defRPr sz="3692"/>
            </a:lvl1pPr>
          </a:lstStyle>
          <a:p>
            <a:r>
              <a:rPr lang="ja-JP" altLang="en-US"/>
              <a:t>マスタ タイトルの書式設定</a:t>
            </a:r>
          </a:p>
        </p:txBody>
      </p:sp>
      <p:sp>
        <p:nvSpPr>
          <p:cNvPr id="1125" name="Rectangle 3"/>
          <p:cNvSpPr>
            <a:spLocks noGrp="1" noChangeArrowheads="1"/>
          </p:cNvSpPr>
          <p:nvPr>
            <p:ph type="subTitle" idx="1"/>
          </p:nvPr>
        </p:nvSpPr>
        <p:spPr>
          <a:xfrm>
            <a:off x="1371606" y="3886200"/>
            <a:ext cx="6400800" cy="1752600"/>
          </a:xfrm>
        </p:spPr>
        <p:txBody>
          <a:bodyPr/>
          <a:lstStyle>
            <a:lvl1pPr marL="0" indent="0" algn="ctr">
              <a:buFontTx/>
              <a:buNone/>
              <a:defRPr/>
            </a:lvl1pPr>
          </a:lstStyle>
          <a:p>
            <a:r>
              <a:rPr lang="ja-JP" altLang="en-US"/>
              <a:t>マスタ サブタイトルの書式設定</a:t>
            </a:r>
          </a:p>
        </p:txBody>
      </p:sp>
      <p:sp>
        <p:nvSpPr>
          <p:cNvPr id="1126" name="Rectangle 4"/>
          <p:cNvSpPr>
            <a:spLocks noGrp="1" noChangeArrowheads="1"/>
          </p:cNvSpPr>
          <p:nvPr>
            <p:ph type="dt" sz="half" idx="2"/>
          </p:nvPr>
        </p:nvSpPr>
        <p:spPr/>
        <p:txBody>
          <a:bodyPr/>
          <a:lstStyle>
            <a:lvl1pPr>
              <a:defRPr/>
            </a:lvl1pPr>
          </a:lstStyle>
          <a:p>
            <a:endParaRPr lang="ja-JP" altLang="en-US">
              <a:solidFill>
                <a:srgbClr val="000000"/>
              </a:solidFill>
            </a:endParaRPr>
          </a:p>
        </p:txBody>
      </p:sp>
      <p:sp>
        <p:nvSpPr>
          <p:cNvPr id="1127" name="Rectangle 5"/>
          <p:cNvSpPr>
            <a:spLocks noGrp="1" noChangeArrowheads="1"/>
          </p:cNvSpPr>
          <p:nvPr>
            <p:ph type="ftr" sz="quarter" idx="3"/>
          </p:nvPr>
        </p:nvSpPr>
        <p:spPr/>
        <p:txBody>
          <a:bodyPr/>
          <a:lstStyle>
            <a:lvl1pPr>
              <a:defRPr/>
            </a:lvl1pPr>
          </a:lstStyle>
          <a:p>
            <a:endParaRPr lang="ja-JP" altLang="en-US">
              <a:solidFill>
                <a:srgbClr val="000000"/>
              </a:solidFill>
            </a:endParaRPr>
          </a:p>
        </p:txBody>
      </p:sp>
      <p:sp>
        <p:nvSpPr>
          <p:cNvPr id="1128" name="Rectangle 6"/>
          <p:cNvSpPr>
            <a:spLocks noGrp="1" noChangeArrowheads="1"/>
          </p:cNvSpPr>
          <p:nvPr>
            <p:ph type="sldNum" sz="quarter" idx="4"/>
          </p:nvPr>
        </p:nvSpPr>
        <p:spPr>
          <a:xfrm>
            <a:off x="6553201" y="6245225"/>
            <a:ext cx="2133600" cy="476250"/>
          </a:xfrm>
        </p:spPr>
        <p:txBody>
          <a:bodyPr/>
          <a:lstStyle>
            <a:lvl1pPr>
              <a:defRPr/>
            </a:lvl1pPr>
          </a:lstStyle>
          <a:p>
            <a:fld id="{4C3E5D78-4B7F-43CC-8C12-39FA07CFC1D6}" type="slidenum">
              <a:rPr lang="ja-JP" altLang="en-US" smtClean="0">
                <a:solidFill>
                  <a:srgbClr val="000000"/>
                </a:solidFill>
              </a:rPr>
              <a:pPr/>
              <a:t>‹#›</a:t>
            </a:fld>
            <a:endParaRPr lang="ja-JP" altLang="en-US">
              <a:solidFill>
                <a:srgbClr val="000000"/>
              </a:solidFill>
            </a:endParaRPr>
          </a:p>
        </p:txBody>
      </p:sp>
      <p:pic>
        <p:nvPicPr>
          <p:cNvPr id="1129" name="Picture 7" descr="mlit_top"/>
          <p:cNvPicPr>
            <a:picLocks noChangeAspect="1" noChangeArrowheads="1"/>
          </p:cNvPicPr>
          <p:nvPr/>
        </p:nvPicPr>
        <p:blipFill>
          <a:blip r:embed="rId2"/>
          <a:srcRect t="62230"/>
          <a:stretch>
            <a:fillRect/>
          </a:stretch>
        </p:blipFill>
        <p:spPr>
          <a:xfrm>
            <a:off x="6" y="6524739"/>
            <a:ext cx="9144000" cy="333375"/>
          </a:xfrm>
          <a:prstGeom prst="rect">
            <a:avLst/>
          </a:prstGeom>
          <a:noFill/>
        </p:spPr>
      </p:pic>
      <p:sp>
        <p:nvSpPr>
          <p:cNvPr id="1130" name="Rectangle 9"/>
          <p:cNvSpPr>
            <a:spLocks noChangeArrowheads="1"/>
          </p:cNvSpPr>
          <p:nvPr/>
        </p:nvSpPr>
        <p:spPr>
          <a:xfrm>
            <a:off x="1692282" y="3284648"/>
            <a:ext cx="7451725" cy="73025"/>
          </a:xfrm>
          <a:prstGeom prst="rect">
            <a:avLst/>
          </a:prstGeom>
          <a:solidFill>
            <a:srgbClr val="0066CC"/>
          </a:solidFill>
          <a:ln w="9525">
            <a:noFill/>
            <a:miter lim="800000"/>
            <a:headEnd/>
            <a:tailEnd/>
          </a:ln>
          <a:effectLst/>
        </p:spPr>
        <p:txBody>
          <a:bodyPr wrap="none" anchor="ctr"/>
          <a:lstStyle/>
          <a:p>
            <a:pPr fontAlgn="auto">
              <a:spcBef>
                <a:spcPts val="0"/>
              </a:spcBef>
              <a:spcAft>
                <a:spcPts val="0"/>
              </a:spcAft>
            </a:pPr>
            <a:endParaRPr lang="ja-JP" altLang="en-US" sz="1662">
              <a:solidFill>
                <a:srgbClr val="000000"/>
              </a:solidFill>
              <a:latin typeface="Arial"/>
              <a:ea typeface="ＭＳ Ｐゴシック"/>
            </a:endParaRPr>
          </a:p>
        </p:txBody>
      </p:sp>
    </p:spTree>
    <p:extLst>
      <p:ext uri="{BB962C8B-B14F-4D97-AF65-F5344CB8AC3E}">
        <p14:creationId xmlns:p14="http://schemas.microsoft.com/office/powerpoint/2010/main" val="427135165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33C70918-F7E8-4CB8-B24B-C33D24AA8734}" type="datetimeFigureOut">
              <a:rPr kumimoji="1" lang="ja-JP" altLang="en-US" smtClean="0"/>
              <a:t>2024/11/11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C0A96CF-B542-4B0F-80F8-927C18CEFCCA}" type="slidenum">
              <a:rPr kumimoji="1" lang="ja-JP" altLang="en-US" smtClean="0"/>
              <a:t>‹#›</a:t>
            </a:fld>
            <a:endParaRPr kumimoji="1" lang="ja-JP" altLang="en-US"/>
          </a:p>
        </p:txBody>
      </p:sp>
    </p:spTree>
    <p:extLst>
      <p:ext uri="{BB962C8B-B14F-4D97-AF65-F5344CB8AC3E}">
        <p14:creationId xmlns:p14="http://schemas.microsoft.com/office/powerpoint/2010/main" val="3171982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33C70918-F7E8-4CB8-B24B-C33D24AA8734}" type="datetimeFigureOut">
              <a:rPr kumimoji="1" lang="ja-JP" altLang="en-US" smtClean="0"/>
              <a:t>2024/11/11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C0A96CF-B542-4B0F-80F8-927C18CEFCCA}" type="slidenum">
              <a:rPr kumimoji="1" lang="ja-JP" altLang="en-US" smtClean="0"/>
              <a:t>‹#›</a:t>
            </a:fld>
            <a:endParaRPr kumimoji="1" lang="ja-JP" altLang="en-US"/>
          </a:p>
        </p:txBody>
      </p:sp>
    </p:spTree>
    <p:extLst>
      <p:ext uri="{BB962C8B-B14F-4D97-AF65-F5344CB8AC3E}">
        <p14:creationId xmlns:p14="http://schemas.microsoft.com/office/powerpoint/2010/main" val="18850875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33C70918-F7E8-4CB8-B24B-C33D24AA8734}" type="datetimeFigureOut">
              <a:rPr kumimoji="1" lang="ja-JP" altLang="en-US" smtClean="0"/>
              <a:t>2024/11/11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C0A96CF-B542-4B0F-80F8-927C18CEFCCA}" type="slidenum">
              <a:rPr kumimoji="1" lang="ja-JP" altLang="en-US" smtClean="0"/>
              <a:t>‹#›</a:t>
            </a:fld>
            <a:endParaRPr kumimoji="1" lang="ja-JP" altLang="en-US"/>
          </a:p>
        </p:txBody>
      </p:sp>
    </p:spTree>
    <p:extLst>
      <p:ext uri="{BB962C8B-B14F-4D97-AF65-F5344CB8AC3E}">
        <p14:creationId xmlns:p14="http://schemas.microsoft.com/office/powerpoint/2010/main" val="41603915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1048" name="タイトル 1"/>
          <p:cNvSpPr>
            <a:spLocks noGrp="1"/>
          </p:cNvSpPr>
          <p:nvPr>
            <p:ph type="title"/>
          </p:nvPr>
        </p:nvSpPr>
        <p:spPr>
          <a:xfrm>
            <a:off x="11" y="0"/>
            <a:ext cx="7943212" cy="476250"/>
          </a:xfrm>
          <a:prstGeom prst="rect">
            <a:avLst/>
          </a:prstGeom>
        </p:spPr>
        <p:txBody>
          <a:bodyPr/>
          <a:lstStyle>
            <a:lvl1pPr>
              <a:defRPr sz="1500" b="1">
                <a:latin typeface="BIZ UDPゴシック" panose="020B0400000000000000" pitchFamily="50" charset="-128"/>
                <a:ea typeface="BIZ UDPゴシック" panose="020B0400000000000000" pitchFamily="50" charset="-128"/>
              </a:defRPr>
            </a:lvl1pPr>
          </a:lstStyle>
          <a:p>
            <a:r>
              <a:rPr lang="ja-JP" altLang="en-US" dirty="0"/>
              <a:t>マスタ タイトルの書式設定</a:t>
            </a:r>
          </a:p>
        </p:txBody>
      </p:sp>
      <p:sp>
        <p:nvSpPr>
          <p:cNvPr id="1052" name="Rectangle 6"/>
          <p:cNvSpPr>
            <a:spLocks noGrp="1" noChangeArrowheads="1"/>
          </p:cNvSpPr>
          <p:nvPr>
            <p:ph type="sldNum" sz="quarter" idx="4"/>
          </p:nvPr>
        </p:nvSpPr>
        <p:spPr>
          <a:xfrm>
            <a:off x="8769339" y="6609677"/>
            <a:ext cx="380233" cy="213585"/>
          </a:xfrm>
          <a:prstGeom prst="rect">
            <a:avLst/>
          </a:prstGeom>
        </p:spPr>
        <p:txBody>
          <a:bodyPr wrap="none">
            <a:spAutoFit/>
          </a:bodyPr>
          <a:lstStyle>
            <a:lvl1pPr algn="r">
              <a:defRPr sz="788">
                <a:latin typeface="BIZ UDPゴシック" panose="020B0400000000000000" pitchFamily="50" charset="-128"/>
                <a:ea typeface="BIZ UDPゴシック" panose="020B0400000000000000" pitchFamily="50" charset="-128"/>
              </a:defRPr>
            </a:lvl1pPr>
          </a:lstStyle>
          <a:p>
            <a:pPr>
              <a:defRPr/>
            </a:pPr>
            <a:fld id="{35C1E978-A3B9-4673-8199-379729392307}" type="slidenum">
              <a:rPr lang="en-US" altLang="ja-JP" smtClean="0">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875124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33C70918-F7E8-4CB8-B24B-C33D24AA8734}" type="datetimeFigureOut">
              <a:rPr kumimoji="1" lang="ja-JP" altLang="en-US" smtClean="0"/>
              <a:t>2024/11/11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C0A96CF-B542-4B0F-80F8-927C18CEFCCA}" type="slidenum">
              <a:rPr kumimoji="1" lang="ja-JP" altLang="en-US" smtClean="0"/>
              <a:t>‹#›</a:t>
            </a:fld>
            <a:endParaRPr kumimoji="1" lang="ja-JP" altLang="en-US"/>
          </a:p>
        </p:txBody>
      </p:sp>
    </p:spTree>
    <p:extLst>
      <p:ext uri="{BB962C8B-B14F-4D97-AF65-F5344CB8AC3E}">
        <p14:creationId xmlns:p14="http://schemas.microsoft.com/office/powerpoint/2010/main" val="222901376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250825" y="1"/>
            <a:ext cx="7426325" cy="495300"/>
          </a:xfrm>
        </p:spPr>
        <p:txBody>
          <a:bodyPr>
            <a:noAutofit/>
          </a:bodyPr>
          <a:lstStyle>
            <a:lvl1pPr>
              <a:defRPr sz="2000" b="1">
                <a:latin typeface="ＭＳ ゴシック" panose="020B0609070205080204" pitchFamily="49" charset="-128"/>
                <a:ea typeface="ＭＳ ゴシック" panose="020B0609070205080204" pitchFamily="49" charset="-128"/>
              </a:defRPr>
            </a:lvl1pPr>
          </a:lstStyle>
          <a:p>
            <a:r>
              <a:rPr lang="ja-JP" altLang="en-US" dirty="0" smtClean="0"/>
              <a:t>マスター タイトルの書式設定</a:t>
            </a:r>
            <a:endParaRPr lang="en-US" dirty="0"/>
          </a:p>
        </p:txBody>
      </p:sp>
      <p:sp>
        <p:nvSpPr>
          <p:cNvPr id="3" name="Content Placeholder 2"/>
          <p:cNvSpPr>
            <a:spLocks noGrp="1"/>
          </p:cNvSpPr>
          <p:nvPr>
            <p:ph idx="1"/>
          </p:nvPr>
        </p:nvSpPr>
        <p:spPr>
          <a:xfrm>
            <a:off x="250825" y="1190624"/>
            <a:ext cx="8642350" cy="4986339"/>
          </a:xfrm>
        </p:spPr>
        <p:txBody>
          <a:bodyPr/>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4" name="Date Placeholder 3"/>
          <p:cNvSpPr>
            <a:spLocks noGrp="1"/>
          </p:cNvSpPr>
          <p:nvPr>
            <p:ph type="dt" sz="half" idx="10"/>
          </p:nvPr>
        </p:nvSpPr>
        <p:spPr/>
        <p:txBody>
          <a:bodyPr/>
          <a:lstStyle/>
          <a:p>
            <a:fld id="{33C70918-F7E8-4CB8-B24B-C33D24AA8734}" type="datetimeFigureOut">
              <a:rPr kumimoji="1" lang="ja-JP" altLang="en-US" smtClean="0"/>
              <a:t>2024/11/11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C0A96CF-B542-4B0F-80F8-927C18CEFCCA}" type="slidenum">
              <a:rPr kumimoji="1" lang="ja-JP" altLang="en-US" smtClean="0"/>
              <a:t>‹#›</a:t>
            </a:fld>
            <a:endParaRPr kumimoji="1" lang="ja-JP" altLang="en-US"/>
          </a:p>
        </p:txBody>
      </p:sp>
    </p:spTree>
    <p:extLst>
      <p:ext uri="{BB962C8B-B14F-4D97-AF65-F5344CB8AC3E}">
        <p14:creationId xmlns:p14="http://schemas.microsoft.com/office/powerpoint/2010/main" val="1577059392"/>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pos="2880" userDrawn="1">
          <p15:clr>
            <a:srgbClr val="FBAE40"/>
          </p15:clr>
        </p15:guide>
        <p15:guide id="2" pos="158" userDrawn="1">
          <p15:clr>
            <a:srgbClr val="FBAE40"/>
          </p15:clr>
        </p15:guide>
        <p15:guide id="3" pos="560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33C70918-F7E8-4CB8-B24B-C33D24AA8734}" type="datetimeFigureOut">
              <a:rPr kumimoji="1" lang="ja-JP" altLang="en-US" smtClean="0"/>
              <a:t>2024/11/11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C0A96CF-B542-4B0F-80F8-927C18CEFCCA}" type="slidenum">
              <a:rPr kumimoji="1" lang="ja-JP" altLang="en-US" smtClean="0"/>
              <a:t>‹#›</a:t>
            </a:fld>
            <a:endParaRPr kumimoji="1" lang="ja-JP" altLang="en-US"/>
          </a:p>
        </p:txBody>
      </p:sp>
    </p:spTree>
    <p:extLst>
      <p:ext uri="{BB962C8B-B14F-4D97-AF65-F5344CB8AC3E}">
        <p14:creationId xmlns:p14="http://schemas.microsoft.com/office/powerpoint/2010/main" val="1334479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33C70918-F7E8-4CB8-B24B-C33D24AA8734}" type="datetimeFigureOut">
              <a:rPr kumimoji="1" lang="ja-JP" altLang="en-US" smtClean="0"/>
              <a:t>2024/11/11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C0A96CF-B542-4B0F-80F8-927C18CEFCCA}" type="slidenum">
              <a:rPr kumimoji="1" lang="ja-JP" altLang="en-US" smtClean="0"/>
              <a:t>‹#›</a:t>
            </a:fld>
            <a:endParaRPr kumimoji="1" lang="ja-JP" altLang="en-US"/>
          </a:p>
        </p:txBody>
      </p:sp>
    </p:spTree>
    <p:extLst>
      <p:ext uri="{BB962C8B-B14F-4D97-AF65-F5344CB8AC3E}">
        <p14:creationId xmlns:p14="http://schemas.microsoft.com/office/powerpoint/2010/main" val="3597289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33C70918-F7E8-4CB8-B24B-C33D24AA8734}" type="datetimeFigureOut">
              <a:rPr kumimoji="1" lang="ja-JP" altLang="en-US" smtClean="0"/>
              <a:t>2024/11/11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C0A96CF-B542-4B0F-80F8-927C18CEFCCA}" type="slidenum">
              <a:rPr kumimoji="1" lang="ja-JP" altLang="en-US" smtClean="0"/>
              <a:t>‹#›</a:t>
            </a:fld>
            <a:endParaRPr kumimoji="1" lang="ja-JP" altLang="en-US"/>
          </a:p>
        </p:txBody>
      </p:sp>
    </p:spTree>
    <p:extLst>
      <p:ext uri="{BB962C8B-B14F-4D97-AF65-F5344CB8AC3E}">
        <p14:creationId xmlns:p14="http://schemas.microsoft.com/office/powerpoint/2010/main" val="2756412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33C70918-F7E8-4CB8-B24B-C33D24AA8734}" type="datetimeFigureOut">
              <a:rPr kumimoji="1" lang="ja-JP" altLang="en-US" smtClean="0"/>
              <a:t>2024/11/11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C0A96CF-B542-4B0F-80F8-927C18CEFCCA}" type="slidenum">
              <a:rPr kumimoji="1" lang="ja-JP" altLang="en-US" smtClean="0"/>
              <a:t>‹#›</a:t>
            </a:fld>
            <a:endParaRPr kumimoji="1" lang="ja-JP" altLang="en-US"/>
          </a:p>
        </p:txBody>
      </p:sp>
    </p:spTree>
    <p:extLst>
      <p:ext uri="{BB962C8B-B14F-4D97-AF65-F5344CB8AC3E}">
        <p14:creationId xmlns:p14="http://schemas.microsoft.com/office/powerpoint/2010/main" val="1423506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C70918-F7E8-4CB8-B24B-C33D24AA8734}" type="datetimeFigureOut">
              <a:rPr kumimoji="1" lang="ja-JP" altLang="en-US" smtClean="0"/>
              <a:t>2024/11/11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C0A96CF-B542-4B0F-80F8-927C18CEFCCA}" type="slidenum">
              <a:rPr kumimoji="1" lang="ja-JP" altLang="en-US" smtClean="0"/>
              <a:t>‹#›</a:t>
            </a:fld>
            <a:endParaRPr kumimoji="1" lang="ja-JP" altLang="en-US"/>
          </a:p>
        </p:txBody>
      </p:sp>
    </p:spTree>
    <p:extLst>
      <p:ext uri="{BB962C8B-B14F-4D97-AF65-F5344CB8AC3E}">
        <p14:creationId xmlns:p14="http://schemas.microsoft.com/office/powerpoint/2010/main" val="189149618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33C70918-F7E8-4CB8-B24B-C33D24AA8734}" type="datetimeFigureOut">
              <a:rPr kumimoji="1" lang="ja-JP" altLang="en-US" smtClean="0"/>
              <a:t>2024/11/11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C0A96CF-B542-4B0F-80F8-927C18CEFCCA}" type="slidenum">
              <a:rPr kumimoji="1" lang="ja-JP" altLang="en-US" smtClean="0"/>
              <a:t>‹#›</a:t>
            </a:fld>
            <a:endParaRPr kumimoji="1" lang="ja-JP" altLang="en-US"/>
          </a:p>
        </p:txBody>
      </p:sp>
    </p:spTree>
    <p:extLst>
      <p:ext uri="{BB962C8B-B14F-4D97-AF65-F5344CB8AC3E}">
        <p14:creationId xmlns:p14="http://schemas.microsoft.com/office/powerpoint/2010/main" val="562673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C70918-F7E8-4CB8-B24B-C33D24AA8734}" type="datetimeFigureOut">
              <a:rPr kumimoji="1" lang="ja-JP" altLang="en-US" smtClean="0"/>
              <a:t>2024/11/11</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0A96CF-B542-4B0F-80F8-927C18CEFCCA}" type="slidenum">
              <a:rPr kumimoji="1" lang="ja-JP" altLang="en-US" smtClean="0"/>
              <a:t>‹#›</a:t>
            </a:fld>
            <a:endParaRPr kumimoji="1" lang="ja-JP" altLang="en-US"/>
          </a:p>
        </p:txBody>
      </p:sp>
      <p:grpSp>
        <p:nvGrpSpPr>
          <p:cNvPr id="7" name="Group 18"/>
          <p:cNvGrpSpPr/>
          <p:nvPr userDrawn="1"/>
        </p:nvGrpSpPr>
        <p:grpSpPr>
          <a:xfrm>
            <a:off x="4" y="0"/>
            <a:ext cx="9143996" cy="546100"/>
            <a:chOff x="0" y="0"/>
            <a:chExt cx="5760" cy="344"/>
          </a:xfrm>
        </p:grpSpPr>
        <p:pic>
          <p:nvPicPr>
            <p:cNvPr id="8" name="Picture 9" descr="mlit_top"/>
            <p:cNvPicPr>
              <a:picLocks noChangeAspect="1" noChangeArrowheads="1"/>
            </p:cNvPicPr>
            <p:nvPr userDrawn="1"/>
          </p:nvPicPr>
          <p:blipFill>
            <a:blip r:embed="rId15"/>
            <a:srcRect t="26801" b="65286"/>
            <a:stretch>
              <a:fillRect/>
            </a:stretch>
          </p:blipFill>
          <p:spPr>
            <a:xfrm>
              <a:off x="0" y="300"/>
              <a:ext cx="5760" cy="44"/>
            </a:xfrm>
            <a:prstGeom prst="rect">
              <a:avLst/>
            </a:prstGeom>
            <a:noFill/>
          </p:spPr>
        </p:pic>
        <p:grpSp>
          <p:nvGrpSpPr>
            <p:cNvPr id="9" name="Group 17"/>
            <p:cNvGrpSpPr/>
            <p:nvPr userDrawn="1"/>
          </p:nvGrpSpPr>
          <p:grpSpPr>
            <a:xfrm>
              <a:off x="0" y="0"/>
              <a:ext cx="5760" cy="318"/>
              <a:chOff x="0" y="0"/>
              <a:chExt cx="5760" cy="318"/>
            </a:xfrm>
          </p:grpSpPr>
          <p:pic>
            <p:nvPicPr>
              <p:cNvPr id="10" name="Picture 11" descr="mlit_top"/>
              <p:cNvPicPr>
                <a:picLocks noChangeAspect="1" noChangeArrowheads="1"/>
              </p:cNvPicPr>
              <p:nvPr userDrawn="1"/>
            </p:nvPicPr>
            <p:blipFill>
              <a:blip r:embed="rId16"/>
              <a:srcRect r="66945" b="42805"/>
              <a:stretch>
                <a:fillRect/>
              </a:stretch>
            </p:blipFill>
            <p:spPr>
              <a:xfrm>
                <a:off x="3856" y="0"/>
                <a:ext cx="1904" cy="318"/>
              </a:xfrm>
              <a:prstGeom prst="rect">
                <a:avLst/>
              </a:prstGeom>
              <a:noFill/>
            </p:spPr>
          </p:pic>
          <p:pic>
            <p:nvPicPr>
              <p:cNvPr id="11" name="Picture 16" descr="mlit_top"/>
              <p:cNvPicPr>
                <a:picLocks noChangeAspect="1" noChangeArrowheads="1"/>
              </p:cNvPicPr>
              <p:nvPr userDrawn="1"/>
            </p:nvPicPr>
            <p:blipFill>
              <a:blip r:embed="rId17"/>
              <a:srcRect l="50000" b="42805"/>
              <a:stretch>
                <a:fillRect/>
              </a:stretch>
            </p:blipFill>
            <p:spPr>
              <a:xfrm>
                <a:off x="1043" y="0"/>
                <a:ext cx="2880" cy="318"/>
              </a:xfrm>
              <a:prstGeom prst="rect">
                <a:avLst/>
              </a:prstGeom>
              <a:noFill/>
            </p:spPr>
          </p:pic>
          <p:pic>
            <p:nvPicPr>
              <p:cNvPr id="12" name="Picture 10" descr="mlit_top"/>
              <p:cNvPicPr>
                <a:picLocks noChangeAspect="1" noChangeArrowheads="1"/>
              </p:cNvPicPr>
              <p:nvPr userDrawn="1"/>
            </p:nvPicPr>
            <p:blipFill>
              <a:blip r:embed="rId17"/>
              <a:srcRect l="68906" b="42805"/>
              <a:stretch>
                <a:fillRect/>
              </a:stretch>
            </p:blipFill>
            <p:spPr>
              <a:xfrm>
                <a:off x="0" y="0"/>
                <a:ext cx="1791" cy="318"/>
              </a:xfrm>
              <a:prstGeom prst="rect">
                <a:avLst/>
              </a:prstGeom>
              <a:noFill/>
            </p:spPr>
          </p:pic>
        </p:grpSp>
      </p:grpSp>
      <p:grpSp>
        <p:nvGrpSpPr>
          <p:cNvPr id="13" name="Group 18"/>
          <p:cNvGrpSpPr/>
          <p:nvPr userDrawn="1"/>
        </p:nvGrpSpPr>
        <p:grpSpPr>
          <a:xfrm>
            <a:off x="6" y="0"/>
            <a:ext cx="9143994" cy="546100"/>
            <a:chOff x="0" y="0"/>
            <a:chExt cx="5760" cy="344"/>
          </a:xfrm>
        </p:grpSpPr>
        <p:pic>
          <p:nvPicPr>
            <p:cNvPr id="14" name="Picture 9" descr="mlit_top"/>
            <p:cNvPicPr>
              <a:picLocks noChangeAspect="1" noChangeArrowheads="1"/>
            </p:cNvPicPr>
            <p:nvPr userDrawn="1"/>
          </p:nvPicPr>
          <p:blipFill>
            <a:blip r:embed="rId15"/>
            <a:srcRect t="26801" b="65286"/>
            <a:stretch>
              <a:fillRect/>
            </a:stretch>
          </p:blipFill>
          <p:spPr>
            <a:xfrm>
              <a:off x="0" y="300"/>
              <a:ext cx="5760" cy="44"/>
            </a:xfrm>
            <a:prstGeom prst="rect">
              <a:avLst/>
            </a:prstGeom>
            <a:noFill/>
          </p:spPr>
        </p:pic>
        <p:grpSp>
          <p:nvGrpSpPr>
            <p:cNvPr id="15" name="Group 17"/>
            <p:cNvGrpSpPr/>
            <p:nvPr userDrawn="1"/>
          </p:nvGrpSpPr>
          <p:grpSpPr>
            <a:xfrm>
              <a:off x="0" y="0"/>
              <a:ext cx="5760" cy="318"/>
              <a:chOff x="0" y="0"/>
              <a:chExt cx="5760" cy="318"/>
            </a:xfrm>
          </p:grpSpPr>
          <p:pic>
            <p:nvPicPr>
              <p:cNvPr id="16" name="Picture 11" descr="mlit_top"/>
              <p:cNvPicPr>
                <a:picLocks noChangeAspect="1" noChangeArrowheads="1"/>
              </p:cNvPicPr>
              <p:nvPr userDrawn="1"/>
            </p:nvPicPr>
            <p:blipFill>
              <a:blip r:embed="rId16"/>
              <a:srcRect r="66945" b="42805"/>
              <a:stretch>
                <a:fillRect/>
              </a:stretch>
            </p:blipFill>
            <p:spPr>
              <a:xfrm>
                <a:off x="3856" y="0"/>
                <a:ext cx="1904" cy="318"/>
              </a:xfrm>
              <a:prstGeom prst="rect">
                <a:avLst/>
              </a:prstGeom>
              <a:noFill/>
            </p:spPr>
          </p:pic>
          <p:pic>
            <p:nvPicPr>
              <p:cNvPr id="17" name="Picture 16" descr="mlit_top"/>
              <p:cNvPicPr>
                <a:picLocks noChangeAspect="1" noChangeArrowheads="1"/>
              </p:cNvPicPr>
              <p:nvPr userDrawn="1"/>
            </p:nvPicPr>
            <p:blipFill>
              <a:blip r:embed="rId17"/>
              <a:srcRect l="50000" b="42805"/>
              <a:stretch>
                <a:fillRect/>
              </a:stretch>
            </p:blipFill>
            <p:spPr>
              <a:xfrm>
                <a:off x="1043" y="0"/>
                <a:ext cx="2880" cy="318"/>
              </a:xfrm>
              <a:prstGeom prst="rect">
                <a:avLst/>
              </a:prstGeom>
              <a:noFill/>
            </p:spPr>
          </p:pic>
          <p:pic>
            <p:nvPicPr>
              <p:cNvPr id="18" name="Picture 10" descr="mlit_top"/>
              <p:cNvPicPr>
                <a:picLocks noChangeAspect="1" noChangeArrowheads="1"/>
              </p:cNvPicPr>
              <p:nvPr userDrawn="1"/>
            </p:nvPicPr>
            <p:blipFill>
              <a:blip r:embed="rId17"/>
              <a:srcRect l="68906" b="42805"/>
              <a:stretch>
                <a:fillRect/>
              </a:stretch>
            </p:blipFill>
            <p:spPr>
              <a:xfrm>
                <a:off x="0" y="0"/>
                <a:ext cx="1791" cy="318"/>
              </a:xfrm>
              <a:prstGeom prst="rect">
                <a:avLst/>
              </a:prstGeom>
              <a:noFill/>
            </p:spPr>
          </p:pic>
        </p:grpSp>
      </p:grpSp>
    </p:spTree>
    <p:extLst>
      <p:ext uri="{BB962C8B-B14F-4D97-AF65-F5344CB8AC3E}">
        <p14:creationId xmlns:p14="http://schemas.microsoft.com/office/powerpoint/2010/main" val="4084504474"/>
      </p:ext>
    </p:extLst>
  </p:cSld>
  <p:clrMap bg1="lt1" tx1="dk1" bg2="lt2" tx2="dk2" accent1="accent1" accent2="accent2" accent3="accent3" accent4="accent4" accent5="accent5" accent6="accent6" hlink="hlink" folHlink="folHlink"/>
  <p:sldLayoutIdLst>
    <p:sldLayoutId id="2147483674"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5" r:id="rId13"/>
  </p:sldLayoutIdLst>
  <p:timing>
    <p:tnLst>
      <p:par>
        <p:cTn id="1" dur="indefinite" restart="never" nodeType="tmRoot"/>
      </p:par>
    </p:tnLst>
  </p:timing>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1.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5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2.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5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3.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5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4.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5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5.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5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6.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5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68.xml"/><Relationship Id="rId1" Type="http://schemas.openxmlformats.org/officeDocument/2006/relationships/slideLayout" Target="../slideLayouts/slideLayout3.xml"/><Relationship Id="rId4" Type="http://schemas.openxmlformats.org/officeDocument/2006/relationships/image" Target="../media/image25.emf"/></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01650" y="2612570"/>
            <a:ext cx="8642350" cy="657979"/>
          </a:xfrm>
        </p:spPr>
        <p:txBody>
          <a:bodyPr>
            <a:normAutofit/>
          </a:bodyPr>
          <a:lstStyle/>
          <a:p>
            <a:pPr algn="ctr"/>
            <a:r>
              <a:rPr lang="zh-TW" altLang="en-US" sz="3600" b="1" dirty="0">
                <a:latin typeface="ＭＳ ゴシック" panose="020B0609070205080204" pitchFamily="49" charset="-128"/>
                <a:ea typeface="ＭＳ ゴシック" panose="020B0609070205080204" pitchFamily="49" charset="-128"/>
              </a:rPr>
              <a:t>令和</a:t>
            </a:r>
            <a:r>
              <a:rPr lang="ja-JP" altLang="en-US" sz="3600" b="1" dirty="0">
                <a:latin typeface="ＭＳ ゴシック" panose="020B0609070205080204" pitchFamily="49" charset="-128"/>
                <a:ea typeface="ＭＳ ゴシック" panose="020B0609070205080204" pitchFamily="49" charset="-128"/>
              </a:rPr>
              <a:t>５</a:t>
            </a:r>
            <a:r>
              <a:rPr lang="en-US" altLang="ja-JP" sz="3600" b="1" dirty="0">
                <a:latin typeface="ＭＳ ゴシック" panose="020B0609070205080204" pitchFamily="49" charset="-128"/>
                <a:ea typeface="ＭＳ ゴシック" panose="020B0609070205080204" pitchFamily="49" charset="-128"/>
              </a:rPr>
              <a:t>-</a:t>
            </a:r>
            <a:r>
              <a:rPr lang="ja-JP" altLang="en-US" sz="3600" b="1" dirty="0">
                <a:latin typeface="ＭＳ ゴシック" panose="020B0609070205080204" pitchFamily="49" charset="-128"/>
                <a:ea typeface="ＭＳ ゴシック" panose="020B0609070205080204" pitchFamily="49" charset="-128"/>
              </a:rPr>
              <a:t>６</a:t>
            </a:r>
            <a:r>
              <a:rPr lang="zh-TW" altLang="en-US" sz="3600" b="1" dirty="0">
                <a:latin typeface="ＭＳ ゴシック" panose="020B0609070205080204" pitchFamily="49" charset="-128"/>
                <a:ea typeface="ＭＳ ゴシック" panose="020B0609070205080204" pitchFamily="49" charset="-128"/>
              </a:rPr>
              <a:t>年度 建築ＢＩＭ加速化事業</a:t>
            </a:r>
            <a:endParaRPr lang="ja-JP" altLang="en-US" sz="3600" b="1" dirty="0">
              <a:latin typeface="ＭＳ ゴシック" panose="020B0609070205080204" pitchFamily="49" charset="-128"/>
              <a:ea typeface="ＭＳ ゴシック" panose="020B0609070205080204" pitchFamily="49" charset="-128"/>
            </a:endParaRPr>
          </a:p>
        </p:txBody>
      </p:sp>
      <p:sp>
        <p:nvSpPr>
          <p:cNvPr id="3" name="サブタイトル 2"/>
          <p:cNvSpPr>
            <a:spLocks noGrp="1"/>
          </p:cNvSpPr>
          <p:nvPr>
            <p:ph type="subTitle" idx="1"/>
          </p:nvPr>
        </p:nvSpPr>
        <p:spPr>
          <a:xfrm>
            <a:off x="785004" y="3435531"/>
            <a:ext cx="8108172" cy="2926080"/>
          </a:xfrm>
        </p:spPr>
        <p:txBody>
          <a:bodyPr>
            <a:noAutofit/>
          </a:bodyPr>
          <a:lstStyle/>
          <a:p>
            <a:pPr>
              <a:lnSpc>
                <a:spcPts val="3000"/>
              </a:lnSpc>
            </a:pPr>
            <a:r>
              <a:rPr lang="en-US" altLang="ja-JP" sz="3200" b="1" dirty="0" smtClean="0">
                <a:latin typeface="ＭＳ ゴシック" panose="020B0609070205080204" pitchFamily="49" charset="-128"/>
                <a:ea typeface="ＭＳ ゴシック" panose="020B0609070205080204" pitchFamily="49" charset="-128"/>
              </a:rPr>
              <a:t>【</a:t>
            </a:r>
            <a:r>
              <a:rPr lang="ja-JP" altLang="en-US" sz="3200" b="1" dirty="0" smtClean="0">
                <a:latin typeface="ＭＳ ゴシック" panose="020B0609070205080204" pitchFamily="49" charset="-128"/>
                <a:ea typeface="ＭＳ ゴシック" panose="020B0609070205080204" pitchFamily="49" charset="-128"/>
              </a:rPr>
              <a:t>交付申請等の手続きについて</a:t>
            </a:r>
            <a:r>
              <a:rPr lang="en-US" altLang="ja-JP" sz="3200" b="1" dirty="0" smtClean="0">
                <a:latin typeface="ＭＳ ゴシック" panose="020B0609070205080204" pitchFamily="49" charset="-128"/>
                <a:ea typeface="ＭＳ ゴシック" panose="020B0609070205080204" pitchFamily="49" charset="-128"/>
              </a:rPr>
              <a:t>】</a:t>
            </a:r>
          </a:p>
          <a:p>
            <a:pPr>
              <a:lnSpc>
                <a:spcPts val="3000"/>
              </a:lnSpc>
            </a:pPr>
            <a:endParaRPr lang="en-US" altLang="ja-JP" sz="3600" b="1" dirty="0">
              <a:latin typeface="ＭＳ ゴシック" panose="020B0609070205080204" pitchFamily="49" charset="-128"/>
              <a:ea typeface="ＭＳ ゴシック" panose="020B0609070205080204" pitchFamily="49" charset="-128"/>
            </a:endParaRPr>
          </a:p>
          <a:p>
            <a:pPr>
              <a:lnSpc>
                <a:spcPts val="3000"/>
              </a:lnSpc>
            </a:pPr>
            <a:endParaRPr lang="en-US" altLang="ja-JP" sz="3200" dirty="0" smtClean="0"/>
          </a:p>
          <a:p>
            <a:pPr>
              <a:lnSpc>
                <a:spcPts val="1600"/>
              </a:lnSpc>
            </a:pPr>
            <a:r>
              <a:rPr lang="ja-JP" altLang="en-US" b="1" dirty="0" smtClean="0"/>
              <a:t>建築</a:t>
            </a:r>
            <a:r>
              <a:rPr lang="en-US" altLang="ja-JP" b="1" dirty="0" smtClean="0"/>
              <a:t>BIM</a:t>
            </a:r>
            <a:r>
              <a:rPr lang="ja-JP" altLang="en-US" b="1" dirty="0" smtClean="0"/>
              <a:t>加速化事業実施支援室</a:t>
            </a:r>
            <a:endParaRPr lang="en-US" altLang="ja-JP" b="1" dirty="0"/>
          </a:p>
          <a:p>
            <a:pPr>
              <a:lnSpc>
                <a:spcPts val="1600"/>
              </a:lnSpc>
            </a:pPr>
            <a:endParaRPr lang="en-US" altLang="ja-JP" dirty="0"/>
          </a:p>
          <a:p>
            <a:pPr>
              <a:lnSpc>
                <a:spcPts val="1600"/>
              </a:lnSpc>
            </a:pPr>
            <a:r>
              <a:rPr lang="ja-JP" altLang="en-US" dirty="0">
                <a:latin typeface="ＭＳ Ｐゴシック" panose="020B0600070205080204" pitchFamily="50" charset="-128"/>
                <a:ea typeface="ＭＳ Ｐゴシック" panose="020B0600070205080204" pitchFamily="50" charset="-128"/>
              </a:rPr>
              <a:t>令和</a:t>
            </a:r>
            <a:r>
              <a:rPr lang="ja-JP" altLang="en-US" dirty="0" smtClean="0">
                <a:latin typeface="ＭＳ Ｐゴシック" panose="020B0600070205080204" pitchFamily="50" charset="-128"/>
                <a:ea typeface="ＭＳ Ｐゴシック" panose="020B0600070205080204" pitchFamily="50" charset="-128"/>
              </a:rPr>
              <a:t>６年</a:t>
            </a:r>
            <a:r>
              <a:rPr lang="en-US" altLang="ja-JP" dirty="0" smtClean="0">
                <a:solidFill>
                  <a:srgbClr val="FF0000"/>
                </a:solidFill>
                <a:latin typeface="ＭＳ Ｐゴシック" panose="020B0600070205080204" pitchFamily="50" charset="-128"/>
                <a:ea typeface="ＭＳ Ｐゴシック" panose="020B0600070205080204" pitchFamily="50" charset="-128"/>
              </a:rPr>
              <a:t>11</a:t>
            </a:r>
            <a:r>
              <a:rPr lang="ja-JP" altLang="en-US" dirty="0" smtClean="0">
                <a:latin typeface="ＭＳ Ｐゴシック" panose="020B0600070205080204" pitchFamily="50" charset="-128"/>
                <a:ea typeface="ＭＳ Ｐゴシック" panose="020B0600070205080204" pitchFamily="50" charset="-128"/>
              </a:rPr>
              <a:t>月</a:t>
            </a:r>
            <a:r>
              <a:rPr lang="en-US" altLang="ja-JP" dirty="0" smtClean="0">
                <a:solidFill>
                  <a:srgbClr val="FF0000"/>
                </a:solidFill>
                <a:latin typeface="ＭＳ Ｐゴシック" panose="020B0600070205080204" pitchFamily="50" charset="-128"/>
                <a:ea typeface="ＭＳ Ｐゴシック" panose="020B0600070205080204" pitchFamily="50" charset="-128"/>
              </a:rPr>
              <a:t>11</a:t>
            </a:r>
            <a:r>
              <a:rPr lang="ja-JP" altLang="en-US" dirty="0" smtClean="0">
                <a:latin typeface="ＭＳ Ｐゴシック" panose="020B0600070205080204" pitchFamily="50" charset="-128"/>
                <a:ea typeface="ＭＳ Ｐゴシック" panose="020B0600070205080204" pitchFamily="50" charset="-128"/>
              </a:rPr>
              <a:t>日</a:t>
            </a:r>
            <a:endParaRPr lang="ja-JP" altLang="en-US"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42609900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a:t>
            </a:r>
            <a:r>
              <a:rPr lang="ja-JP" altLang="en-US" dirty="0"/>
              <a:t> </a:t>
            </a:r>
            <a:r>
              <a:rPr kumimoji="1" lang="ja-JP" altLang="en-US" dirty="0" smtClean="0"/>
              <a:t>基本要件</a:t>
            </a:r>
            <a:r>
              <a:rPr lang="en-US" altLang="ja-JP" dirty="0">
                <a:solidFill>
                  <a:srgbClr val="0070C0"/>
                </a:solidFill>
              </a:rPr>
              <a:t>｢</a:t>
            </a:r>
            <a:r>
              <a:rPr lang="ja-JP" altLang="en-US" dirty="0">
                <a:solidFill>
                  <a:srgbClr val="0070C0"/>
                </a:solidFill>
              </a:rPr>
              <a:t>整備する建築物</a:t>
            </a:r>
            <a:r>
              <a:rPr lang="en-US" altLang="ja-JP" dirty="0" smtClean="0">
                <a:solidFill>
                  <a:srgbClr val="0070C0"/>
                </a:solidFill>
              </a:rPr>
              <a:t>｣(</a:t>
            </a:r>
            <a:r>
              <a:rPr lang="ja-JP" altLang="en-US" dirty="0" smtClean="0">
                <a:solidFill>
                  <a:srgbClr val="0070C0"/>
                </a:solidFill>
              </a:rPr>
              <a:t>ロ</a:t>
            </a:r>
            <a:r>
              <a:rPr lang="en-US" altLang="ja-JP" dirty="0" smtClean="0">
                <a:solidFill>
                  <a:srgbClr val="0070C0"/>
                </a:solidFill>
              </a:rPr>
              <a:t>)</a:t>
            </a:r>
            <a:endParaRPr kumimoji="1" lang="ja-JP" altLang="en-US" dirty="0">
              <a:solidFill>
                <a:srgbClr val="0070C0"/>
              </a:solidFill>
            </a:endParaRPr>
          </a:p>
        </p:txBody>
      </p:sp>
      <p:sp>
        <p:nvSpPr>
          <p:cNvPr id="5" name="コンテンツ プレースホルダー 2"/>
          <p:cNvSpPr>
            <a:spLocks noGrp="1"/>
          </p:cNvSpPr>
          <p:nvPr>
            <p:ph idx="1"/>
          </p:nvPr>
        </p:nvSpPr>
        <p:spPr>
          <a:xfrm>
            <a:off x="319836" y="561798"/>
            <a:ext cx="8642350" cy="6123677"/>
          </a:xfrm>
        </p:spPr>
        <p:txBody>
          <a:bodyPr>
            <a:noAutofit/>
          </a:bodyPr>
          <a:lstStyle/>
          <a:p>
            <a:pPr marL="0" indent="0">
              <a:lnSpc>
                <a:spcPct val="100000"/>
              </a:lnSpc>
              <a:spcBef>
                <a:spcPts val="600"/>
              </a:spcBef>
              <a:buNone/>
            </a:pPr>
            <a:r>
              <a:rPr lang="ja-JP" altLang="en-US" sz="1600" dirty="0">
                <a:latin typeface="ＭＳ ゴシック" panose="020B0609070205080204" pitchFamily="49" charset="-128"/>
                <a:ea typeface="ＭＳ ゴシック" panose="020B0609070205080204" pitchFamily="49" charset="-128"/>
              </a:rPr>
              <a:t>① </a:t>
            </a:r>
            <a:r>
              <a:rPr lang="ja-JP" altLang="en-US" sz="1600" b="1" u="sng" dirty="0">
                <a:solidFill>
                  <a:srgbClr val="FF0000"/>
                </a:solidFill>
                <a:latin typeface="ＭＳ ゴシック" panose="020B0609070205080204" pitchFamily="49" charset="-128"/>
                <a:ea typeface="ＭＳ ゴシック" panose="020B0609070205080204" pitchFamily="49" charset="-128"/>
              </a:rPr>
              <a:t>耐火建築物等</a:t>
            </a:r>
            <a:r>
              <a:rPr lang="ja-JP" altLang="en-US" sz="1600" u="sng" dirty="0">
                <a:solidFill>
                  <a:srgbClr val="FF0000"/>
                </a:solidFill>
                <a:latin typeface="ＭＳ ゴシック" panose="020B0609070205080204" pitchFamily="49" charset="-128"/>
                <a:ea typeface="ＭＳ ゴシック" panose="020B0609070205080204" pitchFamily="49" charset="-128"/>
              </a:rPr>
              <a:t>又は</a:t>
            </a:r>
            <a:r>
              <a:rPr lang="ja-JP" altLang="en-US" sz="1600" b="1" u="sng" dirty="0">
                <a:solidFill>
                  <a:srgbClr val="FF0000"/>
                </a:solidFill>
                <a:latin typeface="ＭＳ ゴシック" panose="020B0609070205080204" pitchFamily="49" charset="-128"/>
                <a:ea typeface="ＭＳ ゴシック" panose="020B0609070205080204" pitchFamily="49" charset="-128"/>
              </a:rPr>
              <a:t>準耐火建築物等</a:t>
            </a:r>
            <a:r>
              <a:rPr lang="ja-JP" altLang="en-US" sz="1600" u="sng" dirty="0">
                <a:latin typeface="ＭＳ ゴシック" panose="020B0609070205080204" pitchFamily="49" charset="-128"/>
                <a:ea typeface="ＭＳ ゴシック" panose="020B0609070205080204" pitchFamily="49" charset="-128"/>
              </a:rPr>
              <a:t>であること </a:t>
            </a:r>
          </a:p>
          <a:p>
            <a:pPr marL="266700" indent="-266700">
              <a:lnSpc>
                <a:spcPct val="100000"/>
              </a:lnSpc>
              <a:spcBef>
                <a:spcPts val="600"/>
              </a:spcBef>
              <a:buNone/>
            </a:pPr>
            <a:r>
              <a:rPr lang="ja-JP" altLang="en-US" sz="1600" dirty="0">
                <a:latin typeface="ＭＳ ゴシック" panose="020B0609070205080204" pitchFamily="49" charset="-128"/>
                <a:ea typeface="ＭＳ ゴシック" panose="020B0609070205080204" pitchFamily="49" charset="-128"/>
              </a:rPr>
              <a:t>② </a:t>
            </a:r>
            <a:r>
              <a:rPr lang="ja-JP" altLang="en-US" sz="1600" b="1" u="sng" dirty="0">
                <a:solidFill>
                  <a:srgbClr val="FF0000"/>
                </a:solidFill>
                <a:latin typeface="ＭＳ ゴシック" panose="020B0609070205080204" pitchFamily="49" charset="-128"/>
                <a:ea typeface="ＭＳ ゴシック" panose="020B0609070205080204" pitchFamily="49" charset="-128"/>
              </a:rPr>
              <a:t>建築物エネルギー消費性能基準に適合</a:t>
            </a:r>
            <a:r>
              <a:rPr lang="ja-JP" altLang="en-US" sz="1600" u="sng" dirty="0">
                <a:latin typeface="ＭＳ ゴシック" panose="020B0609070205080204" pitchFamily="49" charset="-128"/>
                <a:ea typeface="ＭＳ ゴシック" panose="020B0609070205080204" pitchFamily="49" charset="-128"/>
              </a:rPr>
              <a:t>すること</a:t>
            </a:r>
            <a:r>
              <a:rPr lang="ja-JP" altLang="en-US" sz="1600" dirty="0" smtClean="0">
                <a:latin typeface="ＭＳ ゴシック" panose="020B0609070205080204" pitchFamily="49" charset="-128"/>
                <a:ea typeface="ＭＳ ゴシック" panose="020B0609070205080204" pitchFamily="49" charset="-128"/>
              </a:rPr>
              <a:t>（</a:t>
            </a:r>
            <a:r>
              <a:rPr lang="ja-JP" altLang="en-US" sz="1600" b="1" dirty="0" smtClean="0">
                <a:solidFill>
                  <a:srgbClr val="FF0000"/>
                </a:solidFill>
              </a:rPr>
              <a:t>改修の場合で</a:t>
            </a:r>
            <a:r>
              <a:rPr lang="ja-JP" altLang="en-US" sz="1600" b="1" dirty="0" smtClean="0">
                <a:solidFill>
                  <a:srgbClr val="FF0000"/>
                </a:solidFill>
                <a:latin typeface="ＭＳ ゴシック" panose="020B0609070205080204" pitchFamily="49" charset="-128"/>
                <a:ea typeface="ＭＳ ゴシック" panose="020B0609070205080204" pitchFamily="49" charset="-128"/>
              </a:rPr>
              <a:t>規制の対象</a:t>
            </a:r>
            <a:r>
              <a:rPr lang="ja-JP" altLang="en-US" sz="1600" b="1" dirty="0">
                <a:solidFill>
                  <a:srgbClr val="FF0000"/>
                </a:solidFill>
              </a:rPr>
              <a:t>と</a:t>
            </a:r>
            <a:r>
              <a:rPr lang="ja-JP" altLang="en-US" sz="1600" b="1" dirty="0" smtClean="0">
                <a:solidFill>
                  <a:srgbClr val="FF0000"/>
                </a:solidFill>
              </a:rPr>
              <a:t>ならない規模の</a:t>
            </a:r>
            <a:r>
              <a:rPr lang="ja-JP" altLang="en-US" sz="1600" b="1" dirty="0" smtClean="0">
                <a:solidFill>
                  <a:srgbClr val="FF0000"/>
                </a:solidFill>
                <a:latin typeface="ＭＳ ゴシック" panose="020B0609070205080204" pitchFamily="49" charset="-128"/>
                <a:ea typeface="ＭＳ ゴシック" panose="020B0609070205080204" pitchFamily="49" charset="-128"/>
              </a:rPr>
              <a:t>建築物</a:t>
            </a:r>
            <a:r>
              <a:rPr lang="ja-JP" altLang="en-US" sz="1600" b="1" dirty="0">
                <a:solidFill>
                  <a:srgbClr val="FF0000"/>
                </a:solidFill>
                <a:latin typeface="ＭＳ ゴシック" panose="020B0609070205080204" pitchFamily="49" charset="-128"/>
                <a:ea typeface="ＭＳ ゴシック" panose="020B0609070205080204" pitchFamily="49" charset="-128"/>
              </a:rPr>
              <a:t>の場合は、適合は不要です。</a:t>
            </a:r>
            <a:r>
              <a:rPr lang="ja-JP" altLang="en-US" sz="1600" dirty="0" smtClean="0">
                <a:latin typeface="ＭＳ ゴシック" panose="020B0609070205080204" pitchFamily="49" charset="-128"/>
                <a:ea typeface="ＭＳ ゴシック" panose="020B0609070205080204" pitchFamily="49" charset="-128"/>
              </a:rPr>
              <a:t>） </a:t>
            </a:r>
            <a:endParaRPr lang="ja-JP" altLang="en-US" sz="1600" dirty="0">
              <a:latin typeface="ＭＳ ゴシック" panose="020B0609070205080204" pitchFamily="49" charset="-128"/>
              <a:ea typeface="ＭＳ ゴシック" panose="020B0609070205080204" pitchFamily="49" charset="-128"/>
            </a:endParaRPr>
          </a:p>
          <a:p>
            <a:pPr marL="0" indent="0">
              <a:lnSpc>
                <a:spcPct val="100000"/>
              </a:lnSpc>
              <a:spcBef>
                <a:spcPts val="600"/>
              </a:spcBef>
              <a:buNone/>
            </a:pPr>
            <a:r>
              <a:rPr lang="ja-JP" altLang="en-US" sz="1600" dirty="0">
                <a:latin typeface="ＭＳ ゴシック" panose="020B0609070205080204" pitchFamily="49" charset="-128"/>
                <a:ea typeface="ＭＳ ゴシック" panose="020B0609070205080204" pitchFamily="49" charset="-128"/>
              </a:rPr>
              <a:t>③ </a:t>
            </a:r>
            <a:r>
              <a:rPr lang="ja-JP" altLang="en-US" sz="1600" b="1" u="sng" dirty="0">
                <a:solidFill>
                  <a:srgbClr val="FF0000"/>
                </a:solidFill>
                <a:latin typeface="ＭＳ ゴシック" panose="020B0609070205080204" pitchFamily="49" charset="-128"/>
                <a:ea typeface="ＭＳ ゴシック" panose="020B0609070205080204" pitchFamily="49" charset="-128"/>
              </a:rPr>
              <a:t>公共的通路等を整備</a:t>
            </a:r>
            <a:r>
              <a:rPr lang="ja-JP" altLang="en-US" sz="1600" u="sng" dirty="0">
                <a:latin typeface="ＭＳ ゴシック" panose="020B0609070205080204" pitchFamily="49" charset="-128"/>
                <a:ea typeface="ＭＳ ゴシック" panose="020B0609070205080204" pitchFamily="49" charset="-128"/>
              </a:rPr>
              <a:t>すること </a:t>
            </a:r>
          </a:p>
          <a:p>
            <a:pPr indent="0">
              <a:lnSpc>
                <a:spcPts val="1800"/>
              </a:lnSpc>
              <a:buNone/>
            </a:pPr>
            <a:r>
              <a:rPr lang="en-US" altLang="ja-JP" sz="1400" dirty="0">
                <a:latin typeface="ＭＳ ゴシック" panose="020B0609070205080204" pitchFamily="49" charset="-128"/>
                <a:ea typeface="ＭＳ ゴシック" panose="020B0609070205080204" pitchFamily="49" charset="-128"/>
              </a:rPr>
              <a:t>※ </a:t>
            </a:r>
            <a:r>
              <a:rPr lang="ja-JP" altLang="en-US" sz="1400" dirty="0">
                <a:latin typeface="ＭＳ ゴシック" panose="020B0609070205080204" pitchFamily="49" charset="-128"/>
                <a:ea typeface="ＭＳ ゴシック" panose="020B0609070205080204" pitchFamily="49" charset="-128"/>
              </a:rPr>
              <a:t>以下の</a:t>
            </a:r>
            <a:r>
              <a:rPr lang="ja-JP" altLang="en-US" sz="1400" b="1" dirty="0">
                <a:latin typeface="ＭＳ ゴシック" panose="020B0609070205080204" pitchFamily="49" charset="-128"/>
                <a:ea typeface="ＭＳ ゴシック" panose="020B0609070205080204" pitchFamily="49" charset="-128"/>
              </a:rPr>
              <a:t>いずれか一つ</a:t>
            </a:r>
            <a:r>
              <a:rPr lang="ja-JP" altLang="en-US" sz="1400" dirty="0">
                <a:latin typeface="ＭＳ ゴシック" panose="020B0609070205080204" pitchFamily="49" charset="-128"/>
                <a:ea typeface="ＭＳ ゴシック" panose="020B0609070205080204" pitchFamily="49" charset="-128"/>
              </a:rPr>
              <a:t>を満たすことを</a:t>
            </a:r>
            <a:r>
              <a:rPr lang="ja-JP" altLang="en-US" sz="1400" b="1" dirty="0">
                <a:solidFill>
                  <a:srgbClr val="FF0000"/>
                </a:solidFill>
                <a:latin typeface="ＭＳ ゴシック" panose="020B0609070205080204" pitchFamily="49" charset="-128"/>
                <a:ea typeface="ＭＳ ゴシック" panose="020B0609070205080204" pitchFamily="49" charset="-128"/>
              </a:rPr>
              <a:t>建築士が確認</a:t>
            </a:r>
            <a:r>
              <a:rPr lang="ja-JP" altLang="en-US" sz="1400" dirty="0">
                <a:latin typeface="ＭＳ ゴシック" panose="020B0609070205080204" pitchFamily="49" charset="-128"/>
                <a:ea typeface="ＭＳ ゴシック" panose="020B0609070205080204" pitchFamily="49" charset="-128"/>
              </a:rPr>
              <a:t>することとします。 </a:t>
            </a:r>
          </a:p>
          <a:p>
            <a:pPr marL="771525" lvl="1" indent="-257175">
              <a:lnSpc>
                <a:spcPts val="1800"/>
              </a:lnSpc>
              <a:spcBef>
                <a:spcPts val="0"/>
              </a:spcBef>
              <a:buFont typeface="+mj-lt"/>
              <a:buAutoNum type="arabicPeriod"/>
            </a:pPr>
            <a:r>
              <a:rPr lang="ja-JP" altLang="en-US" sz="1400" b="1" dirty="0">
                <a:solidFill>
                  <a:srgbClr val="0070C0"/>
                </a:solidFill>
                <a:latin typeface="ＭＳ ゴシック" panose="020B0609070205080204" pitchFamily="49" charset="-128"/>
                <a:ea typeface="ＭＳ ゴシック" panose="020B0609070205080204" pitchFamily="49" charset="-128"/>
              </a:rPr>
              <a:t>建築協定、地区計画、景観条例、屋外広告物条例、バリアフリー条例等</a:t>
            </a:r>
            <a:r>
              <a:rPr lang="ja-JP" altLang="en-US" sz="1400" dirty="0">
                <a:latin typeface="ＭＳ ゴシック" panose="020B0609070205080204" pitchFamily="49" charset="-128"/>
                <a:ea typeface="ＭＳ ゴシック" panose="020B0609070205080204" pitchFamily="49" charset="-128"/>
              </a:rPr>
              <a:t>により、建築物の形態や意匠について義務や制限があること、又は、義務や制限がなくても、地域のデザインコード等の任意のルールに従っていること </a:t>
            </a:r>
          </a:p>
          <a:p>
            <a:pPr marL="771525" lvl="1" indent="-257175">
              <a:lnSpc>
                <a:spcPts val="1800"/>
              </a:lnSpc>
              <a:spcBef>
                <a:spcPts val="0"/>
              </a:spcBef>
              <a:buFont typeface="+mj-lt"/>
              <a:buAutoNum type="arabicPeriod"/>
            </a:pPr>
            <a:r>
              <a:rPr lang="ja-JP" altLang="en-US" sz="1400" dirty="0">
                <a:latin typeface="ＭＳ ゴシック" panose="020B0609070205080204" pitchFamily="49" charset="-128"/>
                <a:ea typeface="ＭＳ ゴシック" panose="020B0609070205080204" pitchFamily="49" charset="-128"/>
              </a:rPr>
              <a:t>敷地内に、建築基準法に基づき</a:t>
            </a:r>
            <a:r>
              <a:rPr lang="ja-JP" altLang="en-US" sz="1400" b="1" dirty="0">
                <a:solidFill>
                  <a:srgbClr val="0070C0"/>
                </a:solidFill>
                <a:latin typeface="ＭＳ ゴシック" panose="020B0609070205080204" pitchFamily="49" charset="-128"/>
                <a:ea typeface="ＭＳ ゴシック" panose="020B0609070205080204" pitchFamily="49" charset="-128"/>
              </a:rPr>
              <a:t>公開空地</a:t>
            </a:r>
            <a:r>
              <a:rPr lang="ja-JP" altLang="en-US" sz="1400" dirty="0">
                <a:latin typeface="ＭＳ ゴシック" panose="020B0609070205080204" pitchFamily="49" charset="-128"/>
                <a:ea typeface="ＭＳ ゴシック" panose="020B0609070205080204" pitchFamily="49" charset="-128"/>
              </a:rPr>
              <a:t>を</a:t>
            </a:r>
            <a:r>
              <a:rPr lang="ja-JP" altLang="en-US" sz="1400" dirty="0" smtClean="0">
                <a:latin typeface="ＭＳ ゴシック" panose="020B0609070205080204" pitchFamily="49" charset="-128"/>
                <a:ea typeface="ＭＳ ゴシック" panose="020B0609070205080204" pitchFamily="49" charset="-128"/>
              </a:rPr>
              <a:t>整備する場合</a:t>
            </a:r>
            <a:r>
              <a:rPr lang="ja-JP" altLang="en-US" sz="1400" dirty="0">
                <a:latin typeface="ＭＳ ゴシック" panose="020B0609070205080204" pitchFamily="49" charset="-128"/>
                <a:ea typeface="ＭＳ ゴシック" panose="020B0609070205080204" pitchFamily="49" charset="-128"/>
              </a:rPr>
              <a:t>、都市施設や地区計画施設として空地を整備する場合、都市計画道路等が予定されている敷地の部分を空地とする場合、都市再生安全確保計画に基づき</a:t>
            </a:r>
            <a:r>
              <a:rPr lang="ja-JP" altLang="en-US" sz="1400" b="1" dirty="0">
                <a:solidFill>
                  <a:srgbClr val="0070C0"/>
                </a:solidFill>
                <a:latin typeface="ＭＳ ゴシック" panose="020B0609070205080204" pitchFamily="49" charset="-128"/>
                <a:ea typeface="ＭＳ ゴシック" panose="020B0609070205080204" pitchFamily="49" charset="-128"/>
              </a:rPr>
              <a:t>帰宅困難者の避難空間等を確保</a:t>
            </a:r>
            <a:r>
              <a:rPr lang="ja-JP" altLang="en-US" sz="1400" dirty="0">
                <a:latin typeface="ＭＳ ゴシック" panose="020B0609070205080204" pitchFamily="49" charset="-128"/>
                <a:ea typeface="ＭＳ ゴシック" panose="020B0609070205080204" pitchFamily="49" charset="-128"/>
              </a:rPr>
              <a:t>する場合、建築協定により空地を確保する場合など、敷地内に空地を設けることについて義務や制限があること（義務や制限がなくても、前面道路と</a:t>
            </a:r>
            <a:r>
              <a:rPr lang="ja-JP" altLang="en-US" sz="1400" b="1" dirty="0">
                <a:solidFill>
                  <a:srgbClr val="0070C0"/>
                </a:solidFill>
                <a:latin typeface="ＭＳ ゴシック" panose="020B0609070205080204" pitchFamily="49" charset="-128"/>
                <a:ea typeface="ＭＳ ゴシック" panose="020B0609070205080204" pitchFamily="49" charset="-128"/>
              </a:rPr>
              <a:t>敷地内の空地や緑地が一体的に利用できる場合</a:t>
            </a:r>
            <a:r>
              <a:rPr lang="ja-JP" altLang="en-US" sz="1400" dirty="0">
                <a:latin typeface="ＭＳ ゴシック" panose="020B0609070205080204" pitchFamily="49" charset="-128"/>
                <a:ea typeface="ＭＳ ゴシック" panose="020B0609070205080204" pitchFamily="49" charset="-128"/>
              </a:rPr>
              <a:t>、周辺道路の歩道と敷地内の一部が歩行空間として一体的に利用できる場合、周辺の緑地と一体的に植栽や樹木を整備する場合を含む） </a:t>
            </a:r>
          </a:p>
          <a:p>
            <a:pPr marL="771525" lvl="1" indent="-257175">
              <a:lnSpc>
                <a:spcPts val="1800"/>
              </a:lnSpc>
              <a:spcBef>
                <a:spcPts val="0"/>
              </a:spcBef>
              <a:buFont typeface="+mj-lt"/>
              <a:buAutoNum type="arabicPeriod"/>
            </a:pPr>
            <a:r>
              <a:rPr lang="ja-JP" altLang="en-US" sz="1400" dirty="0">
                <a:latin typeface="ＭＳ ゴシック" panose="020B0609070205080204" pitchFamily="49" charset="-128"/>
                <a:ea typeface="ＭＳ ゴシック" panose="020B0609070205080204" pitchFamily="49" charset="-128"/>
              </a:rPr>
              <a:t>屋内空間について、自治体に</a:t>
            </a:r>
            <a:r>
              <a:rPr lang="ja-JP" altLang="en-US" sz="1400" b="1" dirty="0">
                <a:solidFill>
                  <a:srgbClr val="0070C0"/>
                </a:solidFill>
                <a:latin typeface="ＭＳ ゴシック" panose="020B0609070205080204" pitchFamily="49" charset="-128"/>
                <a:ea typeface="ＭＳ ゴシック" panose="020B0609070205080204" pitchFamily="49" charset="-128"/>
              </a:rPr>
              <a:t>災害時の一時滞在先や避難先として登録</a:t>
            </a:r>
            <a:r>
              <a:rPr lang="ja-JP" altLang="en-US" sz="1400" dirty="0">
                <a:latin typeface="ＭＳ ゴシック" panose="020B0609070205080204" pitchFamily="49" charset="-128"/>
                <a:ea typeface="ＭＳ ゴシック" panose="020B0609070205080204" pitchFamily="49" charset="-128"/>
              </a:rPr>
              <a:t>している場合、建物利用者以外の通行を想定した廊下やホールなどで２以上の出入り口がある場合、設置階に来客が想定される業態の店舗等があり、共用部分に自由に利用できるベンチ・テーブルやイベント用スペースがあり滞留可能な空間がある場合など、公共的に利用できるものがあること</a:t>
            </a:r>
          </a:p>
          <a:p>
            <a:pPr marL="771525" lvl="1" indent="-257175">
              <a:lnSpc>
                <a:spcPts val="1800"/>
              </a:lnSpc>
              <a:spcBef>
                <a:spcPts val="0"/>
              </a:spcBef>
              <a:buFont typeface="+mj-lt"/>
              <a:buAutoNum type="arabicPeriod"/>
            </a:pPr>
            <a:r>
              <a:rPr lang="ja-JP" altLang="en-US" sz="1400" dirty="0">
                <a:latin typeface="ＭＳ ゴシック" panose="020B0609070205080204" pitchFamily="49" charset="-128"/>
                <a:ea typeface="ＭＳ ゴシック" panose="020B0609070205080204" pitchFamily="49" charset="-128"/>
              </a:rPr>
              <a:t>幹線道路の沿道の整備に関する法律に基づく沿道区域において、遮音上有効な形態を有する建築物の整備が義務付けられていること </a:t>
            </a:r>
          </a:p>
          <a:p>
            <a:pPr marL="771525" lvl="1" indent="-257175">
              <a:lnSpc>
                <a:spcPts val="1800"/>
              </a:lnSpc>
              <a:spcBef>
                <a:spcPts val="0"/>
              </a:spcBef>
              <a:buFont typeface="+mj-lt"/>
              <a:buAutoNum type="arabicPeriod"/>
            </a:pPr>
            <a:r>
              <a:rPr lang="ja-JP" altLang="en-US" sz="1400" dirty="0">
                <a:latin typeface="ＭＳ ゴシック" panose="020B0609070205080204" pitchFamily="49" charset="-128"/>
                <a:ea typeface="ＭＳ ゴシック" panose="020B0609070205080204" pitchFamily="49" charset="-128"/>
              </a:rPr>
              <a:t>公共駐車場と一体的に整備されること </a:t>
            </a:r>
          </a:p>
          <a:p>
            <a:pPr marL="771525" lvl="1" indent="-257175">
              <a:lnSpc>
                <a:spcPts val="1800"/>
              </a:lnSpc>
              <a:spcBef>
                <a:spcPts val="0"/>
              </a:spcBef>
              <a:buFont typeface="+mj-lt"/>
              <a:buAutoNum type="arabicPeriod"/>
            </a:pPr>
            <a:r>
              <a:rPr lang="ja-JP" altLang="en-US" sz="1400" dirty="0">
                <a:latin typeface="ＭＳ ゴシック" panose="020B0609070205080204" pitchFamily="49" charset="-128"/>
                <a:ea typeface="ＭＳ ゴシック" panose="020B0609070205080204" pitchFamily="49" charset="-128"/>
              </a:rPr>
              <a:t>都市拠点整備総合計画区域内において整備されること </a:t>
            </a:r>
            <a:endParaRPr lang="en-US" altLang="ja-JP" sz="1400" dirty="0">
              <a:latin typeface="ＭＳ ゴシック" panose="020B0609070205080204" pitchFamily="49" charset="-128"/>
              <a:ea typeface="ＭＳ ゴシック" panose="020B0609070205080204" pitchFamily="49" charset="-128"/>
            </a:endParaRPr>
          </a:p>
          <a:p>
            <a:pPr marL="266700" indent="-266700">
              <a:lnSpc>
                <a:spcPct val="100000"/>
              </a:lnSpc>
              <a:spcBef>
                <a:spcPts val="600"/>
              </a:spcBef>
              <a:buNone/>
            </a:pPr>
            <a:r>
              <a:rPr lang="ja-JP" altLang="en-US" sz="1600" dirty="0">
                <a:latin typeface="ＭＳ ゴシック" panose="020B0609070205080204" pitchFamily="49" charset="-128"/>
                <a:ea typeface="ＭＳ ゴシック" panose="020B0609070205080204" pitchFamily="49" charset="-128"/>
              </a:rPr>
              <a:t>④ </a:t>
            </a:r>
            <a:r>
              <a:rPr lang="ja-JP" altLang="en-US" sz="1600" u="sng" dirty="0">
                <a:latin typeface="ＭＳ ゴシック" panose="020B0609070205080204" pitchFamily="49" charset="-128"/>
                <a:ea typeface="ＭＳ ゴシック" panose="020B0609070205080204" pitchFamily="49" charset="-128"/>
              </a:rPr>
              <a:t>原則として土砂災害警戒区域等における土砂災害防止対策の推進に関する法律第９条第１項に規定する</a:t>
            </a:r>
            <a:r>
              <a:rPr lang="ja-JP" altLang="en-US" sz="1600" b="1" u="sng" dirty="0">
                <a:solidFill>
                  <a:srgbClr val="FF0000"/>
                </a:solidFill>
                <a:latin typeface="ＭＳ ゴシック" panose="020B0609070205080204" pitchFamily="49" charset="-128"/>
                <a:ea typeface="ＭＳ ゴシック" panose="020B0609070205080204" pitchFamily="49" charset="-128"/>
              </a:rPr>
              <a:t>土砂災害特別警戒区域外に存する</a:t>
            </a:r>
            <a:r>
              <a:rPr lang="ja-JP" altLang="en-US" sz="1600" u="sng" dirty="0">
                <a:solidFill>
                  <a:srgbClr val="FF0000"/>
                </a:solidFill>
                <a:latin typeface="ＭＳ ゴシック" panose="020B0609070205080204" pitchFamily="49" charset="-128"/>
                <a:ea typeface="ＭＳ ゴシック" panose="020B0609070205080204" pitchFamily="49" charset="-128"/>
              </a:rPr>
              <a:t>こと</a:t>
            </a:r>
          </a:p>
        </p:txBody>
      </p:sp>
      <p:sp>
        <p:nvSpPr>
          <p:cNvPr id="7" name="タイトル 1"/>
          <p:cNvSpPr txBox="1">
            <a:spLocks/>
          </p:cNvSpPr>
          <p:nvPr/>
        </p:nvSpPr>
        <p:spPr>
          <a:xfrm>
            <a:off x="8150347" y="0"/>
            <a:ext cx="993653" cy="393138"/>
          </a:xfrm>
          <a:prstGeom prst="rect">
            <a:avLst/>
          </a:prstGeom>
          <a:noFill/>
          <a:ln w="25400">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4000"/>
              </a:lnSpc>
            </a:pPr>
            <a:r>
              <a:rPr lang="en-US" altLang="ja-JP" sz="1400" b="1" dirty="0" smtClean="0">
                <a:latin typeface="ＭＳ ゴシック" panose="020B0609070205080204" pitchFamily="49" charset="-128"/>
                <a:ea typeface="ＭＳ ゴシック" panose="020B0609070205080204" pitchFamily="49" charset="-128"/>
              </a:rPr>
              <a:t>8/56</a:t>
            </a:r>
            <a:endParaRPr lang="ja-JP" altLang="en-US" sz="1400" b="1"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4831010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250825" y="-41564"/>
            <a:ext cx="7426325" cy="495300"/>
          </a:xfrm>
          <a:noFill/>
          <a:ln w="25400">
            <a:noFill/>
          </a:ln>
        </p:spPr>
        <p:txBody>
          <a:bodyPr>
            <a:noAutofit/>
          </a:bodyPr>
          <a:lstStyle/>
          <a:p>
            <a:pPr>
              <a:lnSpc>
                <a:spcPts val="4000"/>
              </a:lnSpc>
            </a:pPr>
            <a:r>
              <a:rPr lang="en-US" altLang="ja-JP" dirty="0" smtClean="0"/>
              <a:t>3</a:t>
            </a:r>
            <a:r>
              <a:rPr lang="ja-JP" altLang="en-US" dirty="0"/>
              <a:t> </a:t>
            </a:r>
            <a:r>
              <a:rPr lang="ja-JP" altLang="en-US" dirty="0" smtClean="0"/>
              <a:t>基本要件</a:t>
            </a:r>
            <a:r>
              <a:rPr lang="ja-JP" altLang="en-US" dirty="0"/>
              <a:t>（よくあるご質問</a:t>
            </a:r>
            <a:r>
              <a:rPr lang="en-US" altLang="ja-JP" dirty="0"/>
              <a:t>)</a:t>
            </a:r>
            <a:endParaRPr lang="ja-JP" altLang="en-US" sz="2000" b="1" dirty="0">
              <a:latin typeface="ＭＳ ゴシック" panose="020B0609070205080204" pitchFamily="49" charset="-128"/>
              <a:ea typeface="ＭＳ ゴシック" panose="020B0609070205080204" pitchFamily="49" charset="-128"/>
            </a:endParaRPr>
          </a:p>
        </p:txBody>
      </p:sp>
      <p:sp>
        <p:nvSpPr>
          <p:cNvPr id="5" name="タイトル 1"/>
          <p:cNvSpPr txBox="1">
            <a:spLocks/>
          </p:cNvSpPr>
          <p:nvPr/>
        </p:nvSpPr>
        <p:spPr>
          <a:xfrm>
            <a:off x="8150347" y="0"/>
            <a:ext cx="993653" cy="393138"/>
          </a:xfrm>
          <a:prstGeom prst="rect">
            <a:avLst/>
          </a:prstGeom>
          <a:noFill/>
          <a:ln w="25400">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4000"/>
              </a:lnSpc>
            </a:pPr>
            <a:r>
              <a:rPr lang="en-US" altLang="ja-JP" sz="1400" b="1" dirty="0" smtClean="0">
                <a:latin typeface="ＭＳ ゴシック" panose="020B0609070205080204" pitchFamily="49" charset="-128"/>
                <a:ea typeface="ＭＳ ゴシック" panose="020B0609070205080204" pitchFamily="49" charset="-128"/>
              </a:rPr>
              <a:t>9/56</a:t>
            </a:r>
            <a:endParaRPr lang="ja-JP" altLang="en-US" sz="1400" b="1" dirty="0">
              <a:latin typeface="ＭＳ ゴシック" panose="020B0609070205080204" pitchFamily="49" charset="-128"/>
              <a:ea typeface="ＭＳ ゴシック" panose="020B0609070205080204" pitchFamily="49" charset="-128"/>
            </a:endParaRPr>
          </a:p>
        </p:txBody>
      </p:sp>
      <p:sp>
        <p:nvSpPr>
          <p:cNvPr id="7" name="角丸四角形吹き出し 6"/>
          <p:cNvSpPr/>
          <p:nvPr/>
        </p:nvSpPr>
        <p:spPr>
          <a:xfrm>
            <a:off x="631765" y="966818"/>
            <a:ext cx="7690432" cy="534070"/>
          </a:xfrm>
          <a:prstGeom prst="wedgeRoundRectCallout">
            <a:avLst>
              <a:gd name="adj1" fmla="val -54893"/>
              <a:gd name="adj2" fmla="val -40700"/>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ＭＳ ゴシック" panose="020B0609070205080204" pitchFamily="49" charset="-128"/>
                <a:ea typeface="ＭＳ ゴシック" panose="020B0609070205080204" pitchFamily="49" charset="-128"/>
              </a:rPr>
              <a:t>Ｑ１．</a:t>
            </a:r>
            <a:r>
              <a:rPr lang="ja-JP" altLang="en-US" sz="1600" dirty="0">
                <a:solidFill>
                  <a:schemeClr val="tx1"/>
                </a:solidFill>
                <a:latin typeface="ＭＳ ゴシック" panose="020B0609070205080204" pitchFamily="49" charset="-128"/>
                <a:ea typeface="ＭＳ ゴシック" panose="020B0609070205080204" pitchFamily="49" charset="-128"/>
              </a:rPr>
              <a:t>既に設計や施工に着手しているプロジェクトは補助対象となります</a:t>
            </a:r>
            <a:r>
              <a:rPr lang="ja-JP" altLang="en-US" sz="1600" dirty="0" smtClean="0">
                <a:solidFill>
                  <a:schemeClr val="tx1"/>
                </a:solidFill>
                <a:latin typeface="ＭＳ ゴシック" panose="020B0609070205080204" pitchFamily="49" charset="-128"/>
                <a:ea typeface="ＭＳ ゴシック" panose="020B0609070205080204" pitchFamily="49" charset="-128"/>
              </a:rPr>
              <a:t>か？</a:t>
            </a:r>
            <a:endParaRPr lang="ja-JP" altLang="en-US" sz="1600" dirty="0">
              <a:solidFill>
                <a:schemeClr val="tx1"/>
              </a:solidFill>
              <a:latin typeface="ＭＳ ゴシック" panose="020B0609070205080204" pitchFamily="49" charset="-128"/>
              <a:ea typeface="ＭＳ ゴシック" panose="020B0609070205080204" pitchFamily="49" charset="-128"/>
            </a:endParaRPr>
          </a:p>
        </p:txBody>
      </p:sp>
      <p:sp>
        <p:nvSpPr>
          <p:cNvPr id="8" name="角丸四角形吹き出し 7"/>
          <p:cNvSpPr/>
          <p:nvPr/>
        </p:nvSpPr>
        <p:spPr>
          <a:xfrm>
            <a:off x="1579419" y="1730057"/>
            <a:ext cx="6882942" cy="620479"/>
          </a:xfrm>
          <a:prstGeom prst="wedgeRoundRectCallout">
            <a:avLst>
              <a:gd name="adj1" fmla="val 56113"/>
              <a:gd name="adj2" fmla="val -41238"/>
              <a:gd name="adj3" fmla="val 1666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ＭＳ ゴシック" panose="020B0609070205080204" pitchFamily="49" charset="-128"/>
                <a:ea typeface="ＭＳ ゴシック" panose="020B0609070205080204" pitchFamily="49" charset="-128"/>
              </a:rPr>
              <a:t>Ａ６．補助対象になります</a:t>
            </a:r>
            <a:r>
              <a:rPr lang="ja-JP" altLang="en-US" sz="1600" dirty="0">
                <a:solidFill>
                  <a:schemeClr val="tx1"/>
                </a:solidFill>
                <a:latin typeface="ＭＳ ゴシック" panose="020B0609070205080204" pitchFamily="49" charset="-128"/>
                <a:ea typeface="ＭＳ ゴシック" panose="020B0609070205080204" pitchFamily="49" charset="-128"/>
              </a:rPr>
              <a:t>。ただし、</a:t>
            </a:r>
            <a:r>
              <a:rPr lang="ja-JP" altLang="en-US" sz="1600" dirty="0">
                <a:solidFill>
                  <a:srgbClr val="FF0000"/>
                </a:solidFill>
                <a:latin typeface="ＭＳ ゴシック" panose="020B0609070205080204" pitchFamily="49" charset="-128"/>
                <a:ea typeface="ＭＳ ゴシック" panose="020B0609070205080204" pitchFamily="49" charset="-128"/>
              </a:rPr>
              <a:t>代表事業者登録の完了通知日以降</a:t>
            </a:r>
            <a:r>
              <a:rPr lang="ja-JP" altLang="en-US" sz="1600" dirty="0">
                <a:solidFill>
                  <a:schemeClr val="tx1"/>
                </a:solidFill>
                <a:latin typeface="ＭＳ ゴシック" panose="020B0609070205080204" pitchFamily="49" charset="-128"/>
                <a:ea typeface="ＭＳ ゴシック" panose="020B0609070205080204" pitchFamily="49" charset="-128"/>
              </a:rPr>
              <a:t>に発生した経費のみ補助対象となります。</a:t>
            </a:r>
          </a:p>
        </p:txBody>
      </p:sp>
      <p:sp>
        <p:nvSpPr>
          <p:cNvPr id="9" name="角丸四角形吹き出し 8"/>
          <p:cNvSpPr/>
          <p:nvPr/>
        </p:nvSpPr>
        <p:spPr>
          <a:xfrm>
            <a:off x="631765" y="2579705"/>
            <a:ext cx="4021258" cy="522332"/>
          </a:xfrm>
          <a:prstGeom prst="wedgeRoundRectCallout">
            <a:avLst>
              <a:gd name="adj1" fmla="val -54893"/>
              <a:gd name="adj2" fmla="val -40700"/>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ＭＳ ゴシック" panose="020B0609070205080204" pitchFamily="49" charset="-128"/>
                <a:ea typeface="ＭＳ ゴシック" panose="020B0609070205080204" pitchFamily="49" charset="-128"/>
              </a:rPr>
              <a:t>Ｑ２．</a:t>
            </a:r>
            <a:r>
              <a:rPr lang="ja-JP" altLang="en-US" sz="1600" dirty="0">
                <a:solidFill>
                  <a:schemeClr val="tx1"/>
                </a:solidFill>
                <a:latin typeface="ＭＳ ゴシック" panose="020B0609070205080204" pitchFamily="49" charset="-128"/>
                <a:ea typeface="ＭＳ ゴシック" panose="020B0609070205080204" pitchFamily="49" charset="-128"/>
              </a:rPr>
              <a:t>公共工事は対象と</a:t>
            </a:r>
            <a:r>
              <a:rPr lang="ja-JP" altLang="en-US" sz="1600" dirty="0" smtClean="0">
                <a:solidFill>
                  <a:schemeClr val="tx1"/>
                </a:solidFill>
                <a:latin typeface="ＭＳ ゴシック" panose="020B0609070205080204" pitchFamily="49" charset="-128"/>
                <a:ea typeface="ＭＳ ゴシック" panose="020B0609070205080204" pitchFamily="49" charset="-128"/>
              </a:rPr>
              <a:t>なりますか</a:t>
            </a:r>
            <a:r>
              <a:rPr lang="ja-JP" altLang="en-US" sz="1600" dirty="0">
                <a:solidFill>
                  <a:schemeClr val="tx1"/>
                </a:solidFill>
                <a:latin typeface="ＭＳ ゴシック" panose="020B0609070205080204" pitchFamily="49" charset="-128"/>
                <a:ea typeface="ＭＳ ゴシック" panose="020B0609070205080204" pitchFamily="49" charset="-128"/>
              </a:rPr>
              <a:t>？</a:t>
            </a:r>
          </a:p>
        </p:txBody>
      </p:sp>
      <p:sp>
        <p:nvSpPr>
          <p:cNvPr id="10" name="角丸四角形吹き出し 9"/>
          <p:cNvSpPr/>
          <p:nvPr/>
        </p:nvSpPr>
        <p:spPr>
          <a:xfrm>
            <a:off x="1579419" y="3331206"/>
            <a:ext cx="6882942" cy="800748"/>
          </a:xfrm>
          <a:prstGeom prst="wedgeRoundRectCallout">
            <a:avLst>
              <a:gd name="adj1" fmla="val 56113"/>
              <a:gd name="adj2" fmla="val -41238"/>
              <a:gd name="adj3" fmla="val 1666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ＭＳ ゴシック" panose="020B0609070205080204" pitchFamily="49" charset="-128"/>
                <a:ea typeface="ＭＳ ゴシック" panose="020B0609070205080204" pitchFamily="49" charset="-128"/>
              </a:rPr>
              <a:t>Ａ７．</a:t>
            </a:r>
            <a:r>
              <a:rPr lang="ja-JP" altLang="en-US" sz="1600" dirty="0">
                <a:solidFill>
                  <a:schemeClr val="tx1"/>
                </a:solidFill>
                <a:latin typeface="ＭＳ ゴシック" panose="020B0609070205080204" pitchFamily="49" charset="-128"/>
                <a:ea typeface="ＭＳ ゴシック" panose="020B0609070205080204" pitchFamily="49" charset="-128"/>
              </a:rPr>
              <a:t>国又は自治体等</a:t>
            </a:r>
            <a:r>
              <a:rPr lang="ja-JP" altLang="en-US" sz="1600" dirty="0" smtClean="0">
                <a:solidFill>
                  <a:schemeClr val="tx1"/>
                </a:solidFill>
                <a:latin typeface="ＭＳ ゴシック" panose="020B0609070205080204" pitchFamily="49" charset="-128"/>
                <a:ea typeface="ＭＳ ゴシック" panose="020B0609070205080204" pitchFamily="49" charset="-128"/>
              </a:rPr>
              <a:t>が入札</a:t>
            </a:r>
            <a:r>
              <a:rPr lang="ja-JP" altLang="en-US" sz="1600" dirty="0">
                <a:solidFill>
                  <a:schemeClr val="tx1"/>
                </a:solidFill>
                <a:latin typeface="ＭＳ ゴシック" panose="020B0609070205080204" pitchFamily="49" charset="-128"/>
                <a:ea typeface="ＭＳ ゴシック" panose="020B0609070205080204" pitchFamily="49" charset="-128"/>
              </a:rPr>
              <a:t>公告時点において</a:t>
            </a:r>
            <a:r>
              <a:rPr lang="ja-JP" altLang="en-US" sz="1600" dirty="0" smtClean="0">
                <a:solidFill>
                  <a:schemeClr val="tx1"/>
                </a:solidFill>
                <a:latin typeface="ＭＳ ゴシック" panose="020B0609070205080204" pitchFamily="49" charset="-128"/>
                <a:ea typeface="ＭＳ ゴシック" panose="020B0609070205080204" pitchFamily="49" charset="-128"/>
              </a:rPr>
              <a:t>、</a:t>
            </a:r>
            <a:r>
              <a:rPr lang="en-US" altLang="ja-JP" sz="1600" dirty="0" smtClean="0">
                <a:solidFill>
                  <a:schemeClr val="tx1"/>
                </a:solidFill>
                <a:latin typeface="ＭＳ ゴシック" panose="020B0609070205080204" pitchFamily="49" charset="-128"/>
                <a:ea typeface="ＭＳ ゴシック" panose="020B0609070205080204" pitchFamily="49" charset="-128"/>
              </a:rPr>
              <a:t>BIM</a:t>
            </a:r>
            <a:r>
              <a:rPr lang="ja-JP" altLang="en-US" sz="1600" dirty="0" smtClean="0">
                <a:solidFill>
                  <a:schemeClr val="tx1"/>
                </a:solidFill>
                <a:latin typeface="ＭＳ ゴシック" panose="020B0609070205080204" pitchFamily="49" charset="-128"/>
                <a:ea typeface="ＭＳ ゴシック" panose="020B0609070205080204" pitchFamily="49" charset="-128"/>
              </a:rPr>
              <a:t>を</a:t>
            </a:r>
            <a:r>
              <a:rPr lang="ja-JP" altLang="en-US" sz="1600" dirty="0">
                <a:solidFill>
                  <a:schemeClr val="tx1"/>
                </a:solidFill>
                <a:latin typeface="ＭＳ ゴシック" panose="020B0609070205080204" pitchFamily="49" charset="-128"/>
                <a:ea typeface="ＭＳ ゴシック" panose="020B0609070205080204" pitchFamily="49" charset="-128"/>
              </a:rPr>
              <a:t>指定している場合又</a:t>
            </a:r>
            <a:r>
              <a:rPr lang="ja-JP" altLang="en-US" sz="1600" dirty="0" smtClean="0">
                <a:solidFill>
                  <a:schemeClr val="tx1"/>
                </a:solidFill>
                <a:latin typeface="ＭＳ ゴシック" panose="020B0609070205080204" pitchFamily="49" charset="-128"/>
                <a:ea typeface="ＭＳ ゴシック" panose="020B0609070205080204" pitchFamily="49" charset="-128"/>
              </a:rPr>
              <a:t>は</a:t>
            </a:r>
            <a:r>
              <a:rPr lang="en-US" altLang="ja-JP" sz="1600" dirty="0" smtClean="0">
                <a:solidFill>
                  <a:schemeClr val="tx1"/>
                </a:solidFill>
                <a:latin typeface="ＭＳ ゴシック" panose="020B0609070205080204" pitchFamily="49" charset="-128"/>
                <a:ea typeface="ＭＳ ゴシック" panose="020B0609070205080204" pitchFamily="49" charset="-128"/>
              </a:rPr>
              <a:t>BIM</a:t>
            </a:r>
            <a:r>
              <a:rPr lang="ja-JP" altLang="en-US" sz="1600" dirty="0" smtClean="0">
                <a:solidFill>
                  <a:schemeClr val="tx1"/>
                </a:solidFill>
                <a:latin typeface="ＭＳ ゴシック" panose="020B0609070205080204" pitchFamily="49" charset="-128"/>
                <a:ea typeface="ＭＳ ゴシック" panose="020B0609070205080204" pitchFamily="49" charset="-128"/>
              </a:rPr>
              <a:t>に</a:t>
            </a:r>
            <a:r>
              <a:rPr lang="ja-JP" altLang="en-US" sz="1600" dirty="0">
                <a:solidFill>
                  <a:schemeClr val="tx1"/>
                </a:solidFill>
                <a:latin typeface="ＭＳ ゴシック" panose="020B0609070205080204" pitchFamily="49" charset="-128"/>
                <a:ea typeface="ＭＳ ゴシック" panose="020B0609070205080204" pitchFamily="49" charset="-128"/>
              </a:rPr>
              <a:t>要する費用を積算可能としている場合には、補助対象となりません。</a:t>
            </a:r>
          </a:p>
        </p:txBody>
      </p:sp>
      <p:sp>
        <p:nvSpPr>
          <p:cNvPr id="11" name="角丸四角形吹き出し 10"/>
          <p:cNvSpPr/>
          <p:nvPr/>
        </p:nvSpPr>
        <p:spPr>
          <a:xfrm>
            <a:off x="631765" y="4361123"/>
            <a:ext cx="7365079" cy="557076"/>
          </a:xfrm>
          <a:prstGeom prst="wedgeRoundRectCallout">
            <a:avLst>
              <a:gd name="adj1" fmla="val -54893"/>
              <a:gd name="adj2" fmla="val -40700"/>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ＭＳ ゴシック" panose="020B0609070205080204" pitchFamily="49" charset="-128"/>
                <a:ea typeface="ＭＳ ゴシック" panose="020B0609070205080204" pitchFamily="49" charset="-128"/>
              </a:rPr>
              <a:t>Ｑ３．</a:t>
            </a:r>
            <a:r>
              <a:rPr lang="ja-JP" altLang="en-US" sz="1600" dirty="0">
                <a:solidFill>
                  <a:schemeClr val="tx1"/>
                </a:solidFill>
                <a:latin typeface="ＭＳ ゴシック" panose="020B0609070205080204" pitchFamily="49" charset="-128"/>
                <a:ea typeface="ＭＳ ゴシック" panose="020B0609070205080204" pitchFamily="49" charset="-128"/>
              </a:rPr>
              <a:t>発注者が</a:t>
            </a:r>
            <a:r>
              <a:rPr lang="en-US" altLang="ja-JP" sz="1600" dirty="0">
                <a:solidFill>
                  <a:schemeClr val="tx1"/>
                </a:solidFill>
                <a:latin typeface="ＭＳ ゴシック" panose="020B0609070205080204" pitchFamily="49" charset="-128"/>
                <a:ea typeface="ＭＳ ゴシック" panose="020B0609070205080204" pitchFamily="49" charset="-128"/>
              </a:rPr>
              <a:t>BIM</a:t>
            </a:r>
            <a:r>
              <a:rPr lang="ja-JP" altLang="en-US" sz="1600" dirty="0">
                <a:solidFill>
                  <a:schemeClr val="tx1"/>
                </a:solidFill>
                <a:latin typeface="ＭＳ ゴシック" panose="020B0609070205080204" pitchFamily="49" charset="-128"/>
                <a:ea typeface="ＭＳ ゴシック" panose="020B0609070205080204" pitchFamily="49" charset="-128"/>
              </a:rPr>
              <a:t>を指定して発注した契約の場合、補助対象となります</a:t>
            </a:r>
            <a:r>
              <a:rPr lang="ja-JP" altLang="en-US" sz="1600" dirty="0" smtClean="0">
                <a:solidFill>
                  <a:schemeClr val="tx1"/>
                </a:solidFill>
                <a:latin typeface="ＭＳ ゴシック" panose="020B0609070205080204" pitchFamily="49" charset="-128"/>
                <a:ea typeface="ＭＳ ゴシック" panose="020B0609070205080204" pitchFamily="49" charset="-128"/>
              </a:rPr>
              <a:t>か？</a:t>
            </a:r>
            <a:endParaRPr lang="ja-JP" altLang="en-US" sz="1600" dirty="0">
              <a:solidFill>
                <a:schemeClr val="tx1"/>
              </a:solidFill>
              <a:latin typeface="ＭＳ ゴシック" panose="020B0609070205080204" pitchFamily="49" charset="-128"/>
              <a:ea typeface="ＭＳ ゴシック" panose="020B0609070205080204" pitchFamily="49" charset="-128"/>
            </a:endParaRPr>
          </a:p>
        </p:txBody>
      </p:sp>
      <p:sp>
        <p:nvSpPr>
          <p:cNvPr id="12" name="角丸四角形吹き出し 11"/>
          <p:cNvSpPr/>
          <p:nvPr/>
        </p:nvSpPr>
        <p:spPr>
          <a:xfrm>
            <a:off x="1579419" y="5147368"/>
            <a:ext cx="6882942" cy="1219315"/>
          </a:xfrm>
          <a:prstGeom prst="wedgeRoundRectCallout">
            <a:avLst>
              <a:gd name="adj1" fmla="val 56113"/>
              <a:gd name="adj2" fmla="val -41238"/>
              <a:gd name="adj3" fmla="val 1666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ＭＳ ゴシック" panose="020B0609070205080204" pitchFamily="49" charset="-128"/>
                <a:ea typeface="ＭＳ ゴシック" panose="020B0609070205080204" pitchFamily="49" charset="-128"/>
              </a:rPr>
              <a:t>Ａ８．</a:t>
            </a:r>
            <a:r>
              <a:rPr lang="en-US" altLang="ja-JP" sz="1600" dirty="0">
                <a:solidFill>
                  <a:schemeClr val="tx1"/>
                </a:solidFill>
                <a:latin typeface="ＭＳ ゴシック" panose="020B0609070205080204" pitchFamily="49" charset="-128"/>
                <a:ea typeface="ＭＳ ゴシック" panose="020B0609070205080204" pitchFamily="49" charset="-128"/>
              </a:rPr>
              <a:t>BIM</a:t>
            </a:r>
            <a:r>
              <a:rPr lang="ja-JP" altLang="en-US" sz="1600" dirty="0">
                <a:solidFill>
                  <a:schemeClr val="tx1"/>
                </a:solidFill>
                <a:latin typeface="ＭＳ ゴシック" panose="020B0609070205080204" pitchFamily="49" charset="-128"/>
                <a:ea typeface="ＭＳ ゴシック" panose="020B0609070205080204" pitchFamily="49" charset="-128"/>
              </a:rPr>
              <a:t>を指定し発注された契約についても補助対象となりますが、今回補助対象となるソフトウェア等の購入費や、</a:t>
            </a:r>
            <a:r>
              <a:rPr lang="en-US" altLang="ja-JP" sz="1600" dirty="0">
                <a:solidFill>
                  <a:schemeClr val="tx1"/>
                </a:solidFill>
                <a:latin typeface="ＭＳ ゴシック" panose="020B0609070205080204" pitchFamily="49" charset="-128"/>
                <a:ea typeface="ＭＳ ゴシック" panose="020B0609070205080204" pitchFamily="49" charset="-128"/>
              </a:rPr>
              <a:t>BIM</a:t>
            </a:r>
            <a:r>
              <a:rPr lang="ja-JP" altLang="en-US" sz="1600" dirty="0">
                <a:solidFill>
                  <a:schemeClr val="tx1"/>
                </a:solidFill>
                <a:latin typeface="ＭＳ ゴシック" panose="020B0609070205080204" pitchFamily="49" charset="-128"/>
                <a:ea typeface="ＭＳ ゴシック" panose="020B0609070205080204" pitchFamily="49" charset="-128"/>
              </a:rPr>
              <a:t>コーディネータ</a:t>
            </a:r>
            <a:r>
              <a:rPr lang="en-US" altLang="ja-JP" sz="1600" dirty="0">
                <a:solidFill>
                  <a:schemeClr val="tx1"/>
                </a:solidFill>
                <a:latin typeface="ＭＳ ゴシック" panose="020B0609070205080204" pitchFamily="49" charset="-128"/>
                <a:ea typeface="ＭＳ ゴシック" panose="020B0609070205080204" pitchFamily="49" charset="-128"/>
              </a:rPr>
              <a:t>-</a:t>
            </a:r>
            <a:r>
              <a:rPr lang="ja-JP" altLang="en-US" sz="1600" dirty="0">
                <a:solidFill>
                  <a:schemeClr val="tx1"/>
                </a:solidFill>
                <a:latin typeface="ＭＳ ゴシック" panose="020B0609070205080204" pitchFamily="49" charset="-128"/>
                <a:ea typeface="ＭＳ ゴシック" panose="020B0609070205080204" pitchFamily="49" charset="-128"/>
              </a:rPr>
              <a:t>等の人件費等が経費として明確に含まれている契約の場合は、補助対象となりません。</a:t>
            </a:r>
          </a:p>
        </p:txBody>
      </p:sp>
    </p:spTree>
    <p:extLst>
      <p:ext uri="{BB962C8B-B14F-4D97-AF65-F5344CB8AC3E}">
        <p14:creationId xmlns:p14="http://schemas.microsoft.com/office/powerpoint/2010/main" val="755422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250825" y="-41564"/>
            <a:ext cx="7426325" cy="495300"/>
          </a:xfrm>
          <a:noFill/>
          <a:ln w="25400">
            <a:noFill/>
          </a:ln>
        </p:spPr>
        <p:txBody>
          <a:bodyPr>
            <a:noAutofit/>
          </a:bodyPr>
          <a:lstStyle/>
          <a:p>
            <a:pPr>
              <a:lnSpc>
                <a:spcPts val="4000"/>
              </a:lnSpc>
            </a:pPr>
            <a:r>
              <a:rPr lang="en-US" altLang="ja-JP" dirty="0" smtClean="0"/>
              <a:t>3 </a:t>
            </a:r>
            <a:r>
              <a:rPr lang="ja-JP" altLang="en-US" dirty="0" smtClean="0"/>
              <a:t>基本要件</a:t>
            </a:r>
            <a:r>
              <a:rPr lang="ja-JP" altLang="en-US" dirty="0"/>
              <a:t>（よくあるご質問</a:t>
            </a:r>
            <a:r>
              <a:rPr lang="en-US" altLang="ja-JP" dirty="0"/>
              <a:t>)</a:t>
            </a:r>
            <a:endParaRPr lang="ja-JP" altLang="en-US" sz="2000" b="1" dirty="0">
              <a:latin typeface="ＭＳ ゴシック" panose="020B0609070205080204" pitchFamily="49" charset="-128"/>
              <a:ea typeface="ＭＳ ゴシック" panose="020B0609070205080204" pitchFamily="49" charset="-128"/>
            </a:endParaRPr>
          </a:p>
        </p:txBody>
      </p:sp>
      <p:sp>
        <p:nvSpPr>
          <p:cNvPr id="5" name="タイトル 1"/>
          <p:cNvSpPr txBox="1">
            <a:spLocks/>
          </p:cNvSpPr>
          <p:nvPr/>
        </p:nvSpPr>
        <p:spPr>
          <a:xfrm>
            <a:off x="8150347" y="0"/>
            <a:ext cx="993653" cy="393138"/>
          </a:xfrm>
          <a:prstGeom prst="rect">
            <a:avLst/>
          </a:prstGeom>
          <a:noFill/>
          <a:ln w="25400">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4000"/>
              </a:lnSpc>
            </a:pPr>
            <a:r>
              <a:rPr lang="en-US" altLang="ja-JP" sz="1400" b="1" dirty="0" smtClean="0">
                <a:latin typeface="ＭＳ ゴシック" panose="020B0609070205080204" pitchFamily="49" charset="-128"/>
                <a:ea typeface="ＭＳ ゴシック" panose="020B0609070205080204" pitchFamily="49" charset="-128"/>
              </a:rPr>
              <a:t>10/56</a:t>
            </a:r>
            <a:endParaRPr lang="ja-JP" altLang="en-US" sz="1400" b="1" dirty="0">
              <a:latin typeface="ＭＳ ゴシック" panose="020B0609070205080204" pitchFamily="49" charset="-128"/>
              <a:ea typeface="ＭＳ ゴシック" panose="020B0609070205080204" pitchFamily="49" charset="-128"/>
            </a:endParaRPr>
          </a:p>
        </p:txBody>
      </p:sp>
      <p:sp>
        <p:nvSpPr>
          <p:cNvPr id="7" name="角丸四角形吹き出し 6"/>
          <p:cNvSpPr/>
          <p:nvPr/>
        </p:nvSpPr>
        <p:spPr>
          <a:xfrm>
            <a:off x="631765" y="966818"/>
            <a:ext cx="5162206" cy="534070"/>
          </a:xfrm>
          <a:prstGeom prst="wedgeRoundRectCallout">
            <a:avLst>
              <a:gd name="adj1" fmla="val -54893"/>
              <a:gd name="adj2" fmla="val -40700"/>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ＭＳ ゴシック" panose="020B0609070205080204" pitchFamily="49" charset="-128"/>
                <a:ea typeface="ＭＳ ゴシック" panose="020B0609070205080204" pitchFamily="49" charset="-128"/>
              </a:rPr>
              <a:t>Ｑ４．</a:t>
            </a:r>
            <a:r>
              <a:rPr lang="ja-JP" altLang="en-US" sz="1600" dirty="0">
                <a:solidFill>
                  <a:schemeClr val="tx1"/>
                </a:solidFill>
                <a:latin typeface="ＭＳ ゴシック" panose="020B0609070205080204" pitchFamily="49" charset="-128"/>
                <a:ea typeface="ＭＳ ゴシック" panose="020B0609070205080204" pitchFamily="49" charset="-128"/>
              </a:rPr>
              <a:t>改修工事、増築工事は補助対象となります</a:t>
            </a:r>
            <a:r>
              <a:rPr lang="ja-JP" altLang="en-US" sz="1600" dirty="0" smtClean="0">
                <a:solidFill>
                  <a:schemeClr val="tx1"/>
                </a:solidFill>
                <a:latin typeface="ＭＳ ゴシック" panose="020B0609070205080204" pitchFamily="49" charset="-128"/>
                <a:ea typeface="ＭＳ ゴシック" panose="020B0609070205080204" pitchFamily="49" charset="-128"/>
              </a:rPr>
              <a:t>か？</a:t>
            </a:r>
            <a:endParaRPr lang="ja-JP" altLang="en-US" sz="1600" dirty="0">
              <a:solidFill>
                <a:schemeClr val="tx1"/>
              </a:solidFill>
              <a:latin typeface="ＭＳ ゴシック" panose="020B0609070205080204" pitchFamily="49" charset="-128"/>
              <a:ea typeface="ＭＳ ゴシック" panose="020B0609070205080204" pitchFamily="49" charset="-128"/>
            </a:endParaRPr>
          </a:p>
        </p:txBody>
      </p:sp>
      <p:sp>
        <p:nvSpPr>
          <p:cNvPr id="8" name="角丸四角形吹き出し 7"/>
          <p:cNvSpPr/>
          <p:nvPr/>
        </p:nvSpPr>
        <p:spPr>
          <a:xfrm>
            <a:off x="1579419" y="1730057"/>
            <a:ext cx="6882942" cy="620479"/>
          </a:xfrm>
          <a:prstGeom prst="wedgeRoundRectCallout">
            <a:avLst>
              <a:gd name="adj1" fmla="val 56113"/>
              <a:gd name="adj2" fmla="val -41238"/>
              <a:gd name="adj3" fmla="val 1666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ＭＳ ゴシック" panose="020B0609070205080204" pitchFamily="49" charset="-128"/>
                <a:ea typeface="ＭＳ ゴシック" panose="020B0609070205080204" pitchFamily="49" charset="-128"/>
              </a:rPr>
              <a:t>Ａ９．</a:t>
            </a:r>
            <a:r>
              <a:rPr lang="ja-JP" altLang="en-US" sz="1600" dirty="0">
                <a:solidFill>
                  <a:schemeClr val="tx1"/>
                </a:solidFill>
                <a:latin typeface="ＭＳ ゴシック" panose="020B0609070205080204" pitchFamily="49" charset="-128"/>
                <a:ea typeface="ＭＳ ゴシック" panose="020B0609070205080204" pitchFamily="49" charset="-128"/>
              </a:rPr>
              <a:t>令和</a:t>
            </a:r>
            <a:r>
              <a:rPr lang="en-US" altLang="ja-JP" sz="1600" dirty="0">
                <a:solidFill>
                  <a:schemeClr val="tx1"/>
                </a:solidFill>
                <a:latin typeface="ＭＳ ゴシック" panose="020B0609070205080204" pitchFamily="49" charset="-128"/>
                <a:ea typeface="ＭＳ ゴシック" panose="020B0609070205080204" pitchFamily="49" charset="-128"/>
              </a:rPr>
              <a:t>5-6</a:t>
            </a:r>
            <a:r>
              <a:rPr lang="ja-JP" altLang="en-US" sz="1600" dirty="0">
                <a:solidFill>
                  <a:schemeClr val="tx1"/>
                </a:solidFill>
                <a:latin typeface="ＭＳ ゴシック" panose="020B0609070205080204" pitchFamily="49" charset="-128"/>
                <a:ea typeface="ＭＳ ゴシック" panose="020B0609070205080204" pitchFamily="49" charset="-128"/>
              </a:rPr>
              <a:t>年度事業より、改修工事、増築工事も対象となります。</a:t>
            </a:r>
          </a:p>
        </p:txBody>
      </p:sp>
      <p:sp>
        <p:nvSpPr>
          <p:cNvPr id="9" name="角丸四角形吹き出し 8"/>
          <p:cNvSpPr/>
          <p:nvPr/>
        </p:nvSpPr>
        <p:spPr>
          <a:xfrm>
            <a:off x="631765" y="2579705"/>
            <a:ext cx="4239493" cy="522332"/>
          </a:xfrm>
          <a:prstGeom prst="wedgeRoundRectCallout">
            <a:avLst>
              <a:gd name="adj1" fmla="val -54893"/>
              <a:gd name="adj2" fmla="val -40700"/>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ＭＳ ゴシック" panose="020B0609070205080204" pitchFamily="49" charset="-128"/>
                <a:ea typeface="ＭＳ ゴシック" panose="020B0609070205080204" pitchFamily="49" charset="-128"/>
              </a:rPr>
              <a:t>Ｑ</a:t>
            </a:r>
            <a:r>
              <a:rPr lang="ja-JP" altLang="en-US" sz="1600" dirty="0">
                <a:solidFill>
                  <a:schemeClr val="tx1"/>
                </a:solidFill>
                <a:latin typeface="ＭＳ ゴシック" panose="020B0609070205080204" pitchFamily="49" charset="-128"/>
                <a:ea typeface="ＭＳ ゴシック" panose="020B0609070205080204" pitchFamily="49" charset="-128"/>
              </a:rPr>
              <a:t>５</a:t>
            </a:r>
            <a:r>
              <a:rPr lang="ja-JP" altLang="en-US" sz="1600" dirty="0" smtClean="0">
                <a:solidFill>
                  <a:schemeClr val="tx1"/>
                </a:solidFill>
                <a:latin typeface="ＭＳ ゴシック" panose="020B0609070205080204" pitchFamily="49" charset="-128"/>
                <a:ea typeface="ＭＳ ゴシック" panose="020B0609070205080204" pitchFamily="49" charset="-128"/>
              </a:rPr>
              <a:t>．</a:t>
            </a:r>
            <a:r>
              <a:rPr lang="ja-JP" altLang="en-US" sz="1600" dirty="0">
                <a:solidFill>
                  <a:schemeClr val="tx1"/>
                </a:solidFill>
                <a:latin typeface="ＭＳ ゴシック" panose="020B0609070205080204" pitchFamily="49" charset="-128"/>
                <a:ea typeface="ＭＳ ゴシック" panose="020B0609070205080204" pitchFamily="49" charset="-128"/>
              </a:rPr>
              <a:t>解体工事は補助対象となりますか？</a:t>
            </a:r>
          </a:p>
        </p:txBody>
      </p:sp>
      <p:sp>
        <p:nvSpPr>
          <p:cNvPr id="10" name="角丸四角形吹き出し 9"/>
          <p:cNvSpPr/>
          <p:nvPr/>
        </p:nvSpPr>
        <p:spPr>
          <a:xfrm>
            <a:off x="1579419" y="3331206"/>
            <a:ext cx="6882942" cy="658903"/>
          </a:xfrm>
          <a:prstGeom prst="wedgeRoundRectCallout">
            <a:avLst>
              <a:gd name="adj1" fmla="val 56113"/>
              <a:gd name="adj2" fmla="val -41238"/>
              <a:gd name="adj3" fmla="val 1666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ＭＳ ゴシック" panose="020B0609070205080204" pitchFamily="49" charset="-128"/>
                <a:ea typeface="ＭＳ ゴシック" panose="020B0609070205080204" pitchFamily="49" charset="-128"/>
              </a:rPr>
              <a:t>Ａ</a:t>
            </a:r>
            <a:r>
              <a:rPr lang="en-US" altLang="ja-JP" sz="1600" dirty="0" smtClean="0">
                <a:solidFill>
                  <a:schemeClr val="tx1"/>
                </a:solidFill>
                <a:latin typeface="ＭＳ ゴシック" panose="020B0609070205080204" pitchFamily="49" charset="-128"/>
                <a:ea typeface="ＭＳ ゴシック" panose="020B0609070205080204" pitchFamily="49" charset="-128"/>
              </a:rPr>
              <a:t>10</a:t>
            </a:r>
            <a:r>
              <a:rPr lang="ja-JP" altLang="en-US" sz="1600" dirty="0" err="1" smtClean="0">
                <a:solidFill>
                  <a:schemeClr val="tx1"/>
                </a:solidFill>
                <a:latin typeface="ＭＳ ゴシック" panose="020B0609070205080204" pitchFamily="49" charset="-128"/>
                <a:ea typeface="ＭＳ ゴシック" panose="020B0609070205080204" pitchFamily="49" charset="-128"/>
              </a:rPr>
              <a:t>．</a:t>
            </a:r>
            <a:r>
              <a:rPr lang="ja-JP" altLang="en-US" sz="1600" dirty="0">
                <a:solidFill>
                  <a:schemeClr val="tx1"/>
                </a:solidFill>
                <a:latin typeface="ＭＳ ゴシック" panose="020B0609070205080204" pitchFamily="49" charset="-128"/>
                <a:ea typeface="ＭＳ ゴシック" panose="020B0609070205080204" pitchFamily="49" charset="-128"/>
              </a:rPr>
              <a:t>解体事業における</a:t>
            </a:r>
            <a:r>
              <a:rPr lang="en-US" altLang="ja-JP" sz="1600" dirty="0">
                <a:solidFill>
                  <a:schemeClr val="tx1"/>
                </a:solidFill>
                <a:latin typeface="ＭＳ ゴシック" panose="020B0609070205080204" pitchFamily="49" charset="-128"/>
                <a:ea typeface="ＭＳ ゴシック" panose="020B0609070205080204" pitchFamily="49" charset="-128"/>
              </a:rPr>
              <a:t>BIM</a:t>
            </a:r>
            <a:r>
              <a:rPr lang="ja-JP" altLang="en-US" sz="1600" dirty="0">
                <a:solidFill>
                  <a:schemeClr val="tx1"/>
                </a:solidFill>
                <a:latin typeface="ＭＳ ゴシック" panose="020B0609070205080204" pitchFamily="49" charset="-128"/>
                <a:ea typeface="ＭＳ ゴシック" panose="020B0609070205080204" pitchFamily="49" charset="-128"/>
              </a:rPr>
              <a:t>活用は補助対象になりません。</a:t>
            </a:r>
          </a:p>
        </p:txBody>
      </p:sp>
      <p:sp>
        <p:nvSpPr>
          <p:cNvPr id="11" name="角丸四角形吹き出し 10"/>
          <p:cNvSpPr/>
          <p:nvPr/>
        </p:nvSpPr>
        <p:spPr>
          <a:xfrm>
            <a:off x="631765" y="4219278"/>
            <a:ext cx="4563690" cy="557076"/>
          </a:xfrm>
          <a:prstGeom prst="wedgeRoundRectCallout">
            <a:avLst>
              <a:gd name="adj1" fmla="val -54893"/>
              <a:gd name="adj2" fmla="val -40700"/>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ＭＳ ゴシック" panose="020B0609070205080204" pitchFamily="49" charset="-128"/>
                <a:ea typeface="ＭＳ ゴシック" panose="020B0609070205080204" pitchFamily="49" charset="-128"/>
              </a:rPr>
              <a:t>Ｑ</a:t>
            </a:r>
            <a:r>
              <a:rPr lang="ja-JP" altLang="en-US" sz="1600" dirty="0">
                <a:solidFill>
                  <a:schemeClr val="tx1"/>
                </a:solidFill>
                <a:latin typeface="ＭＳ ゴシック" panose="020B0609070205080204" pitchFamily="49" charset="-128"/>
                <a:ea typeface="ＭＳ ゴシック" panose="020B0609070205080204" pitchFamily="49" charset="-128"/>
              </a:rPr>
              <a:t>６</a:t>
            </a:r>
            <a:r>
              <a:rPr lang="ja-JP" altLang="en-US" sz="1600" dirty="0" smtClean="0">
                <a:solidFill>
                  <a:schemeClr val="tx1"/>
                </a:solidFill>
                <a:latin typeface="ＭＳ ゴシック" panose="020B0609070205080204" pitchFamily="49" charset="-128"/>
                <a:ea typeface="ＭＳ ゴシック" panose="020B0609070205080204" pitchFamily="49" charset="-128"/>
              </a:rPr>
              <a:t>．</a:t>
            </a:r>
            <a:r>
              <a:rPr lang="ja-JP" altLang="en-US" sz="1600" dirty="0">
                <a:solidFill>
                  <a:schemeClr val="tx1"/>
                </a:solidFill>
                <a:latin typeface="ＭＳ ゴシック" panose="020B0609070205080204" pitchFamily="49" charset="-128"/>
                <a:ea typeface="ＭＳ ゴシック" panose="020B0609070205080204" pitchFamily="49" charset="-128"/>
              </a:rPr>
              <a:t>仮設建築物は補助対象となります</a:t>
            </a:r>
            <a:r>
              <a:rPr lang="ja-JP" altLang="en-US" sz="1600" dirty="0" smtClean="0">
                <a:solidFill>
                  <a:schemeClr val="tx1"/>
                </a:solidFill>
                <a:latin typeface="ＭＳ ゴシック" panose="020B0609070205080204" pitchFamily="49" charset="-128"/>
                <a:ea typeface="ＭＳ ゴシック" panose="020B0609070205080204" pitchFamily="49" charset="-128"/>
              </a:rPr>
              <a:t>か？</a:t>
            </a:r>
            <a:endParaRPr lang="ja-JP" altLang="en-US" sz="1600" dirty="0">
              <a:solidFill>
                <a:schemeClr val="tx1"/>
              </a:solidFill>
              <a:latin typeface="ＭＳ ゴシック" panose="020B0609070205080204" pitchFamily="49" charset="-128"/>
              <a:ea typeface="ＭＳ ゴシック" panose="020B0609070205080204" pitchFamily="49" charset="-128"/>
            </a:endParaRPr>
          </a:p>
        </p:txBody>
      </p:sp>
      <p:sp>
        <p:nvSpPr>
          <p:cNvPr id="12" name="角丸四角形吹き出し 11"/>
          <p:cNvSpPr/>
          <p:nvPr/>
        </p:nvSpPr>
        <p:spPr>
          <a:xfrm>
            <a:off x="1579419" y="5005523"/>
            <a:ext cx="6882942" cy="1219315"/>
          </a:xfrm>
          <a:prstGeom prst="wedgeRoundRectCallout">
            <a:avLst>
              <a:gd name="adj1" fmla="val 56113"/>
              <a:gd name="adj2" fmla="val -41238"/>
              <a:gd name="adj3" fmla="val 1666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ＭＳ ゴシック" panose="020B0609070205080204" pitchFamily="49" charset="-128"/>
                <a:ea typeface="ＭＳ ゴシック" panose="020B0609070205080204" pitchFamily="49" charset="-128"/>
              </a:rPr>
              <a:t>Ａ</a:t>
            </a:r>
            <a:r>
              <a:rPr lang="en-US" altLang="ja-JP" sz="1600" dirty="0" smtClean="0">
                <a:solidFill>
                  <a:schemeClr val="tx1"/>
                </a:solidFill>
                <a:latin typeface="ＭＳ ゴシック" panose="020B0609070205080204" pitchFamily="49" charset="-128"/>
                <a:ea typeface="ＭＳ ゴシック" panose="020B0609070205080204" pitchFamily="49" charset="-128"/>
              </a:rPr>
              <a:t>11</a:t>
            </a:r>
            <a:r>
              <a:rPr lang="ja-JP" altLang="en-US" sz="1600" dirty="0" err="1" smtClean="0">
                <a:solidFill>
                  <a:schemeClr val="tx1"/>
                </a:solidFill>
                <a:latin typeface="ＭＳ ゴシック" panose="020B0609070205080204" pitchFamily="49" charset="-128"/>
                <a:ea typeface="ＭＳ ゴシック" panose="020B0609070205080204" pitchFamily="49" charset="-128"/>
              </a:rPr>
              <a:t>．</a:t>
            </a:r>
            <a:r>
              <a:rPr lang="ja-JP" altLang="en-US" sz="1600" dirty="0">
                <a:solidFill>
                  <a:schemeClr val="tx1"/>
                </a:solidFill>
                <a:latin typeface="ＭＳ ゴシック" panose="020B0609070205080204" pitchFamily="49" charset="-128"/>
                <a:ea typeface="ＭＳ ゴシック" panose="020B0609070205080204" pitchFamily="49" charset="-128"/>
              </a:rPr>
              <a:t>仮設建築物であることを以って補助対象外と</a:t>
            </a:r>
            <a:r>
              <a:rPr lang="ja-JP" altLang="en-US" sz="1600" dirty="0" smtClean="0">
                <a:solidFill>
                  <a:schemeClr val="tx1"/>
                </a:solidFill>
                <a:latin typeface="ＭＳ ゴシック" panose="020B0609070205080204" pitchFamily="49" charset="-128"/>
                <a:ea typeface="ＭＳ ゴシック" panose="020B0609070205080204" pitchFamily="49" charset="-128"/>
              </a:rPr>
              <a:t>はなりません</a:t>
            </a:r>
            <a:r>
              <a:rPr lang="ja-JP" altLang="en-US" sz="1600" dirty="0">
                <a:solidFill>
                  <a:schemeClr val="tx1"/>
                </a:solidFill>
                <a:latin typeface="ＭＳ ゴシック" panose="020B0609070205080204" pitchFamily="49" charset="-128"/>
                <a:ea typeface="ＭＳ ゴシック" panose="020B0609070205080204" pitchFamily="49" charset="-128"/>
              </a:rPr>
              <a:t>が、仮設建築物であることに</a:t>
            </a:r>
            <a:r>
              <a:rPr lang="ja-JP" altLang="en-US" sz="1600" dirty="0" smtClean="0">
                <a:solidFill>
                  <a:schemeClr val="tx1"/>
                </a:solidFill>
                <a:latin typeface="ＭＳ ゴシック" panose="020B0609070205080204" pitchFamily="49" charset="-128"/>
                <a:ea typeface="ＭＳ ゴシック" panose="020B0609070205080204" pitchFamily="49" charset="-128"/>
              </a:rPr>
              <a:t>よる防火</a:t>
            </a:r>
            <a:r>
              <a:rPr lang="ja-JP" altLang="en-US" sz="1600" dirty="0">
                <a:solidFill>
                  <a:schemeClr val="tx1"/>
                </a:solidFill>
                <a:latin typeface="ＭＳ ゴシック" panose="020B0609070205080204" pitchFamily="49" charset="-128"/>
                <a:ea typeface="ＭＳ ゴシック" panose="020B0609070205080204" pitchFamily="49" charset="-128"/>
              </a:rPr>
              <a:t>規定などの法の一部が適用除外に関わらず、本補助事業で求めている要件を満たす必要が</a:t>
            </a:r>
            <a:r>
              <a:rPr lang="ja-JP" altLang="en-US" sz="1600" dirty="0" smtClean="0">
                <a:solidFill>
                  <a:schemeClr val="tx1"/>
                </a:solidFill>
                <a:latin typeface="ＭＳ ゴシック" panose="020B0609070205080204" pitchFamily="49" charset="-128"/>
                <a:ea typeface="ＭＳ ゴシック" panose="020B0609070205080204" pitchFamily="49" charset="-128"/>
              </a:rPr>
              <a:t>あります。</a:t>
            </a:r>
            <a:endParaRPr lang="ja-JP" altLang="en-US" sz="16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801015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250825" y="-41564"/>
            <a:ext cx="7426325" cy="495300"/>
          </a:xfrm>
          <a:noFill/>
          <a:ln w="25400">
            <a:noFill/>
          </a:ln>
        </p:spPr>
        <p:txBody>
          <a:bodyPr>
            <a:noAutofit/>
          </a:bodyPr>
          <a:lstStyle/>
          <a:p>
            <a:pPr>
              <a:lnSpc>
                <a:spcPts val="4000"/>
              </a:lnSpc>
            </a:pPr>
            <a:r>
              <a:rPr lang="en-US" altLang="ja-JP" dirty="0" smtClean="0"/>
              <a:t>3</a:t>
            </a:r>
            <a:r>
              <a:rPr lang="ja-JP" altLang="en-US" dirty="0"/>
              <a:t> </a:t>
            </a:r>
            <a:r>
              <a:rPr lang="ja-JP" altLang="en-US" dirty="0" smtClean="0"/>
              <a:t>基本要件</a:t>
            </a:r>
            <a:r>
              <a:rPr lang="en-US" altLang="ja-JP" dirty="0">
                <a:solidFill>
                  <a:srgbClr val="0070C0"/>
                </a:solidFill>
              </a:rPr>
              <a:t>｢</a:t>
            </a:r>
            <a:r>
              <a:rPr lang="ja-JP" altLang="en-US" dirty="0">
                <a:solidFill>
                  <a:srgbClr val="0070C0"/>
                </a:solidFill>
              </a:rPr>
              <a:t>整備する建築物</a:t>
            </a:r>
            <a:r>
              <a:rPr lang="en-US" altLang="ja-JP" dirty="0">
                <a:solidFill>
                  <a:srgbClr val="0070C0"/>
                </a:solidFill>
              </a:rPr>
              <a:t>｣(</a:t>
            </a:r>
            <a:r>
              <a:rPr lang="ja-JP" altLang="en-US" dirty="0">
                <a:solidFill>
                  <a:srgbClr val="0070C0"/>
                </a:solidFill>
              </a:rPr>
              <a:t>イ</a:t>
            </a:r>
            <a:r>
              <a:rPr lang="en-US" altLang="ja-JP" dirty="0">
                <a:solidFill>
                  <a:srgbClr val="0070C0"/>
                </a:solidFill>
              </a:rPr>
              <a:t>)</a:t>
            </a:r>
            <a:r>
              <a:rPr lang="ja-JP" altLang="en-US" dirty="0" smtClean="0"/>
              <a:t>（</a:t>
            </a:r>
            <a:r>
              <a:rPr lang="ja-JP" altLang="en-US" dirty="0"/>
              <a:t>よくあるご質問</a:t>
            </a:r>
            <a:r>
              <a:rPr lang="en-US" altLang="ja-JP" dirty="0"/>
              <a:t>)</a:t>
            </a:r>
            <a:endParaRPr lang="ja-JP" altLang="en-US" sz="2000" b="1" dirty="0">
              <a:solidFill>
                <a:srgbClr val="0070C0"/>
              </a:solidFill>
            </a:endParaRPr>
          </a:p>
        </p:txBody>
      </p:sp>
      <p:sp>
        <p:nvSpPr>
          <p:cNvPr id="5" name="タイトル 1"/>
          <p:cNvSpPr txBox="1">
            <a:spLocks/>
          </p:cNvSpPr>
          <p:nvPr/>
        </p:nvSpPr>
        <p:spPr>
          <a:xfrm>
            <a:off x="8150347" y="0"/>
            <a:ext cx="993653" cy="393138"/>
          </a:xfrm>
          <a:prstGeom prst="rect">
            <a:avLst/>
          </a:prstGeom>
          <a:noFill/>
          <a:ln w="25400">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4000"/>
              </a:lnSpc>
            </a:pPr>
            <a:r>
              <a:rPr lang="en-US" altLang="ja-JP" sz="1400" b="1" dirty="0" smtClean="0">
                <a:latin typeface="ＭＳ ゴシック" panose="020B0609070205080204" pitchFamily="49" charset="-128"/>
                <a:ea typeface="ＭＳ ゴシック" panose="020B0609070205080204" pitchFamily="49" charset="-128"/>
              </a:rPr>
              <a:t>11/56</a:t>
            </a:r>
            <a:endParaRPr lang="ja-JP" altLang="en-US" sz="1400" b="1" dirty="0">
              <a:latin typeface="ＭＳ ゴシック" panose="020B0609070205080204" pitchFamily="49" charset="-128"/>
              <a:ea typeface="ＭＳ ゴシック" panose="020B0609070205080204" pitchFamily="49" charset="-128"/>
            </a:endParaRPr>
          </a:p>
        </p:txBody>
      </p:sp>
      <p:sp>
        <p:nvSpPr>
          <p:cNvPr id="7" name="角丸四角形吹き出し 6"/>
          <p:cNvSpPr/>
          <p:nvPr/>
        </p:nvSpPr>
        <p:spPr>
          <a:xfrm>
            <a:off x="631764" y="966817"/>
            <a:ext cx="6591996" cy="812107"/>
          </a:xfrm>
          <a:prstGeom prst="wedgeRoundRectCallout">
            <a:avLst>
              <a:gd name="adj1" fmla="val -54893"/>
              <a:gd name="adj2" fmla="val -40700"/>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ＭＳ ゴシック" panose="020B0609070205080204" pitchFamily="49" charset="-128"/>
                <a:ea typeface="ＭＳ ゴシック" panose="020B0609070205080204" pitchFamily="49" charset="-128"/>
              </a:rPr>
              <a:t>Ｑ</a:t>
            </a:r>
            <a:r>
              <a:rPr lang="ja-JP" altLang="en-US" sz="1600" dirty="0">
                <a:solidFill>
                  <a:schemeClr val="tx1"/>
                </a:solidFill>
                <a:latin typeface="ＭＳ ゴシック" panose="020B0609070205080204" pitchFamily="49" charset="-128"/>
                <a:ea typeface="ＭＳ ゴシック" panose="020B0609070205080204" pitchFamily="49" charset="-128"/>
              </a:rPr>
              <a:t>７</a:t>
            </a:r>
            <a:r>
              <a:rPr lang="ja-JP" altLang="en-US" sz="1600" dirty="0" smtClean="0">
                <a:solidFill>
                  <a:schemeClr val="tx1"/>
                </a:solidFill>
                <a:latin typeface="ＭＳ ゴシック" panose="020B0609070205080204" pitchFamily="49" charset="-128"/>
                <a:ea typeface="ＭＳ ゴシック" panose="020B0609070205080204" pitchFamily="49" charset="-128"/>
              </a:rPr>
              <a:t>．</a:t>
            </a:r>
            <a:r>
              <a:rPr lang="ja-JP" altLang="en-US" sz="1600" dirty="0">
                <a:solidFill>
                  <a:schemeClr val="tx1"/>
                </a:solidFill>
                <a:latin typeface="ＭＳ ゴシック" panose="020B0609070205080204" pitchFamily="49" charset="-128"/>
                <a:ea typeface="ＭＳ ゴシック" panose="020B0609070205080204" pitchFamily="49" charset="-128"/>
              </a:rPr>
              <a:t>申請するプロジェクトにおいて「整備する建築物</a:t>
            </a:r>
            <a:r>
              <a:rPr lang="ja-JP" altLang="en-US" sz="1600" dirty="0" smtClean="0">
                <a:solidFill>
                  <a:schemeClr val="tx1"/>
                </a:solidFill>
                <a:latin typeface="ＭＳ ゴシック" panose="020B0609070205080204" pitchFamily="49" charset="-128"/>
                <a:ea typeface="ＭＳ ゴシック" panose="020B0609070205080204" pitchFamily="49" charset="-128"/>
              </a:rPr>
              <a:t>」</a:t>
            </a:r>
            <a:r>
              <a:rPr lang="en-US" altLang="ja-JP" sz="1600" dirty="0" smtClean="0">
                <a:solidFill>
                  <a:srgbClr val="0070C0"/>
                </a:solidFill>
                <a:latin typeface="ＭＳ ゴシック" panose="020B0609070205080204" pitchFamily="49" charset="-128"/>
                <a:ea typeface="ＭＳ ゴシック" panose="020B0609070205080204" pitchFamily="49" charset="-128"/>
              </a:rPr>
              <a:t>(</a:t>
            </a:r>
            <a:r>
              <a:rPr lang="ja-JP" altLang="en-US" sz="1600" dirty="0">
                <a:solidFill>
                  <a:srgbClr val="0070C0"/>
                </a:solidFill>
                <a:latin typeface="ＭＳ ゴシック" panose="020B0609070205080204" pitchFamily="49" charset="-128"/>
                <a:ea typeface="ＭＳ ゴシック" panose="020B0609070205080204" pitchFamily="49" charset="-128"/>
              </a:rPr>
              <a:t>イ</a:t>
            </a:r>
            <a:r>
              <a:rPr lang="en-US" altLang="ja-JP" sz="1600" dirty="0" smtClean="0">
                <a:solidFill>
                  <a:srgbClr val="0070C0"/>
                </a:solidFill>
                <a:latin typeface="ＭＳ ゴシック" panose="020B0609070205080204" pitchFamily="49" charset="-128"/>
                <a:ea typeface="ＭＳ ゴシック" panose="020B0609070205080204" pitchFamily="49" charset="-128"/>
              </a:rPr>
              <a:t>)</a:t>
            </a:r>
            <a:r>
              <a:rPr lang="ja-JP" altLang="en-US" sz="1600" dirty="0" smtClean="0">
                <a:solidFill>
                  <a:schemeClr val="tx1"/>
                </a:solidFill>
                <a:latin typeface="ＭＳ ゴシック" panose="020B0609070205080204" pitchFamily="49" charset="-128"/>
                <a:ea typeface="ＭＳ ゴシック" panose="020B0609070205080204" pitchFamily="49" charset="-128"/>
              </a:rPr>
              <a:t>の</a:t>
            </a:r>
            <a:r>
              <a:rPr lang="ja-JP" altLang="en-US" sz="1600" dirty="0">
                <a:solidFill>
                  <a:schemeClr val="tx1"/>
                </a:solidFill>
                <a:latin typeface="ＭＳ ゴシック" panose="020B0609070205080204" pitchFamily="49" charset="-128"/>
                <a:ea typeface="ＭＳ ゴシック" panose="020B0609070205080204" pitchFamily="49" charset="-128"/>
              </a:rPr>
              <a:t>①</a:t>
            </a:r>
            <a:r>
              <a:rPr lang="ja-JP" altLang="en-US" sz="1600" dirty="0" smtClean="0">
                <a:solidFill>
                  <a:schemeClr val="tx1"/>
                </a:solidFill>
                <a:latin typeface="ＭＳ ゴシック" panose="020B0609070205080204" pitchFamily="49" charset="-128"/>
                <a:ea typeface="ＭＳ ゴシック" panose="020B0609070205080204" pitchFamily="49" charset="-128"/>
              </a:rPr>
              <a:t>～③、</a:t>
            </a:r>
            <a:r>
              <a:rPr lang="en-US" altLang="ja-JP" sz="1600" dirty="0" smtClean="0">
                <a:solidFill>
                  <a:srgbClr val="0070C0"/>
                </a:solidFill>
                <a:latin typeface="ＭＳ ゴシック" panose="020B0609070205080204" pitchFamily="49" charset="-128"/>
                <a:ea typeface="ＭＳ ゴシック" panose="020B0609070205080204" pitchFamily="49" charset="-128"/>
              </a:rPr>
              <a:t>(</a:t>
            </a:r>
            <a:r>
              <a:rPr lang="ja-JP" altLang="en-US" sz="1600" dirty="0" smtClean="0">
                <a:solidFill>
                  <a:srgbClr val="0070C0"/>
                </a:solidFill>
                <a:latin typeface="ＭＳ ゴシック" panose="020B0609070205080204" pitchFamily="49" charset="-128"/>
                <a:ea typeface="ＭＳ ゴシック" panose="020B0609070205080204" pitchFamily="49" charset="-128"/>
              </a:rPr>
              <a:t>ロ</a:t>
            </a:r>
            <a:r>
              <a:rPr lang="en-US" altLang="ja-JP" sz="1600" dirty="0" smtClean="0">
                <a:solidFill>
                  <a:srgbClr val="0070C0"/>
                </a:solidFill>
                <a:latin typeface="ＭＳ ゴシック" panose="020B0609070205080204" pitchFamily="49" charset="-128"/>
                <a:ea typeface="ＭＳ ゴシック" panose="020B0609070205080204" pitchFamily="49" charset="-128"/>
              </a:rPr>
              <a:t>)</a:t>
            </a:r>
            <a:r>
              <a:rPr lang="ja-JP" altLang="en-US" sz="1600" dirty="0" smtClean="0">
                <a:solidFill>
                  <a:schemeClr val="tx1"/>
                </a:solidFill>
                <a:latin typeface="ＭＳ ゴシック" panose="020B0609070205080204" pitchFamily="49" charset="-128"/>
                <a:ea typeface="ＭＳ ゴシック" panose="020B0609070205080204" pitchFamily="49" charset="-128"/>
              </a:rPr>
              <a:t>の</a:t>
            </a:r>
            <a:r>
              <a:rPr lang="ja-JP" altLang="en-US" sz="1600" dirty="0">
                <a:solidFill>
                  <a:schemeClr val="tx1"/>
                </a:solidFill>
                <a:latin typeface="ＭＳ ゴシック" panose="020B0609070205080204" pitchFamily="49" charset="-128"/>
                <a:ea typeface="ＭＳ ゴシック" panose="020B0609070205080204" pitchFamily="49" charset="-128"/>
              </a:rPr>
              <a:t>①</a:t>
            </a:r>
            <a:r>
              <a:rPr lang="ja-JP" altLang="en-US" sz="1600" dirty="0" smtClean="0">
                <a:solidFill>
                  <a:schemeClr val="tx1"/>
                </a:solidFill>
                <a:latin typeface="ＭＳ ゴシック" panose="020B0609070205080204" pitchFamily="49" charset="-128"/>
                <a:ea typeface="ＭＳ ゴシック" panose="020B0609070205080204" pitchFamily="49" charset="-128"/>
              </a:rPr>
              <a:t>～④の</a:t>
            </a:r>
            <a:r>
              <a:rPr lang="ja-JP" altLang="en-US" sz="1600" dirty="0">
                <a:solidFill>
                  <a:schemeClr val="tx1"/>
                </a:solidFill>
                <a:latin typeface="ＭＳ ゴシック" panose="020B0609070205080204" pitchFamily="49" charset="-128"/>
                <a:ea typeface="ＭＳ ゴシック" panose="020B0609070205080204" pitchFamily="49" charset="-128"/>
              </a:rPr>
              <a:t>要件については、全てを満たさなければ補助対象と</a:t>
            </a:r>
            <a:r>
              <a:rPr lang="ja-JP" altLang="en-US" sz="1600" dirty="0" smtClean="0">
                <a:solidFill>
                  <a:schemeClr val="tx1"/>
                </a:solidFill>
                <a:latin typeface="ＭＳ ゴシック" panose="020B0609070205080204" pitchFamily="49" charset="-128"/>
                <a:ea typeface="ＭＳ ゴシック" panose="020B0609070205080204" pitchFamily="49" charset="-128"/>
              </a:rPr>
              <a:t>ならないのですか？</a:t>
            </a:r>
            <a:endParaRPr lang="ja-JP" altLang="en-US" sz="1600" dirty="0">
              <a:solidFill>
                <a:schemeClr val="tx1"/>
              </a:solidFill>
              <a:latin typeface="ＭＳ ゴシック" panose="020B0609070205080204" pitchFamily="49" charset="-128"/>
              <a:ea typeface="ＭＳ ゴシック" panose="020B0609070205080204" pitchFamily="49" charset="-128"/>
            </a:endParaRPr>
          </a:p>
        </p:txBody>
      </p:sp>
      <p:sp>
        <p:nvSpPr>
          <p:cNvPr id="8" name="角丸四角形吹き出し 7"/>
          <p:cNvSpPr/>
          <p:nvPr/>
        </p:nvSpPr>
        <p:spPr>
          <a:xfrm>
            <a:off x="1188720" y="2024683"/>
            <a:ext cx="7273641" cy="1346662"/>
          </a:xfrm>
          <a:prstGeom prst="wedgeRoundRectCallout">
            <a:avLst>
              <a:gd name="adj1" fmla="val 56113"/>
              <a:gd name="adj2" fmla="val -41238"/>
              <a:gd name="adj3" fmla="val 1666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ＭＳ ゴシック" panose="020B0609070205080204" pitchFamily="49" charset="-128"/>
                <a:ea typeface="ＭＳ ゴシック" panose="020B0609070205080204" pitchFamily="49" charset="-128"/>
              </a:rPr>
              <a:t>Ａ７．</a:t>
            </a:r>
            <a:r>
              <a:rPr lang="ja-JP" altLang="en-US" sz="1600" dirty="0">
                <a:solidFill>
                  <a:schemeClr val="tx1"/>
                </a:solidFill>
                <a:latin typeface="ＭＳ ゴシック" panose="020B0609070205080204" pitchFamily="49" charset="-128"/>
                <a:ea typeface="ＭＳ ゴシック" panose="020B0609070205080204" pitchFamily="49" charset="-128"/>
              </a:rPr>
              <a:t>全てを満たす必要があるの</a:t>
            </a:r>
            <a:r>
              <a:rPr lang="ja-JP" altLang="en-US" sz="1600" dirty="0" smtClean="0">
                <a:solidFill>
                  <a:schemeClr val="tx1"/>
                </a:solidFill>
                <a:latin typeface="ＭＳ ゴシック" panose="020B0609070205080204" pitchFamily="49" charset="-128"/>
                <a:ea typeface="ＭＳ ゴシック" panose="020B0609070205080204" pitchFamily="49" charset="-128"/>
              </a:rPr>
              <a:t>は</a:t>
            </a:r>
            <a:r>
              <a:rPr lang="en-US" altLang="ja-JP" sz="1600" dirty="0" smtClean="0">
                <a:solidFill>
                  <a:srgbClr val="0070C0"/>
                </a:solidFill>
                <a:latin typeface="ＭＳ ゴシック" panose="020B0609070205080204" pitchFamily="49" charset="-128"/>
                <a:ea typeface="ＭＳ ゴシック" panose="020B0609070205080204" pitchFamily="49" charset="-128"/>
              </a:rPr>
              <a:t>(</a:t>
            </a:r>
            <a:r>
              <a:rPr lang="ja-JP" altLang="en-US" sz="1600" dirty="0" smtClean="0">
                <a:solidFill>
                  <a:srgbClr val="0070C0"/>
                </a:solidFill>
                <a:latin typeface="ＭＳ ゴシック" panose="020B0609070205080204" pitchFamily="49" charset="-128"/>
                <a:ea typeface="ＭＳ ゴシック" panose="020B0609070205080204" pitchFamily="49" charset="-128"/>
              </a:rPr>
              <a:t>ロ</a:t>
            </a:r>
            <a:r>
              <a:rPr lang="en-US" altLang="ja-JP" sz="1600" dirty="0" smtClean="0">
                <a:solidFill>
                  <a:srgbClr val="0070C0"/>
                </a:solidFill>
                <a:latin typeface="ＭＳ ゴシック" panose="020B0609070205080204" pitchFamily="49" charset="-128"/>
                <a:ea typeface="ＭＳ ゴシック" panose="020B0609070205080204" pitchFamily="49" charset="-128"/>
              </a:rPr>
              <a:t>)</a:t>
            </a:r>
            <a:r>
              <a:rPr lang="ja-JP" altLang="en-US" sz="1600" dirty="0" smtClean="0">
                <a:solidFill>
                  <a:schemeClr val="tx1"/>
                </a:solidFill>
                <a:latin typeface="ＭＳ ゴシック" panose="020B0609070205080204" pitchFamily="49" charset="-128"/>
                <a:ea typeface="ＭＳ ゴシック" panose="020B0609070205080204" pitchFamily="49" charset="-128"/>
              </a:rPr>
              <a:t>の</a:t>
            </a:r>
            <a:r>
              <a:rPr lang="ja-JP" altLang="en-US" sz="1600" dirty="0">
                <a:solidFill>
                  <a:schemeClr val="tx1"/>
                </a:solidFill>
                <a:latin typeface="ＭＳ ゴシック" panose="020B0609070205080204" pitchFamily="49" charset="-128"/>
                <a:ea typeface="ＭＳ ゴシック" panose="020B0609070205080204" pitchFamily="49" charset="-128"/>
              </a:rPr>
              <a:t>①～④のみになります。</a:t>
            </a:r>
            <a:r>
              <a:rPr lang="ja-JP" altLang="en-US" sz="1600" dirty="0" smtClean="0">
                <a:solidFill>
                  <a:schemeClr val="tx1"/>
                </a:solidFill>
                <a:latin typeface="ＭＳ ゴシック" panose="020B0609070205080204" pitchFamily="49" charset="-128"/>
                <a:ea typeface="ＭＳ ゴシック" panose="020B0609070205080204" pitchFamily="49" charset="-128"/>
              </a:rPr>
              <a:t>併せて</a:t>
            </a:r>
            <a:r>
              <a:rPr lang="en-US" altLang="ja-JP" sz="1600" dirty="0" smtClean="0">
                <a:solidFill>
                  <a:schemeClr val="tx1"/>
                </a:solidFill>
                <a:latin typeface="ＭＳ ゴシック" panose="020B0609070205080204" pitchFamily="49" charset="-128"/>
                <a:ea typeface="ＭＳ ゴシック" panose="020B0609070205080204" pitchFamily="49" charset="-128"/>
              </a:rPr>
              <a:t>(</a:t>
            </a:r>
            <a:r>
              <a:rPr lang="ja-JP" altLang="en-US" sz="1600" dirty="0" smtClean="0">
                <a:solidFill>
                  <a:srgbClr val="0070C0"/>
                </a:solidFill>
                <a:latin typeface="ＭＳ ゴシック" panose="020B0609070205080204" pitchFamily="49" charset="-128"/>
                <a:ea typeface="ＭＳ ゴシック" panose="020B0609070205080204" pitchFamily="49" charset="-128"/>
              </a:rPr>
              <a:t>イ</a:t>
            </a:r>
            <a:r>
              <a:rPr lang="en-US" altLang="ja-JP" sz="1600" dirty="0" smtClean="0">
                <a:solidFill>
                  <a:srgbClr val="0070C0"/>
                </a:solidFill>
                <a:latin typeface="ＭＳ ゴシック" panose="020B0609070205080204" pitchFamily="49" charset="-128"/>
                <a:ea typeface="ＭＳ ゴシック" panose="020B0609070205080204" pitchFamily="49" charset="-128"/>
              </a:rPr>
              <a:t>)</a:t>
            </a:r>
            <a:r>
              <a:rPr lang="ja-JP" altLang="en-US" sz="1600" dirty="0" smtClean="0">
                <a:solidFill>
                  <a:schemeClr val="tx1"/>
                </a:solidFill>
                <a:latin typeface="ＭＳ ゴシック" panose="020B0609070205080204" pitchFamily="49" charset="-128"/>
                <a:ea typeface="ＭＳ ゴシック" panose="020B0609070205080204" pitchFamily="49" charset="-128"/>
              </a:rPr>
              <a:t>の</a:t>
            </a:r>
            <a:r>
              <a:rPr lang="ja-JP" altLang="en-US" sz="1600" dirty="0">
                <a:solidFill>
                  <a:schemeClr val="tx1"/>
                </a:solidFill>
                <a:latin typeface="ＭＳ ゴシック" panose="020B0609070205080204" pitchFamily="49" charset="-128"/>
                <a:ea typeface="ＭＳ ゴシック" panose="020B0609070205080204" pitchFamily="49" charset="-128"/>
              </a:rPr>
              <a:t>①～③も全て満たす建築物については、</a:t>
            </a:r>
            <a:r>
              <a:rPr lang="en-US" altLang="ja-JP" sz="1600" dirty="0" smtClean="0">
                <a:solidFill>
                  <a:schemeClr val="tx1"/>
                </a:solidFill>
                <a:latin typeface="ＭＳ ゴシック" panose="020B0609070205080204" pitchFamily="49" charset="-128"/>
                <a:ea typeface="ＭＳ ゴシック" panose="020B0609070205080204" pitchFamily="49" charset="-128"/>
              </a:rPr>
              <a:t>BIM</a:t>
            </a:r>
            <a:r>
              <a:rPr lang="ja-JP" altLang="en-US" sz="1600" dirty="0" smtClean="0">
                <a:solidFill>
                  <a:schemeClr val="tx1"/>
                </a:solidFill>
                <a:latin typeface="ＭＳ ゴシック" panose="020B0609070205080204" pitchFamily="49" charset="-128"/>
                <a:ea typeface="ＭＳ ゴシック" panose="020B0609070205080204" pitchFamily="49" charset="-128"/>
              </a:rPr>
              <a:t>モデル</a:t>
            </a:r>
            <a:r>
              <a:rPr lang="ja-JP" altLang="en-US" sz="1600" dirty="0">
                <a:solidFill>
                  <a:schemeClr val="tx1"/>
                </a:solidFill>
                <a:latin typeface="ＭＳ ゴシック" panose="020B0609070205080204" pitchFamily="49" charset="-128"/>
                <a:ea typeface="ＭＳ ゴシック" panose="020B0609070205080204" pitchFamily="49" charset="-128"/>
              </a:rPr>
              <a:t>の活用により業務の効率化又は高度化に資するものとして国土交通省が定める利用方法を用いるものであることが要件として付加されます。具体には「交付申請マニュアル</a:t>
            </a:r>
            <a:r>
              <a:rPr lang="ja-JP" altLang="en-US" sz="1600" dirty="0" smtClean="0">
                <a:solidFill>
                  <a:schemeClr val="tx1"/>
                </a:solidFill>
                <a:latin typeface="ＭＳ ゴシック" panose="020B0609070205080204" pitchFamily="49" charset="-128"/>
                <a:ea typeface="ＭＳ ゴシック" panose="020B0609070205080204" pitchFamily="49" charset="-128"/>
              </a:rPr>
              <a:t>」Ｐ９を</a:t>
            </a:r>
            <a:r>
              <a:rPr lang="ja-JP" altLang="en-US" sz="1600" dirty="0">
                <a:solidFill>
                  <a:schemeClr val="tx1"/>
                </a:solidFill>
                <a:latin typeface="ＭＳ ゴシック" panose="020B0609070205080204" pitchFamily="49" charset="-128"/>
                <a:ea typeface="ＭＳ ゴシック" panose="020B0609070205080204" pitchFamily="49" charset="-128"/>
              </a:rPr>
              <a:t>ご確認ください。</a:t>
            </a:r>
          </a:p>
        </p:txBody>
      </p:sp>
      <p:sp>
        <p:nvSpPr>
          <p:cNvPr id="9" name="角丸四角形吹き出し 8"/>
          <p:cNvSpPr/>
          <p:nvPr/>
        </p:nvSpPr>
        <p:spPr>
          <a:xfrm>
            <a:off x="631764" y="3617104"/>
            <a:ext cx="6650184" cy="813509"/>
          </a:xfrm>
          <a:prstGeom prst="wedgeRoundRectCallout">
            <a:avLst>
              <a:gd name="adj1" fmla="val -54893"/>
              <a:gd name="adj2" fmla="val -40700"/>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ＭＳ ゴシック" panose="020B0609070205080204" pitchFamily="49" charset="-128"/>
                <a:ea typeface="ＭＳ ゴシック" panose="020B0609070205080204" pitchFamily="49" charset="-128"/>
              </a:rPr>
              <a:t>Ｑ</a:t>
            </a:r>
            <a:r>
              <a:rPr lang="ja-JP" altLang="en-US" sz="1600" dirty="0">
                <a:solidFill>
                  <a:schemeClr val="tx1"/>
                </a:solidFill>
                <a:latin typeface="ＭＳ ゴシック" panose="020B0609070205080204" pitchFamily="49" charset="-128"/>
                <a:ea typeface="ＭＳ ゴシック" panose="020B0609070205080204" pitchFamily="49" charset="-128"/>
              </a:rPr>
              <a:t>８</a:t>
            </a:r>
            <a:r>
              <a:rPr lang="ja-JP" altLang="en-US" sz="1600" dirty="0" smtClean="0">
                <a:solidFill>
                  <a:schemeClr val="tx1"/>
                </a:solidFill>
                <a:latin typeface="ＭＳ ゴシック" panose="020B0609070205080204" pitchFamily="49" charset="-128"/>
                <a:ea typeface="ＭＳ ゴシック" panose="020B0609070205080204" pitchFamily="49" charset="-128"/>
              </a:rPr>
              <a:t>．「整備</a:t>
            </a:r>
            <a:r>
              <a:rPr lang="ja-JP" altLang="en-US" sz="1600" dirty="0">
                <a:solidFill>
                  <a:schemeClr val="tx1"/>
                </a:solidFill>
                <a:latin typeface="ＭＳ ゴシック" panose="020B0609070205080204" pitchFamily="49" charset="-128"/>
                <a:ea typeface="ＭＳ ゴシック" panose="020B0609070205080204" pitchFamily="49" charset="-128"/>
              </a:rPr>
              <a:t>する</a:t>
            </a:r>
            <a:r>
              <a:rPr lang="ja-JP" altLang="en-US" sz="1600" dirty="0" smtClean="0">
                <a:solidFill>
                  <a:schemeClr val="tx1"/>
                </a:solidFill>
                <a:latin typeface="ＭＳ ゴシック" panose="020B0609070205080204" pitchFamily="49" charset="-128"/>
                <a:ea typeface="ＭＳ ゴシック" panose="020B0609070205080204" pitchFamily="49" charset="-128"/>
              </a:rPr>
              <a:t>建築物」の</a:t>
            </a:r>
            <a:r>
              <a:rPr lang="ja-JP" altLang="en-US" sz="1600" dirty="0" smtClean="0">
                <a:solidFill>
                  <a:srgbClr val="0070C0"/>
                </a:solidFill>
                <a:latin typeface="ＭＳ ゴシック" panose="020B0609070205080204" pitchFamily="49" charset="-128"/>
                <a:ea typeface="ＭＳ ゴシック" panose="020B0609070205080204" pitchFamily="49" charset="-128"/>
              </a:rPr>
              <a:t>（イ</a:t>
            </a:r>
            <a:r>
              <a:rPr lang="en-US" altLang="ja-JP" sz="1600" dirty="0" smtClean="0">
                <a:solidFill>
                  <a:srgbClr val="0070C0"/>
                </a:solidFill>
                <a:latin typeface="ＭＳ ゴシック" panose="020B0609070205080204" pitchFamily="49" charset="-128"/>
                <a:ea typeface="ＭＳ ゴシック" panose="020B0609070205080204" pitchFamily="49" charset="-128"/>
              </a:rPr>
              <a:t>)</a:t>
            </a:r>
            <a:r>
              <a:rPr lang="ja-JP" altLang="en-US" sz="1600" dirty="0" smtClean="0">
                <a:solidFill>
                  <a:schemeClr val="tx1"/>
                </a:solidFill>
                <a:latin typeface="ＭＳ ゴシック" panose="020B0609070205080204" pitchFamily="49" charset="-128"/>
                <a:ea typeface="ＭＳ ゴシック" panose="020B0609070205080204" pitchFamily="49" charset="-128"/>
              </a:rPr>
              <a:t>の要件</a:t>
            </a:r>
            <a:r>
              <a:rPr lang="ja-JP" altLang="en-US" sz="1600" dirty="0">
                <a:solidFill>
                  <a:schemeClr val="tx1"/>
                </a:solidFill>
                <a:latin typeface="ＭＳ ゴシック" panose="020B0609070205080204" pitchFamily="49" charset="-128"/>
                <a:ea typeface="ＭＳ ゴシック" panose="020B0609070205080204" pitchFamily="49" charset="-128"/>
              </a:rPr>
              <a:t>①について、隣地が水面や線路敷、広場、公園等であった場合、「敷地に接する道路の中心線から内側」と同様に地区面積の一部に</a:t>
            </a:r>
            <a:r>
              <a:rPr lang="ja-JP" altLang="en-US" sz="1600" dirty="0" smtClean="0">
                <a:solidFill>
                  <a:schemeClr val="tx1"/>
                </a:solidFill>
                <a:latin typeface="ＭＳ ゴシック" panose="020B0609070205080204" pitchFamily="49" charset="-128"/>
                <a:ea typeface="ＭＳ ゴシック" panose="020B0609070205080204" pitchFamily="49" charset="-128"/>
              </a:rPr>
              <a:t>含められますか？</a:t>
            </a:r>
            <a:endParaRPr lang="ja-JP" altLang="en-US" sz="1600" dirty="0">
              <a:solidFill>
                <a:schemeClr val="tx1"/>
              </a:solidFill>
              <a:latin typeface="ＭＳ ゴシック" panose="020B0609070205080204" pitchFamily="49" charset="-128"/>
              <a:ea typeface="ＭＳ ゴシック" panose="020B0609070205080204" pitchFamily="49" charset="-128"/>
            </a:endParaRPr>
          </a:p>
        </p:txBody>
      </p:sp>
      <p:sp>
        <p:nvSpPr>
          <p:cNvPr id="10" name="角丸四角形吹き出し 9"/>
          <p:cNvSpPr/>
          <p:nvPr/>
        </p:nvSpPr>
        <p:spPr>
          <a:xfrm>
            <a:off x="1188720" y="4681062"/>
            <a:ext cx="7040885" cy="456204"/>
          </a:xfrm>
          <a:prstGeom prst="wedgeRoundRectCallout">
            <a:avLst>
              <a:gd name="adj1" fmla="val 56113"/>
              <a:gd name="adj2" fmla="val -41238"/>
              <a:gd name="adj3" fmla="val 1666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ＭＳ ゴシック" panose="020B0609070205080204" pitchFamily="49" charset="-128"/>
                <a:ea typeface="ＭＳ ゴシック" panose="020B0609070205080204" pitchFamily="49" charset="-128"/>
              </a:rPr>
              <a:t>Ａ</a:t>
            </a:r>
            <a:r>
              <a:rPr lang="ja-JP" altLang="en-US" sz="1600" dirty="0">
                <a:solidFill>
                  <a:schemeClr val="tx1"/>
                </a:solidFill>
                <a:latin typeface="ＭＳ ゴシック" panose="020B0609070205080204" pitchFamily="49" charset="-128"/>
                <a:ea typeface="ＭＳ ゴシック" panose="020B0609070205080204" pitchFamily="49" charset="-128"/>
              </a:rPr>
              <a:t>８</a:t>
            </a:r>
            <a:r>
              <a:rPr lang="ja-JP" altLang="en-US" sz="1600" dirty="0" smtClean="0">
                <a:solidFill>
                  <a:schemeClr val="tx1"/>
                </a:solidFill>
                <a:latin typeface="ＭＳ ゴシック" panose="020B0609070205080204" pitchFamily="49" charset="-128"/>
                <a:ea typeface="ＭＳ ゴシック" panose="020B0609070205080204" pitchFamily="49" charset="-128"/>
              </a:rPr>
              <a:t>．</a:t>
            </a:r>
            <a:r>
              <a:rPr lang="ja-JP" altLang="en-US" sz="1600" dirty="0">
                <a:solidFill>
                  <a:schemeClr val="tx1"/>
                </a:solidFill>
                <a:latin typeface="ＭＳ ゴシック" panose="020B0609070205080204" pitchFamily="49" charset="-128"/>
                <a:ea typeface="ＭＳ ゴシック" panose="020B0609070205080204" pitchFamily="49" charset="-128"/>
              </a:rPr>
              <a:t>水面や線路敷、広場、公園</a:t>
            </a:r>
            <a:r>
              <a:rPr lang="ja-JP" altLang="en-US" sz="1600" dirty="0" smtClean="0">
                <a:solidFill>
                  <a:schemeClr val="tx1"/>
                </a:solidFill>
                <a:latin typeface="ＭＳ ゴシック" panose="020B0609070205080204" pitchFamily="49" charset="-128"/>
                <a:ea typeface="ＭＳ ゴシック" panose="020B0609070205080204" pitchFamily="49" charset="-128"/>
              </a:rPr>
              <a:t>等は含むことはできません</a:t>
            </a:r>
            <a:r>
              <a:rPr lang="ja-JP" altLang="en-US" sz="1600" dirty="0">
                <a:solidFill>
                  <a:schemeClr val="tx1"/>
                </a:solidFill>
                <a:latin typeface="ＭＳ ゴシック" panose="020B0609070205080204" pitchFamily="49" charset="-128"/>
                <a:ea typeface="ＭＳ ゴシック" panose="020B0609070205080204" pitchFamily="49" charset="-128"/>
              </a:rPr>
              <a:t>。</a:t>
            </a:r>
          </a:p>
        </p:txBody>
      </p:sp>
    </p:spTree>
    <p:extLst>
      <p:ext uri="{BB962C8B-B14F-4D97-AF65-F5344CB8AC3E}">
        <p14:creationId xmlns:p14="http://schemas.microsoft.com/office/powerpoint/2010/main" val="3067453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250825" y="-41564"/>
            <a:ext cx="7426325" cy="495300"/>
          </a:xfrm>
          <a:noFill/>
          <a:ln w="25400">
            <a:noFill/>
          </a:ln>
        </p:spPr>
        <p:txBody>
          <a:bodyPr>
            <a:noAutofit/>
          </a:bodyPr>
          <a:lstStyle/>
          <a:p>
            <a:pPr>
              <a:lnSpc>
                <a:spcPts val="4000"/>
              </a:lnSpc>
            </a:pPr>
            <a:r>
              <a:rPr lang="en-US" altLang="ja-JP" dirty="0" smtClean="0"/>
              <a:t>3</a:t>
            </a:r>
            <a:r>
              <a:rPr lang="ja-JP" altLang="en-US" dirty="0"/>
              <a:t> </a:t>
            </a:r>
            <a:r>
              <a:rPr lang="ja-JP" altLang="en-US" dirty="0" smtClean="0"/>
              <a:t>基本要件</a:t>
            </a:r>
            <a:r>
              <a:rPr lang="en-US" altLang="ja-JP" dirty="0">
                <a:solidFill>
                  <a:srgbClr val="0070C0"/>
                </a:solidFill>
              </a:rPr>
              <a:t>｢</a:t>
            </a:r>
            <a:r>
              <a:rPr lang="ja-JP" altLang="en-US" dirty="0">
                <a:solidFill>
                  <a:srgbClr val="0070C0"/>
                </a:solidFill>
              </a:rPr>
              <a:t>整備する建築物</a:t>
            </a:r>
            <a:r>
              <a:rPr lang="en-US" altLang="ja-JP" dirty="0" smtClean="0">
                <a:solidFill>
                  <a:srgbClr val="0070C0"/>
                </a:solidFill>
              </a:rPr>
              <a:t>｣(</a:t>
            </a:r>
            <a:r>
              <a:rPr lang="ja-JP" altLang="en-US" dirty="0" smtClean="0">
                <a:solidFill>
                  <a:srgbClr val="0070C0"/>
                </a:solidFill>
              </a:rPr>
              <a:t>ロ</a:t>
            </a:r>
            <a:r>
              <a:rPr lang="en-US" altLang="ja-JP" dirty="0" smtClean="0">
                <a:solidFill>
                  <a:srgbClr val="0070C0"/>
                </a:solidFill>
              </a:rPr>
              <a:t>)</a:t>
            </a:r>
            <a:r>
              <a:rPr lang="ja-JP" altLang="en-US" dirty="0" smtClean="0"/>
              <a:t>（</a:t>
            </a:r>
            <a:r>
              <a:rPr lang="ja-JP" altLang="en-US" dirty="0"/>
              <a:t>よくあるご質問</a:t>
            </a:r>
            <a:r>
              <a:rPr lang="en-US" altLang="ja-JP" dirty="0"/>
              <a:t>)</a:t>
            </a:r>
            <a:endParaRPr lang="ja-JP" altLang="en-US" sz="2000" b="1" dirty="0">
              <a:solidFill>
                <a:srgbClr val="0070C0"/>
              </a:solidFill>
            </a:endParaRPr>
          </a:p>
        </p:txBody>
      </p:sp>
      <p:sp>
        <p:nvSpPr>
          <p:cNvPr id="5" name="タイトル 1"/>
          <p:cNvSpPr txBox="1">
            <a:spLocks/>
          </p:cNvSpPr>
          <p:nvPr/>
        </p:nvSpPr>
        <p:spPr>
          <a:xfrm>
            <a:off x="8150347" y="0"/>
            <a:ext cx="993653" cy="393138"/>
          </a:xfrm>
          <a:prstGeom prst="rect">
            <a:avLst/>
          </a:prstGeom>
          <a:noFill/>
          <a:ln w="25400">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4000"/>
              </a:lnSpc>
            </a:pPr>
            <a:r>
              <a:rPr lang="en-US" altLang="ja-JP" sz="1400" b="1" dirty="0" smtClean="0">
                <a:latin typeface="ＭＳ ゴシック" panose="020B0609070205080204" pitchFamily="49" charset="-128"/>
                <a:ea typeface="ＭＳ ゴシック" panose="020B0609070205080204" pitchFamily="49" charset="-128"/>
              </a:rPr>
              <a:t>12/56</a:t>
            </a:r>
            <a:endParaRPr lang="ja-JP" altLang="en-US" sz="1400" b="1" dirty="0">
              <a:latin typeface="ＭＳ ゴシック" panose="020B0609070205080204" pitchFamily="49" charset="-128"/>
              <a:ea typeface="ＭＳ ゴシック" panose="020B0609070205080204" pitchFamily="49" charset="-128"/>
            </a:endParaRPr>
          </a:p>
        </p:txBody>
      </p:sp>
      <p:sp>
        <p:nvSpPr>
          <p:cNvPr id="7" name="角丸四角形吹き出し 6"/>
          <p:cNvSpPr/>
          <p:nvPr/>
        </p:nvSpPr>
        <p:spPr>
          <a:xfrm>
            <a:off x="631764" y="966817"/>
            <a:ext cx="6591996" cy="604159"/>
          </a:xfrm>
          <a:prstGeom prst="wedgeRoundRectCallout">
            <a:avLst>
              <a:gd name="adj1" fmla="val -54893"/>
              <a:gd name="adj2" fmla="val -40700"/>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ＭＳ ゴシック" panose="020B0609070205080204" pitchFamily="49" charset="-128"/>
                <a:ea typeface="ＭＳ ゴシック" panose="020B0609070205080204" pitchFamily="49" charset="-128"/>
              </a:rPr>
              <a:t>Ｑ</a:t>
            </a:r>
            <a:r>
              <a:rPr lang="ja-JP" altLang="en-US" sz="1600" dirty="0">
                <a:solidFill>
                  <a:schemeClr val="tx1"/>
                </a:solidFill>
                <a:latin typeface="ＭＳ ゴシック" panose="020B0609070205080204" pitchFamily="49" charset="-128"/>
                <a:ea typeface="ＭＳ ゴシック" panose="020B0609070205080204" pitchFamily="49" charset="-128"/>
              </a:rPr>
              <a:t>９</a:t>
            </a:r>
            <a:r>
              <a:rPr lang="ja-JP" altLang="en-US" sz="1600" dirty="0" smtClean="0">
                <a:solidFill>
                  <a:schemeClr val="tx1"/>
                </a:solidFill>
                <a:latin typeface="ＭＳ ゴシック" panose="020B0609070205080204" pitchFamily="49" charset="-128"/>
                <a:ea typeface="ＭＳ ゴシック" panose="020B0609070205080204" pitchFamily="49" charset="-128"/>
              </a:rPr>
              <a:t>．</a:t>
            </a:r>
            <a:r>
              <a:rPr lang="ja-JP" altLang="en-US" sz="1600" dirty="0">
                <a:solidFill>
                  <a:schemeClr val="tx1"/>
                </a:solidFill>
                <a:latin typeface="ＭＳ ゴシック" panose="020B0609070205080204" pitchFamily="49" charset="-128"/>
                <a:ea typeface="ＭＳ ゴシック" panose="020B0609070205080204" pitchFamily="49" charset="-128"/>
              </a:rPr>
              <a:t>「建築物の形態や意匠について義務や制限があること」について、高さ制限や駐車場の制限などは</a:t>
            </a:r>
            <a:r>
              <a:rPr lang="ja-JP" altLang="en-US" sz="1600" dirty="0" smtClean="0">
                <a:solidFill>
                  <a:schemeClr val="tx1"/>
                </a:solidFill>
                <a:latin typeface="ＭＳ ゴシック" panose="020B0609070205080204" pitchFamily="49" charset="-128"/>
                <a:ea typeface="ＭＳ ゴシック" panose="020B0609070205080204" pitchFamily="49" charset="-128"/>
              </a:rPr>
              <a:t>該当しますか？</a:t>
            </a:r>
            <a:endParaRPr lang="ja-JP" altLang="en-US" sz="1600" dirty="0">
              <a:solidFill>
                <a:schemeClr val="tx1"/>
              </a:solidFill>
              <a:latin typeface="ＭＳ ゴシック" panose="020B0609070205080204" pitchFamily="49" charset="-128"/>
              <a:ea typeface="ＭＳ ゴシック" panose="020B0609070205080204" pitchFamily="49" charset="-128"/>
            </a:endParaRPr>
          </a:p>
        </p:txBody>
      </p:sp>
      <p:sp>
        <p:nvSpPr>
          <p:cNvPr id="8" name="角丸四角形吹き出し 7"/>
          <p:cNvSpPr/>
          <p:nvPr/>
        </p:nvSpPr>
        <p:spPr>
          <a:xfrm>
            <a:off x="1188720" y="1837631"/>
            <a:ext cx="7273641" cy="1029768"/>
          </a:xfrm>
          <a:prstGeom prst="wedgeRoundRectCallout">
            <a:avLst>
              <a:gd name="adj1" fmla="val 56113"/>
              <a:gd name="adj2" fmla="val -41238"/>
              <a:gd name="adj3" fmla="val 1666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ＭＳ ゴシック" panose="020B0609070205080204" pitchFamily="49" charset="-128"/>
                <a:ea typeface="ＭＳ ゴシック" panose="020B0609070205080204" pitchFamily="49" charset="-128"/>
              </a:rPr>
              <a:t>Ａ</a:t>
            </a:r>
            <a:r>
              <a:rPr lang="ja-JP" altLang="en-US" sz="1600" dirty="0">
                <a:solidFill>
                  <a:schemeClr val="tx1"/>
                </a:solidFill>
                <a:latin typeface="ＭＳ ゴシック" panose="020B0609070205080204" pitchFamily="49" charset="-128"/>
                <a:ea typeface="ＭＳ ゴシック" panose="020B0609070205080204" pitchFamily="49" charset="-128"/>
              </a:rPr>
              <a:t>９</a:t>
            </a:r>
            <a:r>
              <a:rPr lang="ja-JP" altLang="en-US" sz="1600" dirty="0" smtClean="0">
                <a:solidFill>
                  <a:schemeClr val="tx1"/>
                </a:solidFill>
                <a:latin typeface="ＭＳ ゴシック" panose="020B0609070205080204" pitchFamily="49" charset="-128"/>
                <a:ea typeface="ＭＳ ゴシック" panose="020B0609070205080204" pitchFamily="49" charset="-128"/>
              </a:rPr>
              <a:t>．</a:t>
            </a:r>
            <a:r>
              <a:rPr lang="ja-JP" altLang="en-US" sz="1600" dirty="0">
                <a:solidFill>
                  <a:srgbClr val="FF0000"/>
                </a:solidFill>
                <a:latin typeface="ＭＳ ゴシック" panose="020B0609070205080204" pitchFamily="49" charset="-128"/>
                <a:ea typeface="ＭＳ ゴシック" panose="020B0609070205080204" pitchFamily="49" charset="-128"/>
              </a:rPr>
              <a:t>「建築物の形態や意匠について義務や制限があること」</a:t>
            </a:r>
            <a:r>
              <a:rPr lang="ja-JP" altLang="en-US" sz="1600" dirty="0">
                <a:solidFill>
                  <a:schemeClr val="tx1"/>
                </a:solidFill>
                <a:latin typeface="ＭＳ ゴシック" panose="020B0609070205080204" pitchFamily="49" charset="-128"/>
                <a:ea typeface="ＭＳ ゴシック" panose="020B0609070205080204" pitchFamily="49" charset="-128"/>
              </a:rPr>
              <a:t>について建築基準法に基づく斜線制限等の一般的な規制や、防火地域における耐火建築物のように形態や意匠と無関係な規制については該当しません。地区計画や高度地区など、形態や意匠に関して上乗せの規制があるものが該当します。</a:t>
            </a:r>
          </a:p>
        </p:txBody>
      </p:sp>
      <p:sp>
        <p:nvSpPr>
          <p:cNvPr id="9" name="角丸四角形吹き出し 8"/>
          <p:cNvSpPr/>
          <p:nvPr/>
        </p:nvSpPr>
        <p:spPr>
          <a:xfrm>
            <a:off x="631764" y="3349207"/>
            <a:ext cx="6650184" cy="813509"/>
          </a:xfrm>
          <a:prstGeom prst="wedgeRoundRectCallout">
            <a:avLst>
              <a:gd name="adj1" fmla="val -54893"/>
              <a:gd name="adj2" fmla="val -40700"/>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ＭＳ ゴシック" panose="020B0609070205080204" pitchFamily="49" charset="-128"/>
                <a:ea typeface="ＭＳ ゴシック" panose="020B0609070205080204" pitchFamily="49" charset="-128"/>
              </a:rPr>
              <a:t>Ｑ</a:t>
            </a:r>
            <a:r>
              <a:rPr lang="en-US" altLang="ja-JP" sz="1600" dirty="0" smtClean="0">
                <a:solidFill>
                  <a:schemeClr val="tx1"/>
                </a:solidFill>
                <a:latin typeface="ＭＳ ゴシック" panose="020B0609070205080204" pitchFamily="49" charset="-128"/>
                <a:ea typeface="ＭＳ ゴシック" panose="020B0609070205080204" pitchFamily="49" charset="-128"/>
              </a:rPr>
              <a:t>10</a:t>
            </a:r>
            <a:r>
              <a:rPr lang="ja-JP" altLang="en-US" sz="1600" dirty="0" err="1" smtClean="0">
                <a:solidFill>
                  <a:schemeClr val="tx1"/>
                </a:solidFill>
                <a:latin typeface="ＭＳ ゴシック" panose="020B0609070205080204" pitchFamily="49" charset="-128"/>
                <a:ea typeface="ＭＳ ゴシック" panose="020B0609070205080204" pitchFamily="49" charset="-128"/>
              </a:rPr>
              <a:t>．</a:t>
            </a:r>
            <a:r>
              <a:rPr lang="ja-JP" altLang="en-US" sz="1600" dirty="0">
                <a:solidFill>
                  <a:srgbClr val="FF0000"/>
                </a:solidFill>
                <a:latin typeface="ＭＳ ゴシック" panose="020B0609070205080204" pitchFamily="49" charset="-128"/>
                <a:ea typeface="ＭＳ ゴシック" panose="020B0609070205080204" pitchFamily="49" charset="-128"/>
              </a:rPr>
              <a:t>「地域のデザインコード等の任意のルールに従っていること」</a:t>
            </a:r>
            <a:r>
              <a:rPr lang="ja-JP" altLang="en-US" sz="1600" dirty="0">
                <a:solidFill>
                  <a:schemeClr val="tx1"/>
                </a:solidFill>
                <a:latin typeface="ＭＳ ゴシック" panose="020B0609070205080204" pitchFamily="49" charset="-128"/>
                <a:ea typeface="ＭＳ ゴシック" panose="020B0609070205080204" pitchFamily="49" charset="-128"/>
              </a:rPr>
              <a:t>について、施主もしくは地主または当該施設の関係団体等との打合せに基づく</a:t>
            </a:r>
            <a:r>
              <a:rPr lang="ja-JP" altLang="en-US" sz="1600" dirty="0" smtClean="0">
                <a:solidFill>
                  <a:schemeClr val="tx1"/>
                </a:solidFill>
                <a:latin typeface="ＭＳ ゴシック" panose="020B0609070205080204" pitchFamily="49" charset="-128"/>
                <a:ea typeface="ＭＳ ゴシック" panose="020B0609070205080204" pitchFamily="49" charset="-128"/>
              </a:rPr>
              <a:t>ルールなど</a:t>
            </a:r>
            <a:r>
              <a:rPr lang="ja-JP" altLang="en-US" sz="1600" dirty="0">
                <a:solidFill>
                  <a:schemeClr val="tx1"/>
                </a:solidFill>
                <a:latin typeface="ＭＳ ゴシック" panose="020B0609070205080204" pitchFamily="49" charset="-128"/>
                <a:ea typeface="ＭＳ ゴシック" panose="020B0609070205080204" pitchFamily="49" charset="-128"/>
              </a:rPr>
              <a:t>は</a:t>
            </a:r>
            <a:r>
              <a:rPr lang="ja-JP" altLang="en-US" sz="1600" dirty="0" smtClean="0">
                <a:solidFill>
                  <a:schemeClr val="tx1"/>
                </a:solidFill>
                <a:latin typeface="ＭＳ ゴシック" panose="020B0609070205080204" pitchFamily="49" charset="-128"/>
                <a:ea typeface="ＭＳ ゴシック" panose="020B0609070205080204" pitchFamily="49" charset="-128"/>
              </a:rPr>
              <a:t>該当しますか？</a:t>
            </a:r>
            <a:endParaRPr lang="ja-JP" altLang="en-US" sz="1600" dirty="0">
              <a:solidFill>
                <a:schemeClr val="tx1"/>
              </a:solidFill>
              <a:latin typeface="ＭＳ ゴシック" panose="020B0609070205080204" pitchFamily="49" charset="-128"/>
              <a:ea typeface="ＭＳ ゴシック" panose="020B0609070205080204" pitchFamily="49" charset="-128"/>
            </a:endParaRPr>
          </a:p>
        </p:txBody>
      </p:sp>
      <p:sp>
        <p:nvSpPr>
          <p:cNvPr id="10" name="角丸四角形吹き出し 9"/>
          <p:cNvSpPr/>
          <p:nvPr/>
        </p:nvSpPr>
        <p:spPr>
          <a:xfrm>
            <a:off x="1354981" y="4432922"/>
            <a:ext cx="7040885" cy="799131"/>
          </a:xfrm>
          <a:prstGeom prst="wedgeRoundRectCallout">
            <a:avLst>
              <a:gd name="adj1" fmla="val 56113"/>
              <a:gd name="adj2" fmla="val -41238"/>
              <a:gd name="adj3" fmla="val 1666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ＭＳ ゴシック" panose="020B0609070205080204" pitchFamily="49" charset="-128"/>
                <a:ea typeface="ＭＳ ゴシック" panose="020B0609070205080204" pitchFamily="49" charset="-128"/>
              </a:rPr>
              <a:t>Ａ</a:t>
            </a:r>
            <a:r>
              <a:rPr lang="en-US" altLang="ja-JP" sz="1600" dirty="0" smtClean="0">
                <a:solidFill>
                  <a:schemeClr val="tx1"/>
                </a:solidFill>
                <a:latin typeface="ＭＳ ゴシック" panose="020B0609070205080204" pitchFamily="49" charset="-128"/>
                <a:ea typeface="ＭＳ ゴシック" panose="020B0609070205080204" pitchFamily="49" charset="-128"/>
              </a:rPr>
              <a:t>10</a:t>
            </a:r>
            <a:r>
              <a:rPr lang="ja-JP" altLang="en-US" sz="1600" dirty="0" err="1" smtClean="0">
                <a:solidFill>
                  <a:schemeClr val="tx1"/>
                </a:solidFill>
                <a:latin typeface="ＭＳ ゴシック" panose="020B0609070205080204" pitchFamily="49" charset="-128"/>
                <a:ea typeface="ＭＳ ゴシック" panose="020B0609070205080204" pitchFamily="49" charset="-128"/>
              </a:rPr>
              <a:t>．</a:t>
            </a:r>
            <a:r>
              <a:rPr lang="ja-JP" altLang="en-US" sz="1600" dirty="0">
                <a:solidFill>
                  <a:schemeClr val="tx1"/>
                </a:solidFill>
                <a:latin typeface="ＭＳ ゴシック" panose="020B0609070205080204" pitchFamily="49" charset="-128"/>
                <a:ea typeface="ＭＳ ゴシック" panose="020B0609070205080204" pitchFamily="49" charset="-128"/>
              </a:rPr>
              <a:t>建物の所有者、地主、テナント等の意見に従っているだけでは該当しません。当該建物の関係者以外が定めたルール等に従う必要がある場合に該当することになります。</a:t>
            </a:r>
          </a:p>
        </p:txBody>
      </p:sp>
    </p:spTree>
    <p:extLst>
      <p:ext uri="{BB962C8B-B14F-4D97-AF65-F5344CB8AC3E}">
        <p14:creationId xmlns:p14="http://schemas.microsoft.com/office/powerpoint/2010/main" val="3281122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4</a:t>
            </a:r>
            <a:r>
              <a:rPr lang="ja-JP" altLang="en-US" dirty="0"/>
              <a:t> </a:t>
            </a:r>
            <a:r>
              <a:rPr kumimoji="1" lang="ja-JP" altLang="en-US" dirty="0" smtClean="0"/>
              <a:t>補助対象経費について</a:t>
            </a:r>
            <a:endParaRPr kumimoji="1" lang="ja-JP" altLang="en-US" dirty="0"/>
          </a:p>
        </p:txBody>
      </p:sp>
      <p:sp>
        <p:nvSpPr>
          <p:cNvPr id="3" name="コンテンツ プレースホルダー 2"/>
          <p:cNvSpPr>
            <a:spLocks noGrp="1"/>
          </p:cNvSpPr>
          <p:nvPr>
            <p:ph idx="1"/>
          </p:nvPr>
        </p:nvSpPr>
        <p:spPr/>
        <p:txBody>
          <a:bodyPr>
            <a:noAutofit/>
          </a:bodyPr>
          <a:lstStyle/>
          <a:p>
            <a:pPr indent="0">
              <a:lnSpc>
                <a:spcPts val="1800"/>
              </a:lnSpc>
              <a:buNone/>
            </a:pPr>
            <a:r>
              <a:rPr lang="ja-JP" altLang="en-US" sz="1500" b="1" dirty="0">
                <a:latin typeface="ＭＳ ゴシック" panose="020B0609070205080204" pitchFamily="49" charset="-128"/>
                <a:ea typeface="ＭＳ ゴシック" panose="020B0609070205080204" pitchFamily="49" charset="-128"/>
              </a:rPr>
              <a:t>本補助事業では、以降で説明する（１）～（８）の経費を補助対象として計上することができます。</a:t>
            </a:r>
            <a:endParaRPr lang="en-US" altLang="ja-JP" sz="1500" b="1" dirty="0">
              <a:latin typeface="ＭＳ ゴシック" panose="020B0609070205080204" pitchFamily="49" charset="-128"/>
              <a:ea typeface="ＭＳ ゴシック" panose="020B0609070205080204" pitchFamily="49" charset="-128"/>
            </a:endParaRPr>
          </a:p>
          <a:p>
            <a:pPr indent="-342900">
              <a:lnSpc>
                <a:spcPts val="225"/>
              </a:lnSpc>
              <a:buNone/>
            </a:pPr>
            <a:endParaRPr lang="en-US" altLang="ja-JP" sz="1500" b="1" dirty="0">
              <a:latin typeface="ＭＳ ゴシック" panose="020B0609070205080204" pitchFamily="49" charset="-128"/>
              <a:ea typeface="ＭＳ ゴシック" panose="020B0609070205080204" pitchFamily="49" charset="-128"/>
            </a:endParaRPr>
          </a:p>
          <a:p>
            <a:pPr marL="428625" indent="-257175">
              <a:lnSpc>
                <a:spcPts val="1800"/>
              </a:lnSpc>
            </a:pPr>
            <a:r>
              <a:rPr lang="ja-JP" altLang="en-US" sz="1500" dirty="0">
                <a:latin typeface="ＭＳ ゴシック" panose="020B0609070205080204" pitchFamily="49" charset="-128"/>
                <a:ea typeface="ＭＳ ゴシック" panose="020B0609070205080204" pitchFamily="49" charset="-128"/>
              </a:rPr>
              <a:t>補助対象と</a:t>
            </a:r>
            <a:r>
              <a:rPr lang="ja-JP" altLang="en-US" sz="1500" dirty="0" smtClean="0">
                <a:latin typeface="ＭＳ ゴシック" panose="020B0609070205080204" pitchFamily="49" charset="-128"/>
                <a:ea typeface="ＭＳ ゴシック" panose="020B0609070205080204" pitchFamily="49" charset="-128"/>
              </a:rPr>
              <a:t>なる補助</a:t>
            </a:r>
            <a:r>
              <a:rPr lang="ja-JP" altLang="en-US" sz="1500" dirty="0">
                <a:latin typeface="ＭＳ ゴシック" panose="020B0609070205080204" pitchFamily="49" charset="-128"/>
                <a:ea typeface="ＭＳ ゴシック" panose="020B0609070205080204" pitchFamily="49" charset="-128"/>
              </a:rPr>
              <a:t>事業の</a:t>
            </a:r>
            <a:r>
              <a:rPr lang="ja-JP" altLang="en-US" sz="1500" dirty="0" smtClean="0">
                <a:latin typeface="ＭＳ ゴシック" panose="020B0609070205080204" pitchFamily="49" charset="-128"/>
                <a:ea typeface="ＭＳ ゴシック" panose="020B0609070205080204" pitchFamily="49" charset="-128"/>
              </a:rPr>
              <a:t>期間</a:t>
            </a:r>
            <a:r>
              <a:rPr lang="ja-JP" altLang="en-US" sz="1500" dirty="0"/>
              <a:t>とは、</a:t>
            </a:r>
            <a:r>
              <a:rPr lang="ja-JP" altLang="en-US" sz="1500" u="sng" dirty="0" smtClean="0">
                <a:solidFill>
                  <a:srgbClr val="FF0000"/>
                </a:solidFill>
                <a:latin typeface="ＭＳ ゴシック" panose="020B0609070205080204" pitchFamily="49" charset="-128"/>
                <a:ea typeface="ＭＳ ゴシック" panose="020B0609070205080204" pitchFamily="49" charset="-128"/>
              </a:rPr>
              <a:t>代表事</a:t>
            </a:r>
            <a:r>
              <a:rPr lang="ja-JP" altLang="en-US" sz="1500" u="sng" dirty="0">
                <a:solidFill>
                  <a:srgbClr val="FF0000"/>
                </a:solidFill>
                <a:latin typeface="ＭＳ ゴシック" panose="020B0609070205080204" pitchFamily="49" charset="-128"/>
                <a:ea typeface="ＭＳ ゴシック" panose="020B0609070205080204" pitchFamily="49" charset="-128"/>
              </a:rPr>
              <a:t>業者登録の完了通知日以降の</a:t>
            </a:r>
            <a:r>
              <a:rPr lang="en-US" altLang="ja-JP" sz="1500" u="sng" dirty="0">
                <a:solidFill>
                  <a:srgbClr val="FF0000"/>
                </a:solidFill>
                <a:latin typeface="ＭＳ ゴシック" panose="020B0609070205080204" pitchFamily="49" charset="-128"/>
                <a:ea typeface="ＭＳ ゴシック" panose="020B0609070205080204" pitchFamily="49" charset="-128"/>
              </a:rPr>
              <a:t>BIM</a:t>
            </a:r>
            <a:r>
              <a:rPr lang="ja-JP" altLang="en-US" sz="1500" u="sng" dirty="0">
                <a:solidFill>
                  <a:srgbClr val="FF0000"/>
                </a:solidFill>
                <a:latin typeface="ＭＳ ゴシック" panose="020B0609070205080204" pitchFamily="49" charset="-128"/>
                <a:ea typeface="ＭＳ ゴシック" panose="020B0609070205080204" pitchFamily="49" charset="-128"/>
              </a:rPr>
              <a:t>業務の開始</a:t>
            </a:r>
            <a:r>
              <a:rPr lang="ja-JP" altLang="en-US" sz="1500" u="sng" dirty="0" smtClean="0">
                <a:solidFill>
                  <a:srgbClr val="FF0000"/>
                </a:solidFill>
                <a:latin typeface="ＭＳ ゴシック" panose="020B0609070205080204" pitchFamily="49" charset="-128"/>
                <a:ea typeface="ＭＳ ゴシック" panose="020B0609070205080204" pitchFamily="49" charset="-128"/>
              </a:rPr>
              <a:t>日</a:t>
            </a:r>
            <a:r>
              <a:rPr lang="en-US" altLang="ja-JP" sz="1500" u="sng" dirty="0" smtClean="0">
                <a:solidFill>
                  <a:srgbClr val="FF0000"/>
                </a:solidFill>
                <a:latin typeface="ＭＳ ゴシック" panose="020B0609070205080204" pitchFamily="49" charset="-128"/>
                <a:ea typeface="ＭＳ ゴシック" panose="020B0609070205080204" pitchFamily="49" charset="-128"/>
              </a:rPr>
              <a:t>(BIM</a:t>
            </a:r>
            <a:r>
              <a:rPr lang="ja-JP" altLang="en-US" sz="1500" u="sng" dirty="0" smtClean="0">
                <a:solidFill>
                  <a:srgbClr val="FF0000"/>
                </a:solidFill>
                <a:latin typeface="ＭＳ ゴシック" panose="020B0609070205080204" pitchFamily="49" charset="-128"/>
                <a:ea typeface="ＭＳ ゴシック" panose="020B0609070205080204" pitchFamily="49" charset="-128"/>
              </a:rPr>
              <a:t>ソフトウェアの納品日</a:t>
            </a:r>
            <a:r>
              <a:rPr lang="en-US" altLang="ja-JP" sz="1500" u="sng" dirty="0" smtClean="0">
                <a:solidFill>
                  <a:srgbClr val="FF0000"/>
                </a:solidFill>
                <a:latin typeface="ＭＳ ゴシック" panose="020B0609070205080204" pitchFamily="49" charset="-128"/>
                <a:ea typeface="ＭＳ ゴシック" panose="020B0609070205080204" pitchFamily="49" charset="-128"/>
              </a:rPr>
              <a:t>)</a:t>
            </a:r>
            <a:r>
              <a:rPr lang="ja-JP" altLang="en-US" sz="1500" u="sng" dirty="0" smtClean="0">
                <a:solidFill>
                  <a:srgbClr val="FF0000"/>
                </a:solidFill>
                <a:latin typeface="ＭＳ ゴシック" panose="020B0609070205080204" pitchFamily="49" charset="-128"/>
                <a:ea typeface="ＭＳ ゴシック" panose="020B0609070205080204" pitchFamily="49" charset="-128"/>
              </a:rPr>
              <a:t>から完了実績報告まで</a:t>
            </a:r>
            <a:r>
              <a:rPr lang="en-US" altLang="ja-JP" sz="1500" u="sng" dirty="0" smtClean="0">
                <a:solidFill>
                  <a:srgbClr val="FF0000"/>
                </a:solidFill>
                <a:latin typeface="ＭＳ ゴシック" panose="020B0609070205080204" pitchFamily="49" charset="-128"/>
                <a:ea typeface="ＭＳ ゴシック" panose="020B0609070205080204" pitchFamily="49" charset="-128"/>
              </a:rPr>
              <a:t>(</a:t>
            </a:r>
            <a:r>
              <a:rPr lang="ja-JP" altLang="en-US" sz="1500" u="sng" dirty="0" smtClean="0">
                <a:solidFill>
                  <a:srgbClr val="FF0000"/>
                </a:solidFill>
                <a:latin typeface="ＭＳ ゴシック" panose="020B0609070205080204" pitchFamily="49" charset="-128"/>
                <a:ea typeface="ＭＳ ゴシック" panose="020B0609070205080204" pitchFamily="49" charset="-128"/>
              </a:rPr>
              <a:t>事業者毎の設計</a:t>
            </a:r>
            <a:r>
              <a:rPr lang="ja-JP" altLang="en-US" sz="1500" u="sng" dirty="0">
                <a:solidFill>
                  <a:srgbClr val="FF0000"/>
                </a:solidFill>
                <a:latin typeface="ＭＳ ゴシック" panose="020B0609070205080204" pitchFamily="49" charset="-128"/>
                <a:ea typeface="ＭＳ ゴシック" panose="020B0609070205080204" pitchFamily="49" charset="-128"/>
              </a:rPr>
              <a:t>・</a:t>
            </a:r>
            <a:r>
              <a:rPr lang="ja-JP" altLang="en-US" sz="1500" u="sng" dirty="0" smtClean="0">
                <a:solidFill>
                  <a:srgbClr val="FF0000"/>
                </a:solidFill>
                <a:latin typeface="ＭＳ ゴシック" panose="020B0609070205080204" pitchFamily="49" charset="-128"/>
                <a:ea typeface="ＭＳ ゴシック" panose="020B0609070205080204" pitchFamily="49" charset="-128"/>
              </a:rPr>
              <a:t>施工</a:t>
            </a:r>
            <a:r>
              <a:rPr lang="ja-JP" altLang="en-US" sz="1500" u="sng" dirty="0" smtClean="0">
                <a:solidFill>
                  <a:srgbClr val="FF0000"/>
                </a:solidFill>
              </a:rPr>
              <a:t>の業務が完了実績報告の前に完了した場合には当該業務</a:t>
            </a:r>
            <a:r>
              <a:rPr lang="ja-JP" altLang="en-US" sz="1500" u="sng" dirty="0" smtClean="0">
                <a:solidFill>
                  <a:srgbClr val="FF0000"/>
                </a:solidFill>
                <a:latin typeface="ＭＳ ゴシック" panose="020B0609070205080204" pitchFamily="49" charset="-128"/>
                <a:ea typeface="ＭＳ ゴシック" panose="020B0609070205080204" pitchFamily="49" charset="-128"/>
              </a:rPr>
              <a:t>の</a:t>
            </a:r>
            <a:r>
              <a:rPr lang="ja-JP" altLang="en-US" sz="1500" u="sng" dirty="0">
                <a:solidFill>
                  <a:srgbClr val="FF0000"/>
                </a:solidFill>
                <a:latin typeface="ＭＳ ゴシック" panose="020B0609070205080204" pitchFamily="49" charset="-128"/>
                <a:ea typeface="ＭＳ ゴシック" panose="020B0609070205080204" pitchFamily="49" charset="-128"/>
              </a:rPr>
              <a:t>完了</a:t>
            </a:r>
            <a:r>
              <a:rPr lang="ja-JP" altLang="en-US" sz="1500" u="sng" dirty="0" smtClean="0">
                <a:solidFill>
                  <a:srgbClr val="FF0000"/>
                </a:solidFill>
                <a:latin typeface="ＭＳ ゴシック" panose="020B0609070205080204" pitchFamily="49" charset="-128"/>
                <a:ea typeface="ＭＳ ゴシック" panose="020B0609070205080204" pitchFamily="49" charset="-128"/>
              </a:rPr>
              <a:t>まで）</a:t>
            </a:r>
            <a:r>
              <a:rPr lang="ja-JP" altLang="en-US" sz="1500" u="sng" dirty="0" smtClean="0">
                <a:latin typeface="ＭＳ ゴシック" panose="020B0609070205080204" pitchFamily="49" charset="-128"/>
                <a:ea typeface="ＭＳ ゴシック" panose="020B0609070205080204" pitchFamily="49" charset="-128"/>
              </a:rPr>
              <a:t>の間</a:t>
            </a:r>
            <a:r>
              <a:rPr lang="ja-JP" altLang="en-US" sz="1500" dirty="0"/>
              <a:t>と</a:t>
            </a:r>
            <a:r>
              <a:rPr lang="ja-JP" altLang="en-US" sz="1500" dirty="0" smtClean="0"/>
              <a:t>なります</a:t>
            </a:r>
            <a:r>
              <a:rPr lang="ja-JP" altLang="en-US" sz="1500" dirty="0" smtClean="0">
                <a:latin typeface="ＭＳ ゴシック" panose="020B0609070205080204" pitchFamily="49" charset="-128"/>
                <a:ea typeface="ＭＳ ゴシック" panose="020B0609070205080204" pitchFamily="49" charset="-128"/>
              </a:rPr>
              <a:t>。</a:t>
            </a:r>
            <a:endParaRPr lang="en-US" altLang="ja-JP" sz="1500" dirty="0">
              <a:latin typeface="ＭＳ ゴシック" panose="020B0609070205080204" pitchFamily="49" charset="-128"/>
              <a:ea typeface="ＭＳ ゴシック" panose="020B0609070205080204" pitchFamily="49" charset="-128"/>
            </a:endParaRPr>
          </a:p>
          <a:p>
            <a:pPr marL="428625" indent="-257175">
              <a:lnSpc>
                <a:spcPts val="225"/>
              </a:lnSpc>
              <a:spcBef>
                <a:spcPts val="450"/>
              </a:spcBef>
            </a:pPr>
            <a:endParaRPr lang="en-US" altLang="ja-JP" sz="600" dirty="0">
              <a:latin typeface="ＭＳ ゴシック" panose="020B0609070205080204" pitchFamily="49" charset="-128"/>
              <a:ea typeface="ＭＳ ゴシック" panose="020B0609070205080204" pitchFamily="49" charset="-128"/>
            </a:endParaRPr>
          </a:p>
          <a:p>
            <a:pPr marL="428625" indent="-257175">
              <a:lnSpc>
                <a:spcPts val="1800"/>
              </a:lnSpc>
            </a:pPr>
            <a:r>
              <a:rPr lang="ja-JP" altLang="en-US" sz="1500" dirty="0">
                <a:latin typeface="ＭＳ ゴシック" panose="020B0609070205080204" pitchFamily="49" charset="-128"/>
                <a:ea typeface="ＭＳ ゴシック" panose="020B0609070205080204" pitchFamily="49" charset="-128"/>
              </a:rPr>
              <a:t>プロジェクトが既に進行中であっても、</a:t>
            </a:r>
            <a:r>
              <a:rPr lang="ja-JP" altLang="en-US" sz="1500" dirty="0">
                <a:solidFill>
                  <a:srgbClr val="FF0000"/>
                </a:solidFill>
                <a:latin typeface="ＭＳ ゴシック" panose="020B0609070205080204" pitchFamily="49" charset="-128"/>
                <a:ea typeface="ＭＳ ゴシック" panose="020B0609070205080204" pitchFamily="49" charset="-128"/>
              </a:rPr>
              <a:t>代表事業者登録の完了通知日以降</a:t>
            </a:r>
            <a:r>
              <a:rPr lang="ja-JP" altLang="en-US" sz="1500" dirty="0">
                <a:latin typeface="ＭＳ ゴシック" panose="020B0609070205080204" pitchFamily="49" charset="-128"/>
                <a:ea typeface="ＭＳ ゴシック" panose="020B0609070205080204" pitchFamily="49" charset="-128"/>
              </a:rPr>
              <a:t>に、建築</a:t>
            </a:r>
            <a:r>
              <a:rPr lang="en-US" altLang="ja-JP" sz="1500" dirty="0">
                <a:latin typeface="ＭＳ ゴシック" panose="020B0609070205080204" pitchFamily="49" charset="-128"/>
                <a:ea typeface="ＭＳ ゴシック" panose="020B0609070205080204" pitchFamily="49" charset="-128"/>
              </a:rPr>
              <a:t>BIM</a:t>
            </a:r>
            <a:r>
              <a:rPr lang="ja-JP" altLang="en-US" sz="1500" dirty="0">
                <a:latin typeface="ＭＳ ゴシック" panose="020B0609070205080204" pitchFamily="49" charset="-128"/>
                <a:ea typeface="ＭＳ ゴシック" panose="020B0609070205080204" pitchFamily="49" charset="-128"/>
              </a:rPr>
              <a:t>用のソフトウェアや機器の購入、</a:t>
            </a:r>
            <a:r>
              <a:rPr lang="en-US" altLang="ja-JP" sz="1500" dirty="0">
                <a:latin typeface="ＭＳ ゴシック" panose="020B0609070205080204" pitchFamily="49" charset="-128"/>
                <a:ea typeface="ＭＳ ゴシック" panose="020B0609070205080204" pitchFamily="49" charset="-128"/>
              </a:rPr>
              <a:t>BIM</a:t>
            </a:r>
            <a:r>
              <a:rPr lang="ja-JP" altLang="en-US" sz="1500" dirty="0">
                <a:latin typeface="ＭＳ ゴシック" panose="020B0609070205080204" pitchFamily="49" charset="-128"/>
                <a:ea typeface="ＭＳ ゴシック" panose="020B0609070205080204" pitchFamily="49" charset="-128"/>
              </a:rPr>
              <a:t>マネジャーや</a:t>
            </a:r>
            <a:r>
              <a:rPr lang="en-US" altLang="ja-JP" sz="1500" dirty="0">
                <a:latin typeface="ＭＳ ゴシック" panose="020B0609070205080204" pitchFamily="49" charset="-128"/>
                <a:ea typeface="ＭＳ ゴシック" panose="020B0609070205080204" pitchFamily="49" charset="-128"/>
              </a:rPr>
              <a:t>BIM</a:t>
            </a:r>
            <a:r>
              <a:rPr lang="ja-JP" altLang="en-US" sz="1500" dirty="0">
                <a:latin typeface="ＭＳ ゴシック" panose="020B0609070205080204" pitchFamily="49" charset="-128"/>
                <a:ea typeface="ＭＳ ゴシック" panose="020B0609070205080204" pitchFamily="49" charset="-128"/>
              </a:rPr>
              <a:t>の講習の委託等の契約を新たに行う場合は、補助対象となります。</a:t>
            </a:r>
            <a:endParaRPr lang="en-US" altLang="ja-JP" sz="1500" dirty="0">
              <a:latin typeface="ＭＳ ゴシック" panose="020B0609070205080204" pitchFamily="49" charset="-128"/>
              <a:ea typeface="ＭＳ ゴシック" panose="020B0609070205080204" pitchFamily="49" charset="-128"/>
            </a:endParaRPr>
          </a:p>
          <a:p>
            <a:pPr marL="428625" indent="-257175">
              <a:lnSpc>
                <a:spcPts val="225"/>
              </a:lnSpc>
              <a:spcBef>
                <a:spcPts val="450"/>
              </a:spcBef>
            </a:pPr>
            <a:endParaRPr lang="en-US" altLang="ja-JP" sz="600" dirty="0">
              <a:latin typeface="ＭＳ ゴシック" panose="020B0609070205080204" pitchFamily="49" charset="-128"/>
              <a:ea typeface="ＭＳ ゴシック" panose="020B0609070205080204" pitchFamily="49" charset="-128"/>
            </a:endParaRPr>
          </a:p>
          <a:p>
            <a:pPr marL="428625" indent="-257175">
              <a:lnSpc>
                <a:spcPts val="1800"/>
              </a:lnSpc>
            </a:pPr>
            <a:r>
              <a:rPr lang="ja-JP" altLang="en-US" sz="1500" dirty="0">
                <a:latin typeface="ＭＳ ゴシック" panose="020B0609070205080204" pitchFamily="49" charset="-128"/>
                <a:ea typeface="ＭＳ ゴシック" panose="020B0609070205080204" pitchFamily="49" charset="-128"/>
              </a:rPr>
              <a:t>プロジェクトが進行中で、設計業務が完了している場合、設計事務所によるソフトウェアの購入費等は補助対象となりません。また、躯体工事が完了している場合は、躯体工事のみを請け負った施工業者によるソフトウェアの購入費等は補助対象となりません。</a:t>
            </a:r>
            <a:endParaRPr lang="en-US" altLang="ja-JP" sz="1500" dirty="0">
              <a:latin typeface="ＭＳ ゴシック" panose="020B0609070205080204" pitchFamily="49" charset="-128"/>
              <a:ea typeface="ＭＳ ゴシック" panose="020B0609070205080204" pitchFamily="49" charset="-128"/>
            </a:endParaRPr>
          </a:p>
          <a:p>
            <a:pPr marL="428625" indent="-257175">
              <a:lnSpc>
                <a:spcPts val="225"/>
              </a:lnSpc>
              <a:spcBef>
                <a:spcPts val="450"/>
              </a:spcBef>
            </a:pPr>
            <a:endParaRPr lang="en-US" altLang="ja-JP" sz="600" dirty="0">
              <a:latin typeface="ＭＳ ゴシック" panose="020B0609070205080204" pitchFamily="49" charset="-128"/>
              <a:ea typeface="ＭＳ ゴシック" panose="020B0609070205080204" pitchFamily="49" charset="-128"/>
            </a:endParaRPr>
          </a:p>
          <a:p>
            <a:pPr marL="428625" indent="-257175">
              <a:lnSpc>
                <a:spcPts val="1800"/>
              </a:lnSpc>
            </a:pPr>
            <a:r>
              <a:rPr lang="ja-JP" altLang="en-US" sz="1500" dirty="0">
                <a:latin typeface="ＭＳ ゴシック" panose="020B0609070205080204" pitchFamily="49" charset="-128"/>
                <a:ea typeface="ＭＳ ゴシック" panose="020B0609070205080204" pitchFamily="49" charset="-128"/>
              </a:rPr>
              <a:t>２万円以上の備品（ソフトウェア等の無形物を含む）を購入した場合には、プロジェクトの終了時点における当該備品の残存価値分は、補助対象となりません。なお、利用料、購入価格等については、市場価格や定価よりも高い金額が設定された場合は補助対象となりません。人件費についても同様です。</a:t>
            </a:r>
          </a:p>
        </p:txBody>
      </p:sp>
      <p:sp>
        <p:nvSpPr>
          <p:cNvPr id="6" name="タイトル 1"/>
          <p:cNvSpPr txBox="1">
            <a:spLocks/>
          </p:cNvSpPr>
          <p:nvPr/>
        </p:nvSpPr>
        <p:spPr>
          <a:xfrm>
            <a:off x="8150347" y="0"/>
            <a:ext cx="993653" cy="393138"/>
          </a:xfrm>
          <a:prstGeom prst="rect">
            <a:avLst/>
          </a:prstGeom>
          <a:noFill/>
          <a:ln w="25400">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4000"/>
              </a:lnSpc>
            </a:pPr>
            <a:r>
              <a:rPr lang="en-US" altLang="ja-JP" sz="1400" b="1" dirty="0" smtClean="0">
                <a:latin typeface="ＭＳ ゴシック" panose="020B0609070205080204" pitchFamily="49" charset="-128"/>
                <a:ea typeface="ＭＳ ゴシック" panose="020B0609070205080204" pitchFamily="49" charset="-128"/>
              </a:rPr>
              <a:t>13/56</a:t>
            </a:r>
            <a:endParaRPr lang="ja-JP" altLang="en-US" sz="1400" b="1"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723515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4</a:t>
            </a:r>
            <a:r>
              <a:rPr lang="ja-JP" altLang="en-US" dirty="0"/>
              <a:t> </a:t>
            </a:r>
            <a:r>
              <a:rPr kumimoji="1" lang="ja-JP" altLang="en-US" dirty="0" smtClean="0"/>
              <a:t>補助対象経費について</a:t>
            </a:r>
            <a:endParaRPr kumimoji="1" lang="ja-JP" altLang="en-US" dirty="0"/>
          </a:p>
        </p:txBody>
      </p:sp>
      <p:sp>
        <p:nvSpPr>
          <p:cNvPr id="6" name="コンテンツ プレースホルダー 2"/>
          <p:cNvSpPr>
            <a:spLocks noGrp="1"/>
          </p:cNvSpPr>
          <p:nvPr>
            <p:ph idx="1"/>
          </p:nvPr>
        </p:nvSpPr>
        <p:spPr>
          <a:xfrm>
            <a:off x="250825" y="703609"/>
            <a:ext cx="8642350" cy="5925791"/>
          </a:xfrm>
        </p:spPr>
        <p:txBody>
          <a:bodyPr>
            <a:noAutofit/>
          </a:bodyPr>
          <a:lstStyle/>
          <a:p>
            <a:pPr indent="0">
              <a:lnSpc>
                <a:spcPct val="100000"/>
              </a:lnSpc>
              <a:buNone/>
            </a:pPr>
            <a:r>
              <a:rPr lang="ja-JP" altLang="en-US" sz="1500" b="1" dirty="0" smtClean="0">
                <a:latin typeface="ＭＳ ゴシック" panose="020B0609070205080204" pitchFamily="49" charset="-128"/>
                <a:ea typeface="ＭＳ ゴシック" panose="020B0609070205080204" pitchFamily="49" charset="-128"/>
              </a:rPr>
              <a:t>（１）</a:t>
            </a:r>
            <a:r>
              <a:rPr lang="en-US" altLang="ja-JP" sz="1500" b="1" dirty="0" smtClean="0">
                <a:latin typeface="ＭＳ ゴシック" panose="020B0609070205080204" pitchFamily="49" charset="-128"/>
                <a:ea typeface="ＭＳ ゴシック" panose="020B0609070205080204" pitchFamily="49" charset="-128"/>
              </a:rPr>
              <a:t>BIM</a:t>
            </a:r>
            <a:r>
              <a:rPr lang="ja-JP" altLang="en-US" sz="1500" b="1" dirty="0" smtClean="0">
                <a:latin typeface="ＭＳ ゴシック" panose="020B0609070205080204" pitchFamily="49" charset="-128"/>
                <a:ea typeface="ＭＳ ゴシック" panose="020B0609070205080204" pitchFamily="49" charset="-128"/>
              </a:rPr>
              <a:t>ソフトウェア利用費</a:t>
            </a:r>
            <a:endParaRPr lang="en-US" altLang="ja-JP" sz="1500" b="1" dirty="0" smtClean="0">
              <a:latin typeface="ＭＳ ゴシック" panose="020B0609070205080204" pitchFamily="49" charset="-128"/>
              <a:ea typeface="ＭＳ ゴシック" panose="020B0609070205080204" pitchFamily="49" charset="-128"/>
            </a:endParaRPr>
          </a:p>
          <a:p>
            <a:pPr indent="0">
              <a:lnSpc>
                <a:spcPct val="100000"/>
              </a:lnSpc>
              <a:buNone/>
            </a:pPr>
            <a:endParaRPr lang="ja-JP" altLang="en-US" sz="600" dirty="0" smtClean="0">
              <a:latin typeface="ＭＳ ゴシック" panose="020B0609070205080204" pitchFamily="49" charset="-128"/>
              <a:ea typeface="ＭＳ ゴシック" panose="020B0609070205080204" pitchFamily="49" charset="-128"/>
            </a:endParaRPr>
          </a:p>
          <a:p>
            <a:pPr marL="527175" indent="-257175">
              <a:lnSpc>
                <a:spcPct val="100000"/>
              </a:lnSpc>
            </a:pPr>
            <a:r>
              <a:rPr lang="en-US" altLang="ja-JP" sz="1500" dirty="0" smtClean="0">
                <a:latin typeface="ＭＳ ゴシック" panose="020B0609070205080204" pitchFamily="49" charset="-128"/>
                <a:ea typeface="ＭＳ ゴシック" panose="020B0609070205080204" pitchFamily="49" charset="-128"/>
              </a:rPr>
              <a:t>BIM</a:t>
            </a:r>
            <a:r>
              <a:rPr lang="ja-JP" altLang="en-US" sz="1500" dirty="0" smtClean="0">
                <a:latin typeface="ＭＳ ゴシック" panose="020B0609070205080204" pitchFamily="49" charset="-128"/>
                <a:ea typeface="ＭＳ ゴシック" panose="020B0609070205080204" pitchFamily="49" charset="-128"/>
              </a:rPr>
              <a:t>ソフトウェア（</a:t>
            </a:r>
            <a:r>
              <a:rPr lang="en-US" altLang="ja-JP" sz="1500" dirty="0" smtClean="0">
                <a:latin typeface="ＭＳ ゴシック" panose="020B0609070205080204" pitchFamily="49" charset="-128"/>
                <a:ea typeface="ＭＳ ゴシック" panose="020B0609070205080204" pitchFamily="49" charset="-128"/>
              </a:rPr>
              <a:t>BIM</a:t>
            </a:r>
            <a:r>
              <a:rPr lang="ja-JP" altLang="en-US" sz="1500" dirty="0" smtClean="0">
                <a:latin typeface="ＭＳ ゴシック" panose="020B0609070205080204" pitchFamily="49" charset="-128"/>
                <a:ea typeface="ＭＳ ゴシック" panose="020B0609070205080204" pitchFamily="49" charset="-128"/>
              </a:rPr>
              <a:t>モデリングソフトウェアだけでなく、アドオンソフト、アドインソフト、ビューワーソフト等の</a:t>
            </a:r>
            <a:r>
              <a:rPr lang="en-US" altLang="ja-JP" sz="1500" dirty="0" smtClean="0">
                <a:latin typeface="ＭＳ ゴシック" panose="020B0609070205080204" pitchFamily="49" charset="-128"/>
                <a:ea typeface="ＭＳ ゴシック" panose="020B0609070205080204" pitchFamily="49" charset="-128"/>
              </a:rPr>
              <a:t>BIM</a:t>
            </a:r>
            <a:r>
              <a:rPr lang="ja-JP" altLang="en-US" sz="1500" dirty="0" smtClean="0">
                <a:latin typeface="ＭＳ ゴシック" panose="020B0609070205080204" pitchFamily="49" charset="-128"/>
                <a:ea typeface="ＭＳ ゴシック" panose="020B0609070205080204" pitchFamily="49" charset="-128"/>
              </a:rPr>
              <a:t>を利用するために必要となるソフトウェアを含みます。）のプロジェクト終了までの利用に要する費用が補助対象となります。</a:t>
            </a:r>
            <a:endParaRPr lang="en-US" altLang="ja-JP" sz="1500" dirty="0" smtClean="0">
              <a:latin typeface="ＭＳ ゴシック" panose="020B0609070205080204" pitchFamily="49" charset="-128"/>
              <a:ea typeface="ＭＳ ゴシック" panose="020B0609070205080204" pitchFamily="49" charset="-128"/>
            </a:endParaRPr>
          </a:p>
          <a:p>
            <a:pPr marL="527175" indent="-257175">
              <a:lnSpc>
                <a:spcPct val="100000"/>
              </a:lnSpc>
            </a:pPr>
            <a:endParaRPr lang="en-US" altLang="ja-JP" sz="1500" dirty="0" smtClean="0">
              <a:latin typeface="ＭＳ ゴシック" panose="020B0609070205080204" pitchFamily="49" charset="-128"/>
              <a:ea typeface="ＭＳ ゴシック" panose="020B0609070205080204" pitchFamily="49" charset="-128"/>
            </a:endParaRPr>
          </a:p>
          <a:p>
            <a:pPr marL="527175" indent="-257175">
              <a:lnSpc>
                <a:spcPct val="100000"/>
              </a:lnSpc>
            </a:pPr>
            <a:r>
              <a:rPr lang="ja-JP" altLang="en-US" sz="1500" dirty="0" smtClean="0">
                <a:latin typeface="ＭＳ ゴシック" panose="020B0609070205080204" pitchFamily="49" charset="-128"/>
                <a:ea typeface="ＭＳ ゴシック" panose="020B0609070205080204" pitchFamily="49" charset="-128"/>
              </a:rPr>
              <a:t>補助対象となるソフトウェアの条件と、それを満たすことが確認された</a:t>
            </a:r>
            <a:r>
              <a:rPr lang="ja-JP" altLang="en-US" sz="1500" dirty="0" smtClean="0">
                <a:solidFill>
                  <a:srgbClr val="FF0000"/>
                </a:solidFill>
                <a:latin typeface="ＭＳ ゴシック" panose="020B0609070205080204" pitchFamily="49" charset="-128"/>
                <a:ea typeface="ＭＳ ゴシック" panose="020B0609070205080204" pitchFamily="49" charset="-128"/>
              </a:rPr>
              <a:t>ソフトウェアの一覧は実施支援室ホームページにて公開</a:t>
            </a:r>
            <a:r>
              <a:rPr lang="ja-JP" altLang="en-US" sz="1500" dirty="0" smtClean="0">
                <a:latin typeface="ＭＳ ゴシック" panose="020B0609070205080204" pitchFamily="49" charset="-128"/>
                <a:ea typeface="ＭＳ ゴシック" panose="020B0609070205080204" pitchFamily="49" charset="-128"/>
              </a:rPr>
              <a:t>しています。</a:t>
            </a:r>
          </a:p>
          <a:p>
            <a:pPr marL="527175" indent="-257175">
              <a:lnSpc>
                <a:spcPct val="100000"/>
              </a:lnSpc>
            </a:pPr>
            <a:endParaRPr lang="ja-JP" altLang="en-US" sz="1500" dirty="0" smtClean="0">
              <a:latin typeface="ＭＳ ゴシック" panose="020B0609070205080204" pitchFamily="49" charset="-128"/>
              <a:ea typeface="ＭＳ ゴシック" panose="020B0609070205080204" pitchFamily="49" charset="-128"/>
            </a:endParaRPr>
          </a:p>
          <a:p>
            <a:pPr marL="527175" indent="-257175">
              <a:lnSpc>
                <a:spcPct val="100000"/>
              </a:lnSpc>
            </a:pPr>
            <a:r>
              <a:rPr lang="ja-JP" altLang="en-US" sz="1500" dirty="0" smtClean="0">
                <a:latin typeface="ＭＳ ゴシック" panose="020B0609070205080204" pitchFamily="49" charset="-128"/>
                <a:ea typeface="ＭＳ ゴシック" panose="020B0609070205080204" pitchFamily="49" charset="-128"/>
              </a:rPr>
              <a:t>サブスクリプション利用やレンタル利用の場合には、</a:t>
            </a:r>
            <a:r>
              <a:rPr lang="ja-JP" altLang="en-US" sz="1500" dirty="0" smtClean="0">
                <a:solidFill>
                  <a:srgbClr val="FF0000"/>
                </a:solidFill>
                <a:latin typeface="ＭＳ ゴシック" panose="020B0609070205080204" pitchFamily="49" charset="-128"/>
                <a:ea typeface="ＭＳ ゴシック" panose="020B0609070205080204" pitchFamily="49" charset="-128"/>
              </a:rPr>
              <a:t>代表事業者登録の完了通知日以降に契約したもの</a:t>
            </a:r>
            <a:r>
              <a:rPr lang="ja-JP" altLang="en-US" sz="1500" dirty="0" smtClean="0">
                <a:latin typeface="ＭＳ ゴシック" panose="020B0609070205080204" pitchFamily="49" charset="-128"/>
                <a:ea typeface="ＭＳ ゴシック" panose="020B0609070205080204" pitchFamily="49" charset="-128"/>
              </a:rPr>
              <a:t>が対象となります。また、</a:t>
            </a:r>
            <a:r>
              <a:rPr lang="ja-JP" altLang="en-US" sz="1500" u="sng" dirty="0" smtClean="0">
                <a:latin typeface="ＭＳ ゴシック" panose="020B0609070205080204" pitchFamily="49" charset="-128"/>
                <a:ea typeface="ＭＳ ゴシック" panose="020B0609070205080204" pitchFamily="49" charset="-128"/>
              </a:rPr>
              <a:t>更新契約の場合は、</a:t>
            </a:r>
            <a:r>
              <a:rPr lang="ja-JP" altLang="en-US" sz="1500" u="sng" dirty="0">
                <a:solidFill>
                  <a:srgbClr val="FF0000"/>
                </a:solidFill>
              </a:rPr>
              <a:t>代表事業者登録の完了通知日以降に契約した</a:t>
            </a:r>
            <a:r>
              <a:rPr lang="ja-JP" altLang="en-US" sz="1500" u="sng" dirty="0" smtClean="0">
                <a:solidFill>
                  <a:srgbClr val="FF0000"/>
                </a:solidFill>
              </a:rPr>
              <a:t>もので、かつ</a:t>
            </a:r>
            <a:r>
              <a:rPr lang="ja-JP" altLang="en-US" sz="1500" u="sng" dirty="0" smtClean="0">
                <a:latin typeface="ＭＳ ゴシック" panose="020B0609070205080204" pitchFamily="49" charset="-128"/>
                <a:ea typeface="ＭＳ ゴシック" panose="020B0609070205080204" pitchFamily="49" charset="-128"/>
              </a:rPr>
              <a:t>当該プロジェクトに係る建築</a:t>
            </a:r>
            <a:r>
              <a:rPr lang="en-US" altLang="ja-JP" sz="1500" u="sng" dirty="0" smtClean="0">
                <a:latin typeface="ＭＳ ゴシック" panose="020B0609070205080204" pitchFamily="49" charset="-128"/>
                <a:ea typeface="ＭＳ ゴシック" panose="020B0609070205080204" pitchFamily="49" charset="-128"/>
              </a:rPr>
              <a:t>BIM</a:t>
            </a:r>
            <a:r>
              <a:rPr lang="ja-JP" altLang="en-US" sz="1500" u="sng" dirty="0" smtClean="0">
                <a:latin typeface="ＭＳ ゴシック" panose="020B0609070205080204" pitchFamily="49" charset="-128"/>
                <a:ea typeface="ＭＳ ゴシック" panose="020B0609070205080204" pitchFamily="49" charset="-128"/>
              </a:rPr>
              <a:t>データの作成や使用を開始する前の契約でなければ対象となりません。</a:t>
            </a:r>
          </a:p>
          <a:p>
            <a:pPr marL="527175" indent="-257175">
              <a:lnSpc>
                <a:spcPct val="100000"/>
              </a:lnSpc>
            </a:pPr>
            <a:endParaRPr lang="ja-JP" altLang="en-US" sz="1500" dirty="0" smtClean="0">
              <a:latin typeface="ＭＳ ゴシック" panose="020B0609070205080204" pitchFamily="49" charset="-128"/>
              <a:ea typeface="ＭＳ ゴシック" panose="020B0609070205080204" pitchFamily="49" charset="-128"/>
            </a:endParaRPr>
          </a:p>
          <a:p>
            <a:pPr marL="527175" indent="-257175">
              <a:lnSpc>
                <a:spcPct val="100000"/>
              </a:lnSpc>
            </a:pPr>
            <a:r>
              <a:rPr lang="ja-JP" altLang="en-US" sz="1500" u="sng" dirty="0" smtClean="0">
                <a:latin typeface="ＭＳ ゴシック" panose="020B0609070205080204" pitchFamily="49" charset="-128"/>
                <a:ea typeface="ＭＳ ゴシック" panose="020B0609070205080204" pitchFamily="49" charset="-128"/>
              </a:rPr>
              <a:t>分割払いの場合は、</a:t>
            </a:r>
            <a:r>
              <a:rPr lang="ja-JP" altLang="en-US" sz="1500" u="sng" dirty="0" smtClean="0">
                <a:solidFill>
                  <a:srgbClr val="FF0000"/>
                </a:solidFill>
                <a:latin typeface="ＭＳ ゴシック" panose="020B0609070205080204" pitchFamily="49" charset="-128"/>
                <a:ea typeface="ＭＳ ゴシック" panose="020B0609070205080204" pitchFamily="49" charset="-128"/>
              </a:rPr>
              <a:t>令和７年２月</a:t>
            </a:r>
            <a:r>
              <a:rPr lang="en-US" altLang="ja-JP" sz="1500" u="sng" dirty="0" smtClean="0">
                <a:solidFill>
                  <a:srgbClr val="FF0000"/>
                </a:solidFill>
                <a:latin typeface="ＭＳ ゴシック" panose="020B0609070205080204" pitchFamily="49" charset="-128"/>
                <a:ea typeface="ＭＳ ゴシック" panose="020B0609070205080204" pitchFamily="49" charset="-128"/>
              </a:rPr>
              <a:t>28</a:t>
            </a:r>
            <a:r>
              <a:rPr lang="ja-JP" altLang="en-US" sz="1500" u="sng" dirty="0" smtClean="0">
                <a:solidFill>
                  <a:srgbClr val="FF0000"/>
                </a:solidFill>
                <a:latin typeface="ＭＳ ゴシック" panose="020B0609070205080204" pitchFamily="49" charset="-128"/>
                <a:ea typeface="ＭＳ ゴシック" panose="020B0609070205080204" pitchFamily="49" charset="-128"/>
              </a:rPr>
              <a:t>日までに支払済みの額</a:t>
            </a:r>
            <a:r>
              <a:rPr lang="ja-JP" altLang="en-US" sz="1500" u="sng" dirty="0" smtClean="0">
                <a:latin typeface="ＭＳ ゴシック" panose="020B0609070205080204" pitchFamily="49" charset="-128"/>
                <a:ea typeface="ＭＳ ゴシック" panose="020B0609070205080204" pitchFamily="49" charset="-128"/>
              </a:rPr>
              <a:t>までが補助対象です。</a:t>
            </a:r>
            <a:endParaRPr lang="en-US" altLang="ja-JP" sz="1500" u="sng" dirty="0" smtClean="0">
              <a:latin typeface="ＭＳ ゴシック" panose="020B0609070205080204" pitchFamily="49" charset="-128"/>
              <a:ea typeface="ＭＳ ゴシック" panose="020B0609070205080204" pitchFamily="49" charset="-128"/>
            </a:endParaRPr>
          </a:p>
          <a:p>
            <a:pPr marL="527175" indent="-257175">
              <a:lnSpc>
                <a:spcPct val="100000"/>
              </a:lnSpc>
            </a:pPr>
            <a:endParaRPr lang="en-US" altLang="ja-JP" sz="1500" u="sng" dirty="0"/>
          </a:p>
          <a:p>
            <a:pPr marL="527175" indent="-257175">
              <a:lnSpc>
                <a:spcPct val="100000"/>
              </a:lnSpc>
            </a:pPr>
            <a:r>
              <a:rPr lang="ja-JP" altLang="ja-JP" sz="1500" u="sng" strike="dblStrike" dirty="0">
                <a:solidFill>
                  <a:srgbClr val="FF0000"/>
                </a:solidFill>
              </a:rPr>
              <a:t>令和</a:t>
            </a:r>
            <a:r>
              <a:rPr lang="en-US" altLang="ja-JP" sz="1500" u="sng" strike="dblStrike" dirty="0">
                <a:solidFill>
                  <a:srgbClr val="FF0000"/>
                </a:solidFill>
              </a:rPr>
              <a:t>4-5</a:t>
            </a:r>
            <a:r>
              <a:rPr lang="ja-JP" altLang="ja-JP" sz="1500" u="sng" strike="dblStrike" dirty="0">
                <a:solidFill>
                  <a:srgbClr val="FF0000"/>
                </a:solidFill>
              </a:rPr>
              <a:t>年度建築</a:t>
            </a:r>
            <a:r>
              <a:rPr lang="en-US" altLang="ja-JP" sz="1500" u="sng" strike="dblStrike" dirty="0">
                <a:solidFill>
                  <a:srgbClr val="FF0000"/>
                </a:solidFill>
              </a:rPr>
              <a:t>BIM</a:t>
            </a:r>
            <a:r>
              <a:rPr lang="ja-JP" altLang="ja-JP" sz="1500" u="sng" strike="dblStrike" dirty="0">
                <a:solidFill>
                  <a:srgbClr val="FF0000"/>
                </a:solidFill>
              </a:rPr>
              <a:t>加速化事業において、補助対象とした</a:t>
            </a:r>
            <a:r>
              <a:rPr lang="en-US" altLang="ja-JP" sz="1500" u="sng" strike="dblStrike" dirty="0">
                <a:solidFill>
                  <a:srgbClr val="FF0000"/>
                </a:solidFill>
              </a:rPr>
              <a:t>BIM</a:t>
            </a:r>
            <a:r>
              <a:rPr lang="ja-JP" altLang="ja-JP" sz="1500" u="sng" strike="dblStrike" dirty="0">
                <a:solidFill>
                  <a:srgbClr val="FF0000"/>
                </a:solidFill>
              </a:rPr>
              <a:t>ソフトウェアのプロジェクト終了時点における残存価値分については、プロジェクトの終了後に、令和</a:t>
            </a:r>
            <a:r>
              <a:rPr lang="en-US" altLang="ja-JP" sz="1500" u="sng" strike="dblStrike" dirty="0">
                <a:solidFill>
                  <a:srgbClr val="FF0000"/>
                </a:solidFill>
              </a:rPr>
              <a:t>5-6</a:t>
            </a:r>
            <a:r>
              <a:rPr lang="ja-JP" altLang="ja-JP" sz="1500" u="sng" strike="dblStrike" dirty="0">
                <a:solidFill>
                  <a:srgbClr val="FF0000"/>
                </a:solidFill>
              </a:rPr>
              <a:t>年度建築</a:t>
            </a:r>
            <a:r>
              <a:rPr lang="en-US" altLang="ja-JP" sz="1500" u="sng" strike="dblStrike" dirty="0">
                <a:solidFill>
                  <a:srgbClr val="FF0000"/>
                </a:solidFill>
              </a:rPr>
              <a:t>BIM</a:t>
            </a:r>
            <a:r>
              <a:rPr lang="ja-JP" altLang="ja-JP" sz="1500" u="sng" strike="dblStrike" dirty="0">
                <a:solidFill>
                  <a:srgbClr val="FF0000"/>
                </a:solidFill>
              </a:rPr>
              <a:t>加速化事業において、新規プロジェクトで使用する場合には、残存価値分をあらためて補助対象として申請することが可能です</a:t>
            </a:r>
            <a:r>
              <a:rPr lang="ja-JP" altLang="ja-JP" sz="1500" u="sng" strike="dblStrike" dirty="0" smtClean="0">
                <a:solidFill>
                  <a:srgbClr val="FF0000"/>
                </a:solidFill>
              </a:rPr>
              <a:t>。</a:t>
            </a:r>
            <a:r>
              <a:rPr lang="ja-JP" altLang="en-US" sz="1500" b="1" u="sng" dirty="0" smtClean="0">
                <a:solidFill>
                  <a:srgbClr val="FF0000"/>
                </a:solidFill>
              </a:rPr>
              <a:t>（</a:t>
            </a:r>
            <a:r>
              <a:rPr lang="en-US" altLang="ja-JP" sz="1500" b="1" u="sng" dirty="0" smtClean="0">
                <a:solidFill>
                  <a:srgbClr val="FF0000"/>
                </a:solidFill>
              </a:rPr>
              <a:t>※</a:t>
            </a:r>
            <a:r>
              <a:rPr lang="ja-JP" altLang="en-US" sz="1500" b="1" u="sng" dirty="0" smtClean="0">
                <a:solidFill>
                  <a:srgbClr val="FF0000"/>
                </a:solidFill>
              </a:rPr>
              <a:t>要件見直しにより補助対象外となりました。</a:t>
            </a:r>
            <a:r>
              <a:rPr lang="en-US" altLang="ja-JP" sz="1500" b="1" u="sng" dirty="0" smtClean="0">
                <a:solidFill>
                  <a:srgbClr val="FF0000"/>
                </a:solidFill>
              </a:rPr>
              <a:t>)</a:t>
            </a:r>
            <a:endParaRPr lang="ja-JP" altLang="en-US" sz="1500" b="1" u="sng" dirty="0">
              <a:solidFill>
                <a:srgbClr val="FF0000"/>
              </a:solidFill>
            </a:endParaRPr>
          </a:p>
          <a:p>
            <a:pPr marL="527175" indent="-257175">
              <a:lnSpc>
                <a:spcPct val="100000"/>
              </a:lnSpc>
            </a:pPr>
            <a:endParaRPr lang="ja-JP" altLang="en-US" sz="1500" u="sng" dirty="0" smtClean="0">
              <a:latin typeface="ＭＳ ゴシック" panose="020B0609070205080204" pitchFamily="49" charset="-128"/>
              <a:ea typeface="ＭＳ ゴシック" panose="020B0609070205080204" pitchFamily="49" charset="-128"/>
            </a:endParaRPr>
          </a:p>
          <a:p>
            <a:pPr marL="527175" indent="-257175">
              <a:lnSpc>
                <a:spcPct val="100000"/>
              </a:lnSpc>
            </a:pPr>
            <a:endParaRPr lang="ja-JP" altLang="en-US" sz="1500" u="sng" dirty="0" smtClean="0">
              <a:latin typeface="ＭＳ ゴシック" panose="020B0609070205080204" pitchFamily="49" charset="-128"/>
              <a:ea typeface="ＭＳ ゴシック" panose="020B0609070205080204" pitchFamily="49" charset="-128"/>
            </a:endParaRPr>
          </a:p>
          <a:p>
            <a:pPr marL="398588" indent="-128588">
              <a:lnSpc>
                <a:spcPct val="100000"/>
              </a:lnSpc>
            </a:pPr>
            <a:endParaRPr lang="en-US" altLang="ja-JP" sz="600" b="1" dirty="0" smtClean="0">
              <a:latin typeface="ＭＳ ゴシック" panose="020B0609070205080204" pitchFamily="49" charset="-128"/>
              <a:ea typeface="ＭＳ ゴシック" panose="020B0609070205080204" pitchFamily="49" charset="-128"/>
            </a:endParaRPr>
          </a:p>
          <a:p>
            <a:pPr marL="270000" indent="-342900">
              <a:lnSpc>
                <a:spcPct val="100000"/>
              </a:lnSpc>
              <a:buNone/>
            </a:pPr>
            <a:endParaRPr lang="ja-JP" altLang="en-US" sz="1500" dirty="0"/>
          </a:p>
        </p:txBody>
      </p:sp>
      <p:sp>
        <p:nvSpPr>
          <p:cNvPr id="7" name="タイトル 1"/>
          <p:cNvSpPr txBox="1">
            <a:spLocks/>
          </p:cNvSpPr>
          <p:nvPr/>
        </p:nvSpPr>
        <p:spPr>
          <a:xfrm>
            <a:off x="8150347" y="0"/>
            <a:ext cx="993653" cy="393138"/>
          </a:xfrm>
          <a:prstGeom prst="rect">
            <a:avLst/>
          </a:prstGeom>
          <a:noFill/>
          <a:ln w="25400">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4000"/>
              </a:lnSpc>
            </a:pPr>
            <a:r>
              <a:rPr lang="en-US" altLang="ja-JP" sz="1400" b="1" dirty="0" smtClean="0">
                <a:latin typeface="ＭＳ ゴシック" panose="020B0609070205080204" pitchFamily="49" charset="-128"/>
                <a:ea typeface="ＭＳ ゴシック" panose="020B0609070205080204" pitchFamily="49" charset="-128"/>
              </a:rPr>
              <a:t>14/56</a:t>
            </a:r>
            <a:endParaRPr lang="ja-JP" altLang="en-US" sz="1400" b="1"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8922407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4</a:t>
            </a:r>
            <a:r>
              <a:rPr lang="ja-JP" altLang="en-US" dirty="0"/>
              <a:t> </a:t>
            </a:r>
            <a:r>
              <a:rPr kumimoji="1" lang="ja-JP" altLang="en-US" dirty="0" smtClean="0"/>
              <a:t>補助対象経費について</a:t>
            </a:r>
            <a:r>
              <a:rPr lang="ja-JP" altLang="en-US" dirty="0"/>
              <a:t>（よくあるご質問</a:t>
            </a:r>
            <a:r>
              <a:rPr lang="en-US" altLang="ja-JP" dirty="0"/>
              <a:t>)</a:t>
            </a:r>
            <a:endParaRPr kumimoji="1" lang="ja-JP" altLang="en-US" dirty="0"/>
          </a:p>
        </p:txBody>
      </p:sp>
      <p:sp>
        <p:nvSpPr>
          <p:cNvPr id="7" name="タイトル 1"/>
          <p:cNvSpPr txBox="1">
            <a:spLocks/>
          </p:cNvSpPr>
          <p:nvPr/>
        </p:nvSpPr>
        <p:spPr>
          <a:xfrm>
            <a:off x="8150347" y="0"/>
            <a:ext cx="993653" cy="393138"/>
          </a:xfrm>
          <a:prstGeom prst="rect">
            <a:avLst/>
          </a:prstGeom>
          <a:noFill/>
          <a:ln w="25400">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4000"/>
              </a:lnSpc>
            </a:pPr>
            <a:r>
              <a:rPr lang="en-US" altLang="ja-JP" sz="1400" b="1" dirty="0" smtClean="0">
                <a:latin typeface="ＭＳ ゴシック" panose="020B0609070205080204" pitchFamily="49" charset="-128"/>
                <a:ea typeface="ＭＳ ゴシック" panose="020B0609070205080204" pitchFamily="49" charset="-128"/>
              </a:rPr>
              <a:t>15/56</a:t>
            </a:r>
            <a:endParaRPr lang="ja-JP" altLang="en-US" sz="1400" b="1" dirty="0">
              <a:latin typeface="ＭＳ ゴシック" panose="020B0609070205080204" pitchFamily="49" charset="-128"/>
              <a:ea typeface="ＭＳ ゴシック" panose="020B0609070205080204" pitchFamily="49" charset="-128"/>
            </a:endParaRPr>
          </a:p>
        </p:txBody>
      </p:sp>
      <p:sp>
        <p:nvSpPr>
          <p:cNvPr id="8" name="角丸四角形吹き出し 7"/>
          <p:cNvSpPr/>
          <p:nvPr/>
        </p:nvSpPr>
        <p:spPr>
          <a:xfrm>
            <a:off x="623451" y="1759379"/>
            <a:ext cx="6808127" cy="810064"/>
          </a:xfrm>
          <a:prstGeom prst="wedgeRoundRectCallout">
            <a:avLst>
              <a:gd name="adj1" fmla="val -54893"/>
              <a:gd name="adj2" fmla="val -40700"/>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ＭＳ ゴシック" panose="020B0609070205080204" pitchFamily="49" charset="-128"/>
                <a:ea typeface="ＭＳ ゴシック" panose="020B0609070205080204" pitchFamily="49" charset="-128"/>
              </a:rPr>
              <a:t>Ｑ</a:t>
            </a:r>
            <a:r>
              <a:rPr lang="ja-JP" altLang="en-US" sz="1600" dirty="0">
                <a:solidFill>
                  <a:schemeClr val="tx1"/>
                </a:solidFill>
                <a:latin typeface="ＭＳ ゴシック" panose="020B0609070205080204" pitchFamily="49" charset="-128"/>
                <a:ea typeface="ＭＳ ゴシック" panose="020B0609070205080204" pitchFamily="49" charset="-128"/>
              </a:rPr>
              <a:t>１</a:t>
            </a:r>
            <a:r>
              <a:rPr lang="ja-JP" altLang="en-US" sz="1600" dirty="0" smtClean="0">
                <a:solidFill>
                  <a:schemeClr val="tx1"/>
                </a:solidFill>
                <a:latin typeface="ＭＳ ゴシック" panose="020B0609070205080204" pitchFamily="49" charset="-128"/>
                <a:ea typeface="ＭＳ ゴシック" panose="020B0609070205080204" pitchFamily="49" charset="-128"/>
              </a:rPr>
              <a:t>．支援室ホームページ</a:t>
            </a:r>
            <a:r>
              <a:rPr lang="ja-JP" altLang="en-US" sz="1600" dirty="0">
                <a:solidFill>
                  <a:schemeClr val="tx1"/>
                </a:solidFill>
                <a:latin typeface="ＭＳ ゴシック" panose="020B0609070205080204" pitchFamily="49" charset="-128"/>
                <a:ea typeface="ＭＳ ゴシック" panose="020B0609070205080204" pitchFamily="49" charset="-128"/>
              </a:rPr>
              <a:t>で公開されているソフトウェア一覧</a:t>
            </a:r>
            <a:r>
              <a:rPr lang="ja-JP" altLang="en-US" sz="1600" dirty="0" smtClean="0">
                <a:solidFill>
                  <a:schemeClr val="tx1"/>
                </a:solidFill>
                <a:latin typeface="ＭＳ ゴシック" panose="020B0609070205080204" pitchFamily="49" charset="-128"/>
                <a:ea typeface="ＭＳ ゴシック" panose="020B0609070205080204" pitchFamily="49" charset="-128"/>
              </a:rPr>
              <a:t>以外の補助</a:t>
            </a:r>
            <a:r>
              <a:rPr lang="ja-JP" altLang="en-US" sz="1600" dirty="0">
                <a:solidFill>
                  <a:schemeClr val="tx1"/>
                </a:solidFill>
                <a:latin typeface="ＭＳ ゴシック" panose="020B0609070205080204" pitchFamily="49" charset="-128"/>
                <a:ea typeface="ＭＳ ゴシック" panose="020B0609070205080204" pitchFamily="49" charset="-128"/>
              </a:rPr>
              <a:t>対象</a:t>
            </a:r>
            <a:r>
              <a:rPr lang="ja-JP" altLang="en-US" sz="1600" dirty="0" smtClean="0">
                <a:solidFill>
                  <a:schemeClr val="tx1"/>
                </a:solidFill>
                <a:latin typeface="ＭＳ ゴシック" panose="020B0609070205080204" pitchFamily="49" charset="-128"/>
                <a:ea typeface="ＭＳ ゴシック" panose="020B0609070205080204" pitchFamily="49" charset="-128"/>
              </a:rPr>
              <a:t>ソフトウェアを追加することは可能ですか？</a:t>
            </a:r>
          </a:p>
          <a:p>
            <a:r>
              <a:rPr lang="ja-JP" altLang="en-US" sz="1600" dirty="0" smtClean="0">
                <a:solidFill>
                  <a:schemeClr val="tx1"/>
                </a:solidFill>
                <a:latin typeface="ＭＳ ゴシック" panose="020B0609070205080204" pitchFamily="49" charset="-128"/>
                <a:ea typeface="ＭＳ ゴシック" panose="020B0609070205080204" pitchFamily="49" charset="-128"/>
              </a:rPr>
              <a:t>可能であれば、申請方法を教えてください。</a:t>
            </a:r>
            <a:endParaRPr lang="ja-JP" altLang="en-US" sz="1600" dirty="0">
              <a:solidFill>
                <a:schemeClr val="tx1"/>
              </a:solidFill>
              <a:latin typeface="ＭＳ ゴシック" panose="020B0609070205080204" pitchFamily="49" charset="-128"/>
              <a:ea typeface="ＭＳ ゴシック" panose="020B0609070205080204" pitchFamily="49" charset="-128"/>
            </a:endParaRPr>
          </a:p>
        </p:txBody>
      </p:sp>
      <p:sp>
        <p:nvSpPr>
          <p:cNvPr id="9" name="角丸四角形吹き出し 8"/>
          <p:cNvSpPr/>
          <p:nvPr/>
        </p:nvSpPr>
        <p:spPr>
          <a:xfrm>
            <a:off x="1180405" y="2708951"/>
            <a:ext cx="7273641" cy="1317104"/>
          </a:xfrm>
          <a:prstGeom prst="wedgeRoundRectCallout">
            <a:avLst>
              <a:gd name="adj1" fmla="val 56113"/>
              <a:gd name="adj2" fmla="val -41238"/>
              <a:gd name="adj3" fmla="val 1666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ＭＳ ゴシック" panose="020B0609070205080204" pitchFamily="49" charset="-128"/>
                <a:ea typeface="ＭＳ ゴシック" panose="020B0609070205080204" pitchFamily="49" charset="-128"/>
              </a:rPr>
              <a:t>Ａ</a:t>
            </a:r>
            <a:r>
              <a:rPr lang="ja-JP" altLang="en-US" sz="1600" dirty="0">
                <a:solidFill>
                  <a:schemeClr val="tx1"/>
                </a:solidFill>
                <a:latin typeface="ＭＳ ゴシック" panose="020B0609070205080204" pitchFamily="49" charset="-128"/>
                <a:ea typeface="ＭＳ ゴシック" panose="020B0609070205080204" pitchFamily="49" charset="-128"/>
              </a:rPr>
              <a:t>１</a:t>
            </a:r>
            <a:r>
              <a:rPr lang="ja-JP" altLang="en-US" sz="1600" dirty="0" smtClean="0">
                <a:solidFill>
                  <a:schemeClr val="tx1"/>
                </a:solidFill>
                <a:latin typeface="ＭＳ ゴシック" panose="020B0609070205080204" pitchFamily="49" charset="-128"/>
                <a:ea typeface="ＭＳ ゴシック" panose="020B0609070205080204" pitchFamily="49" charset="-128"/>
              </a:rPr>
              <a:t>．</a:t>
            </a:r>
            <a:r>
              <a:rPr lang="ja-JP" altLang="en-US" sz="1600" dirty="0">
                <a:solidFill>
                  <a:schemeClr val="tx1"/>
                </a:solidFill>
                <a:latin typeface="ＭＳ ゴシック" panose="020B0609070205080204" pitchFamily="49" charset="-128"/>
                <a:ea typeface="ＭＳ ゴシック" panose="020B0609070205080204" pitchFamily="49" charset="-128"/>
              </a:rPr>
              <a:t>ソフトウェアリストは必要に応じて追加することとしています。</a:t>
            </a:r>
          </a:p>
          <a:p>
            <a:r>
              <a:rPr lang="ja-JP" altLang="en-US" sz="1600" dirty="0">
                <a:solidFill>
                  <a:schemeClr val="tx1"/>
                </a:solidFill>
                <a:latin typeface="ＭＳ ゴシック" panose="020B0609070205080204" pitchFamily="49" charset="-128"/>
                <a:ea typeface="ＭＳ ゴシック" panose="020B0609070205080204" pitchFamily="49" charset="-128"/>
              </a:rPr>
              <a:t>原則としてメーカーから相談していただくことが望ましいですが、機能等の詳細についての説明が可能であればユーザーでも構いません</a:t>
            </a:r>
            <a:r>
              <a:rPr lang="ja-JP" altLang="en-US" sz="1600" dirty="0" smtClean="0">
                <a:solidFill>
                  <a:schemeClr val="tx1"/>
                </a:solidFill>
                <a:latin typeface="ＭＳ ゴシック" panose="020B0609070205080204" pitchFamily="49" charset="-128"/>
                <a:ea typeface="ＭＳ ゴシック" panose="020B0609070205080204" pitchFamily="49" charset="-128"/>
              </a:rPr>
              <a:t>。実施支援室ホームページに掲載の補助対象ソフトウェア申請様式と併せて、</a:t>
            </a:r>
            <a:r>
              <a:rPr lang="ja-JP" altLang="en-US" sz="1600" dirty="0">
                <a:solidFill>
                  <a:schemeClr val="tx1"/>
                </a:solidFill>
                <a:latin typeface="ＭＳ ゴシック" panose="020B0609070205080204" pitchFamily="49" charset="-128"/>
                <a:ea typeface="ＭＳ ゴシック" panose="020B0609070205080204" pitchFamily="49" charset="-128"/>
              </a:rPr>
              <a:t>機能等が分かる資料</a:t>
            </a:r>
            <a:r>
              <a:rPr lang="ja-JP" altLang="en-US" sz="1600" dirty="0" smtClean="0">
                <a:solidFill>
                  <a:schemeClr val="tx1"/>
                </a:solidFill>
                <a:latin typeface="ＭＳ ゴシック" panose="020B0609070205080204" pitchFamily="49" charset="-128"/>
                <a:ea typeface="ＭＳ ゴシック" panose="020B0609070205080204" pitchFamily="49" charset="-128"/>
              </a:rPr>
              <a:t>を送付</a:t>
            </a:r>
            <a:r>
              <a:rPr lang="ja-JP" altLang="en-US" sz="1600" dirty="0">
                <a:solidFill>
                  <a:schemeClr val="tx1"/>
                </a:solidFill>
                <a:latin typeface="ＭＳ ゴシック" panose="020B0609070205080204" pitchFamily="49" charset="-128"/>
                <a:ea typeface="ＭＳ ゴシック" panose="020B0609070205080204" pitchFamily="49" charset="-128"/>
              </a:rPr>
              <a:t>の上</a:t>
            </a:r>
            <a:r>
              <a:rPr lang="ja-JP" altLang="en-US" sz="1600" dirty="0" smtClean="0">
                <a:solidFill>
                  <a:schemeClr val="tx1"/>
                </a:solidFill>
                <a:latin typeface="ＭＳ ゴシック" panose="020B0609070205080204" pitchFamily="49" charset="-128"/>
                <a:ea typeface="ＭＳ ゴシック" panose="020B0609070205080204" pitchFamily="49" charset="-128"/>
              </a:rPr>
              <a:t>ご相談ください。</a:t>
            </a:r>
            <a:endParaRPr lang="ja-JP" altLang="en-US" sz="1600" dirty="0">
              <a:solidFill>
                <a:schemeClr val="tx1"/>
              </a:solidFill>
              <a:latin typeface="ＭＳ ゴシック" panose="020B0609070205080204" pitchFamily="49" charset="-128"/>
              <a:ea typeface="ＭＳ ゴシック" panose="020B0609070205080204" pitchFamily="49" charset="-128"/>
            </a:endParaRPr>
          </a:p>
        </p:txBody>
      </p:sp>
      <p:sp>
        <p:nvSpPr>
          <p:cNvPr id="10" name="角丸四角形吹き出し 9"/>
          <p:cNvSpPr/>
          <p:nvPr/>
        </p:nvSpPr>
        <p:spPr>
          <a:xfrm>
            <a:off x="623451" y="4182188"/>
            <a:ext cx="6808126" cy="826653"/>
          </a:xfrm>
          <a:prstGeom prst="wedgeRoundRectCallout">
            <a:avLst>
              <a:gd name="adj1" fmla="val -54893"/>
              <a:gd name="adj2" fmla="val -40700"/>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ＭＳ ゴシック" panose="020B0609070205080204" pitchFamily="49" charset="-128"/>
                <a:ea typeface="ＭＳ ゴシック" panose="020B0609070205080204" pitchFamily="49" charset="-128"/>
              </a:rPr>
              <a:t>Ｑ</a:t>
            </a:r>
            <a:r>
              <a:rPr lang="ja-JP" altLang="en-US" sz="1600" dirty="0">
                <a:solidFill>
                  <a:schemeClr val="tx1"/>
                </a:solidFill>
                <a:latin typeface="ＭＳ ゴシック" panose="020B0609070205080204" pitchFamily="49" charset="-128"/>
                <a:ea typeface="ＭＳ ゴシック" panose="020B0609070205080204" pitchFamily="49" charset="-128"/>
              </a:rPr>
              <a:t>２</a:t>
            </a:r>
            <a:r>
              <a:rPr lang="ja-JP" altLang="en-US" sz="1600" dirty="0" smtClean="0">
                <a:solidFill>
                  <a:schemeClr val="tx1"/>
                </a:solidFill>
                <a:latin typeface="ＭＳ ゴシック" panose="020B0609070205080204" pitchFamily="49" charset="-128"/>
                <a:ea typeface="ＭＳ ゴシック" panose="020B0609070205080204" pitchFamily="49" charset="-128"/>
              </a:rPr>
              <a:t>．ソフトウェア</a:t>
            </a:r>
            <a:r>
              <a:rPr lang="ja-JP" altLang="en-US" sz="1600" dirty="0">
                <a:solidFill>
                  <a:schemeClr val="tx1"/>
                </a:solidFill>
                <a:latin typeface="ＭＳ ゴシック" panose="020B0609070205080204" pitchFamily="49" charset="-128"/>
                <a:ea typeface="ＭＳ ゴシック" panose="020B0609070205080204" pitchFamily="49" charset="-128"/>
              </a:rPr>
              <a:t>の利用可能期間は特に定めがない場合、耐用年数は５年となって</a:t>
            </a:r>
            <a:r>
              <a:rPr lang="ja-JP" altLang="en-US" sz="1600" dirty="0" smtClean="0">
                <a:solidFill>
                  <a:schemeClr val="tx1"/>
                </a:solidFill>
                <a:latin typeface="ＭＳ ゴシック" panose="020B0609070205080204" pitchFamily="49" charset="-128"/>
                <a:ea typeface="ＭＳ ゴシック" panose="020B0609070205080204" pitchFamily="49" charset="-128"/>
              </a:rPr>
              <a:t>いますが</a:t>
            </a:r>
            <a:r>
              <a:rPr lang="ja-JP" altLang="en-US" sz="1600" dirty="0">
                <a:solidFill>
                  <a:schemeClr val="tx1"/>
                </a:solidFill>
                <a:latin typeface="ＭＳ ゴシック" panose="020B0609070205080204" pitchFamily="49" charset="-128"/>
                <a:ea typeface="ＭＳ ゴシック" panose="020B0609070205080204" pitchFamily="49" charset="-128"/>
              </a:rPr>
              <a:t>、対象ソフトがリリース</a:t>
            </a:r>
            <a:r>
              <a:rPr lang="ja-JP" altLang="en-US" sz="1600" dirty="0" smtClean="0">
                <a:solidFill>
                  <a:schemeClr val="tx1"/>
                </a:solidFill>
                <a:latin typeface="ＭＳ ゴシック" panose="020B0609070205080204" pitchFamily="49" charset="-128"/>
                <a:ea typeface="ＭＳ ゴシック" panose="020B0609070205080204" pitchFamily="49" charset="-128"/>
              </a:rPr>
              <a:t>から２年</a:t>
            </a:r>
            <a:r>
              <a:rPr lang="ja-JP" altLang="en-US" sz="1600" dirty="0">
                <a:solidFill>
                  <a:schemeClr val="tx1"/>
                </a:solidFill>
                <a:latin typeface="ＭＳ ゴシック" panose="020B0609070205080204" pitchFamily="49" charset="-128"/>
                <a:ea typeface="ＭＳ ゴシック" panose="020B0609070205080204" pitchFamily="49" charset="-128"/>
              </a:rPr>
              <a:t>でアップデートされなくなった場合、耐用年数として</a:t>
            </a:r>
            <a:r>
              <a:rPr lang="ja-JP" altLang="en-US" sz="1600" dirty="0" smtClean="0">
                <a:solidFill>
                  <a:schemeClr val="tx1"/>
                </a:solidFill>
                <a:latin typeface="ＭＳ ゴシック" panose="020B0609070205080204" pitchFamily="49" charset="-128"/>
                <a:ea typeface="ＭＳ ゴシック" panose="020B0609070205080204" pitchFamily="49" charset="-128"/>
              </a:rPr>
              <a:t>は２年</a:t>
            </a:r>
            <a:r>
              <a:rPr lang="ja-JP" altLang="en-US" sz="1600" dirty="0">
                <a:solidFill>
                  <a:schemeClr val="tx1"/>
                </a:solidFill>
                <a:latin typeface="ＭＳ ゴシック" panose="020B0609070205080204" pitchFamily="49" charset="-128"/>
                <a:ea typeface="ＭＳ ゴシック" panose="020B0609070205080204" pitchFamily="49" charset="-128"/>
              </a:rPr>
              <a:t>と計上して</a:t>
            </a:r>
            <a:r>
              <a:rPr lang="ja-JP" altLang="en-US" sz="1600" dirty="0" smtClean="0">
                <a:solidFill>
                  <a:schemeClr val="tx1"/>
                </a:solidFill>
                <a:latin typeface="ＭＳ ゴシック" panose="020B0609070205080204" pitchFamily="49" charset="-128"/>
                <a:ea typeface="ＭＳ ゴシック" panose="020B0609070205080204" pitchFamily="49" charset="-128"/>
              </a:rPr>
              <a:t>良いですか？</a:t>
            </a:r>
            <a:endParaRPr lang="ja-JP" altLang="en-US" sz="1600" dirty="0">
              <a:solidFill>
                <a:schemeClr val="tx1"/>
              </a:solidFill>
              <a:latin typeface="ＭＳ ゴシック" panose="020B0609070205080204" pitchFamily="49" charset="-128"/>
              <a:ea typeface="ＭＳ ゴシック" panose="020B0609070205080204" pitchFamily="49" charset="-128"/>
            </a:endParaRPr>
          </a:p>
        </p:txBody>
      </p:sp>
      <p:sp>
        <p:nvSpPr>
          <p:cNvPr id="11" name="角丸四角形吹き出し 10"/>
          <p:cNvSpPr/>
          <p:nvPr/>
        </p:nvSpPr>
        <p:spPr>
          <a:xfrm>
            <a:off x="1180405" y="5164974"/>
            <a:ext cx="7273641" cy="1086480"/>
          </a:xfrm>
          <a:prstGeom prst="wedgeRoundRectCallout">
            <a:avLst>
              <a:gd name="adj1" fmla="val 56113"/>
              <a:gd name="adj2" fmla="val -41238"/>
              <a:gd name="adj3" fmla="val 1666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ＭＳ ゴシック" panose="020B0609070205080204" pitchFamily="49" charset="-128"/>
                <a:ea typeface="ＭＳ ゴシック" panose="020B0609070205080204" pitchFamily="49" charset="-128"/>
              </a:rPr>
              <a:t>Ａ</a:t>
            </a:r>
            <a:r>
              <a:rPr lang="ja-JP" altLang="en-US" sz="1600" dirty="0">
                <a:solidFill>
                  <a:schemeClr val="tx1"/>
                </a:solidFill>
                <a:latin typeface="ＭＳ ゴシック" panose="020B0609070205080204" pitchFamily="49" charset="-128"/>
                <a:ea typeface="ＭＳ ゴシック" panose="020B0609070205080204" pitchFamily="49" charset="-128"/>
              </a:rPr>
              <a:t>２</a:t>
            </a:r>
            <a:r>
              <a:rPr lang="ja-JP" altLang="en-US" sz="1600" dirty="0" smtClean="0">
                <a:solidFill>
                  <a:schemeClr val="tx1"/>
                </a:solidFill>
                <a:latin typeface="ＭＳ ゴシック" panose="020B0609070205080204" pitchFamily="49" charset="-128"/>
                <a:ea typeface="ＭＳ ゴシック" panose="020B0609070205080204" pitchFamily="49" charset="-128"/>
              </a:rPr>
              <a:t>．２年</a:t>
            </a:r>
            <a:r>
              <a:rPr lang="ja-JP" altLang="en-US" sz="1600" dirty="0">
                <a:solidFill>
                  <a:schemeClr val="tx1"/>
                </a:solidFill>
                <a:latin typeface="ＭＳ ゴシック" panose="020B0609070205080204" pitchFamily="49" charset="-128"/>
                <a:ea typeface="ＭＳ ゴシック" panose="020B0609070205080204" pitchFamily="49" charset="-128"/>
              </a:rPr>
              <a:t>経過すると使用できなくなる場合やメーカーによるサポートが終了する場合は耐用年数を２年とできますが、単にアップデートが行われなくなるだけで、２年経過以降も安全に使用できるのであれば、耐用年数は５年となります。</a:t>
            </a:r>
          </a:p>
        </p:txBody>
      </p:sp>
      <p:sp>
        <p:nvSpPr>
          <p:cNvPr id="12" name="コンテンツ プレースホルダー 2"/>
          <p:cNvSpPr txBox="1">
            <a:spLocks/>
          </p:cNvSpPr>
          <p:nvPr/>
        </p:nvSpPr>
        <p:spPr>
          <a:xfrm>
            <a:off x="250825" y="1192147"/>
            <a:ext cx="8642350" cy="49863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ＭＳ ゴシック" panose="020B0609070205080204" pitchFamily="49" charset="-128"/>
                <a:ea typeface="ＭＳ ゴシック" panose="020B0609070205080204" pitchFamily="49"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ＭＳ ゴシック" panose="020B0609070205080204" pitchFamily="49" charset="-128"/>
                <a:ea typeface="ＭＳ ゴシック" panose="020B0609070205080204" pitchFamily="49"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ＭＳ ゴシック" panose="020B0609070205080204" pitchFamily="49" charset="-128"/>
                <a:ea typeface="ＭＳ ゴシック" panose="020B0609070205080204" pitchFamily="49"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ＭＳ ゴシック" panose="020B0609070205080204" pitchFamily="49" charset="-128"/>
                <a:ea typeface="ＭＳ ゴシック" panose="020B0609070205080204" pitchFamily="49"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ＭＳ ゴシック" panose="020B0609070205080204" pitchFamily="49" charset="-128"/>
                <a:ea typeface="ＭＳ ゴシック" panose="020B0609070205080204"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indent="0">
              <a:lnSpc>
                <a:spcPct val="100000"/>
              </a:lnSpc>
              <a:buFont typeface="Arial" panose="020B0604020202020204" pitchFamily="34" charset="0"/>
              <a:buNone/>
            </a:pPr>
            <a:r>
              <a:rPr lang="ja-JP" altLang="en-US" sz="1500" b="1" dirty="0" smtClean="0"/>
              <a:t>（１）</a:t>
            </a:r>
            <a:r>
              <a:rPr lang="en-US" altLang="ja-JP" sz="1500" b="1" dirty="0" smtClean="0"/>
              <a:t>BIM</a:t>
            </a:r>
            <a:r>
              <a:rPr lang="ja-JP" altLang="en-US" sz="1500" b="1" dirty="0" smtClean="0"/>
              <a:t>ソフトウェア利用費①</a:t>
            </a:r>
            <a:endParaRPr lang="en-US" altLang="ja-JP" sz="1500" b="1" dirty="0" smtClean="0"/>
          </a:p>
        </p:txBody>
      </p:sp>
    </p:spTree>
    <p:extLst>
      <p:ext uri="{BB962C8B-B14F-4D97-AF65-F5344CB8AC3E}">
        <p14:creationId xmlns:p14="http://schemas.microsoft.com/office/powerpoint/2010/main" val="70474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4</a:t>
            </a:r>
            <a:r>
              <a:rPr lang="ja-JP" altLang="en-US" dirty="0"/>
              <a:t> </a:t>
            </a:r>
            <a:r>
              <a:rPr kumimoji="1" lang="ja-JP" altLang="en-US" dirty="0" smtClean="0"/>
              <a:t>補助対象経費について</a:t>
            </a:r>
            <a:r>
              <a:rPr lang="ja-JP" altLang="en-US" dirty="0"/>
              <a:t>（よくあるご質問</a:t>
            </a:r>
            <a:r>
              <a:rPr lang="en-US" altLang="ja-JP" dirty="0"/>
              <a:t>)</a:t>
            </a:r>
            <a:endParaRPr kumimoji="1" lang="ja-JP" altLang="en-US" dirty="0"/>
          </a:p>
        </p:txBody>
      </p:sp>
      <p:sp>
        <p:nvSpPr>
          <p:cNvPr id="7" name="タイトル 1"/>
          <p:cNvSpPr txBox="1">
            <a:spLocks/>
          </p:cNvSpPr>
          <p:nvPr/>
        </p:nvSpPr>
        <p:spPr>
          <a:xfrm>
            <a:off x="8150347" y="0"/>
            <a:ext cx="993653" cy="393138"/>
          </a:xfrm>
          <a:prstGeom prst="rect">
            <a:avLst/>
          </a:prstGeom>
          <a:noFill/>
          <a:ln w="25400">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4000"/>
              </a:lnSpc>
            </a:pPr>
            <a:r>
              <a:rPr lang="en-US" altLang="ja-JP" sz="1400" b="1" dirty="0" smtClean="0">
                <a:latin typeface="ＭＳ ゴシック" panose="020B0609070205080204" pitchFamily="49" charset="-128"/>
                <a:ea typeface="ＭＳ ゴシック" panose="020B0609070205080204" pitchFamily="49" charset="-128"/>
              </a:rPr>
              <a:t>16/56</a:t>
            </a:r>
            <a:endParaRPr lang="ja-JP" altLang="en-US" sz="1400" b="1" dirty="0">
              <a:latin typeface="ＭＳ ゴシック" panose="020B0609070205080204" pitchFamily="49" charset="-128"/>
              <a:ea typeface="ＭＳ ゴシック" panose="020B0609070205080204" pitchFamily="49" charset="-128"/>
            </a:endParaRPr>
          </a:p>
        </p:txBody>
      </p:sp>
      <p:sp>
        <p:nvSpPr>
          <p:cNvPr id="8" name="角丸四角形吹き出し 7"/>
          <p:cNvSpPr/>
          <p:nvPr/>
        </p:nvSpPr>
        <p:spPr>
          <a:xfrm>
            <a:off x="623451" y="1789697"/>
            <a:ext cx="6808127" cy="638762"/>
          </a:xfrm>
          <a:prstGeom prst="wedgeRoundRectCallout">
            <a:avLst>
              <a:gd name="adj1" fmla="val -54893"/>
              <a:gd name="adj2" fmla="val -40700"/>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ＭＳ ゴシック" panose="020B0609070205080204" pitchFamily="49" charset="-128"/>
                <a:ea typeface="ＭＳ ゴシック" panose="020B0609070205080204" pitchFamily="49" charset="-128"/>
              </a:rPr>
              <a:t>Ｑ</a:t>
            </a:r>
            <a:r>
              <a:rPr lang="ja-JP" altLang="en-US" sz="1600" dirty="0">
                <a:solidFill>
                  <a:schemeClr val="tx1"/>
                </a:solidFill>
                <a:latin typeface="ＭＳ ゴシック" panose="020B0609070205080204" pitchFamily="49" charset="-128"/>
                <a:ea typeface="ＭＳ ゴシック" panose="020B0609070205080204" pitchFamily="49" charset="-128"/>
              </a:rPr>
              <a:t>３</a:t>
            </a:r>
            <a:r>
              <a:rPr lang="ja-JP" altLang="en-US" sz="1600" dirty="0" smtClean="0">
                <a:solidFill>
                  <a:schemeClr val="tx1"/>
                </a:solidFill>
                <a:latin typeface="ＭＳ ゴシック" panose="020B0609070205080204" pitchFamily="49" charset="-128"/>
                <a:ea typeface="ＭＳ ゴシック" panose="020B0609070205080204" pitchFamily="49" charset="-128"/>
              </a:rPr>
              <a:t>．</a:t>
            </a:r>
            <a:r>
              <a:rPr lang="en-US" altLang="ja-JP" sz="1600" dirty="0" smtClean="0">
                <a:solidFill>
                  <a:schemeClr val="tx1"/>
                </a:solidFill>
                <a:latin typeface="ＭＳ ゴシック" panose="020B0609070205080204" pitchFamily="49" charset="-128"/>
                <a:ea typeface="ＭＳ ゴシック" panose="020B0609070205080204" pitchFamily="49" charset="-128"/>
              </a:rPr>
              <a:t>BIM</a:t>
            </a:r>
            <a:r>
              <a:rPr lang="ja-JP" altLang="en-US" sz="1600" dirty="0">
                <a:solidFill>
                  <a:schemeClr val="tx1"/>
                </a:solidFill>
                <a:latin typeface="ＭＳ ゴシック" panose="020B0609070205080204" pitchFamily="49" charset="-128"/>
                <a:ea typeface="ＭＳ ゴシック" panose="020B0609070205080204" pitchFamily="49" charset="-128"/>
              </a:rPr>
              <a:t>ソフトウェア操作に対する保守契約</a:t>
            </a:r>
            <a:r>
              <a:rPr lang="ja-JP" altLang="en-US" sz="1600" dirty="0" smtClean="0">
                <a:solidFill>
                  <a:schemeClr val="tx1"/>
                </a:solidFill>
                <a:latin typeface="ＭＳ ゴシック" panose="020B0609070205080204" pitchFamily="49" charset="-128"/>
                <a:ea typeface="ＭＳ ゴシック" panose="020B0609070205080204" pitchFamily="49" charset="-128"/>
              </a:rPr>
              <a:t>は補助</a:t>
            </a:r>
            <a:r>
              <a:rPr lang="ja-JP" altLang="en-US" sz="1600" dirty="0">
                <a:solidFill>
                  <a:schemeClr val="tx1"/>
                </a:solidFill>
                <a:latin typeface="ＭＳ ゴシック" panose="020B0609070205080204" pitchFamily="49" charset="-128"/>
                <a:ea typeface="ＭＳ ゴシック" panose="020B0609070205080204" pitchFamily="49" charset="-128"/>
              </a:rPr>
              <a:t>対象経費と認められますか。</a:t>
            </a:r>
          </a:p>
        </p:txBody>
      </p:sp>
      <p:sp>
        <p:nvSpPr>
          <p:cNvPr id="9" name="角丸四角形吹き出し 8"/>
          <p:cNvSpPr/>
          <p:nvPr/>
        </p:nvSpPr>
        <p:spPr>
          <a:xfrm>
            <a:off x="1180404" y="2565258"/>
            <a:ext cx="7273641" cy="1716691"/>
          </a:xfrm>
          <a:prstGeom prst="wedgeRoundRectCallout">
            <a:avLst>
              <a:gd name="adj1" fmla="val 56113"/>
              <a:gd name="adj2" fmla="val -41238"/>
              <a:gd name="adj3" fmla="val 1666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ＭＳ ゴシック" panose="020B0609070205080204" pitchFamily="49" charset="-128"/>
                <a:ea typeface="ＭＳ ゴシック" panose="020B0609070205080204" pitchFamily="49" charset="-128"/>
              </a:rPr>
              <a:t>Ａ</a:t>
            </a:r>
            <a:r>
              <a:rPr lang="ja-JP" altLang="en-US" sz="1600" dirty="0">
                <a:solidFill>
                  <a:schemeClr val="tx1"/>
                </a:solidFill>
                <a:latin typeface="ＭＳ ゴシック" panose="020B0609070205080204" pitchFamily="49" charset="-128"/>
                <a:ea typeface="ＭＳ ゴシック" panose="020B0609070205080204" pitchFamily="49" charset="-128"/>
              </a:rPr>
              <a:t>３</a:t>
            </a:r>
            <a:r>
              <a:rPr lang="ja-JP" altLang="en-US" sz="1600" dirty="0" smtClean="0">
                <a:solidFill>
                  <a:schemeClr val="tx1"/>
                </a:solidFill>
                <a:latin typeface="ＭＳ ゴシック" panose="020B0609070205080204" pitchFamily="49" charset="-128"/>
                <a:ea typeface="ＭＳ ゴシック" panose="020B0609070205080204" pitchFamily="49" charset="-128"/>
              </a:rPr>
              <a:t>．</a:t>
            </a:r>
            <a:r>
              <a:rPr lang="ja-JP" altLang="en-US" sz="1600" dirty="0">
                <a:solidFill>
                  <a:schemeClr val="tx1"/>
                </a:solidFill>
                <a:latin typeface="ＭＳ ゴシック" panose="020B0609070205080204" pitchFamily="49" charset="-128"/>
                <a:ea typeface="ＭＳ ゴシック" panose="020B0609070205080204" pitchFamily="49" charset="-128"/>
              </a:rPr>
              <a:t>一般的な保守契約（インストール方法や操作方法に関する問合せへの対応など）であれば、ソフトウェア利用費として補助対象となります。ただし、上記内容の保守契約単体では補助対象なりません。対応するソフトウェアとセットで購入することが要件になります。また、設計等に関する技術的サポートをする契約についても、補助対象と</a:t>
            </a:r>
            <a:r>
              <a:rPr lang="ja-JP" altLang="en-US" sz="1600" dirty="0" smtClean="0">
                <a:solidFill>
                  <a:schemeClr val="tx1"/>
                </a:solidFill>
                <a:latin typeface="ＭＳ ゴシック" panose="020B0609070205080204" pitchFamily="49" charset="-128"/>
                <a:ea typeface="ＭＳ ゴシック" panose="020B0609070205080204" pitchFamily="49" charset="-128"/>
              </a:rPr>
              <a:t>なりません</a:t>
            </a:r>
            <a:r>
              <a:rPr lang="ja-JP" altLang="en-US" sz="1600" dirty="0">
                <a:solidFill>
                  <a:schemeClr val="tx1"/>
                </a:solidFill>
                <a:latin typeface="ＭＳ ゴシック" panose="020B0609070205080204" pitchFamily="49" charset="-128"/>
                <a:ea typeface="ＭＳ ゴシック" panose="020B0609070205080204" pitchFamily="49" charset="-128"/>
              </a:rPr>
              <a:t>。</a:t>
            </a:r>
            <a:r>
              <a:rPr lang="ja-JP" altLang="en-US" sz="1600" dirty="0" smtClean="0">
                <a:solidFill>
                  <a:schemeClr val="tx1"/>
                </a:solidFill>
                <a:latin typeface="ＭＳ ゴシック" panose="020B0609070205080204" pitchFamily="49" charset="-128"/>
                <a:ea typeface="ＭＳ ゴシック" panose="020B0609070205080204" pitchFamily="49" charset="-128"/>
              </a:rPr>
              <a:t>なお</a:t>
            </a:r>
            <a:r>
              <a:rPr lang="ja-JP" altLang="en-US" sz="1600" dirty="0">
                <a:solidFill>
                  <a:schemeClr val="tx1"/>
                </a:solidFill>
                <a:latin typeface="ＭＳ ゴシック" panose="020B0609070205080204" pitchFamily="49" charset="-128"/>
                <a:ea typeface="ＭＳ ゴシック" panose="020B0609070205080204" pitchFamily="49" charset="-128"/>
              </a:rPr>
              <a:t>、ソフトウェア本体の更新契約を含めた保守契約は、当該契約のみで補助対象となります。</a:t>
            </a:r>
          </a:p>
        </p:txBody>
      </p:sp>
      <p:sp>
        <p:nvSpPr>
          <p:cNvPr id="10" name="角丸四角形吹き出し 9"/>
          <p:cNvSpPr/>
          <p:nvPr/>
        </p:nvSpPr>
        <p:spPr>
          <a:xfrm>
            <a:off x="649331" y="4537495"/>
            <a:ext cx="7163580" cy="407912"/>
          </a:xfrm>
          <a:prstGeom prst="wedgeRoundRectCallout">
            <a:avLst>
              <a:gd name="adj1" fmla="val -54893"/>
              <a:gd name="adj2" fmla="val -40700"/>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ＭＳ ゴシック" panose="020B0609070205080204" pitchFamily="49" charset="-128"/>
                <a:ea typeface="ＭＳ ゴシック" panose="020B0609070205080204" pitchFamily="49" charset="-128"/>
              </a:rPr>
              <a:t>Ｑ</a:t>
            </a:r>
            <a:r>
              <a:rPr lang="ja-JP" altLang="en-US" sz="1600" dirty="0">
                <a:solidFill>
                  <a:schemeClr val="tx1"/>
                </a:solidFill>
                <a:latin typeface="ＭＳ ゴシック" panose="020B0609070205080204" pitchFamily="49" charset="-128"/>
                <a:ea typeface="ＭＳ ゴシック" panose="020B0609070205080204" pitchFamily="49" charset="-128"/>
              </a:rPr>
              <a:t>４</a:t>
            </a:r>
            <a:r>
              <a:rPr lang="ja-JP" altLang="en-US" sz="1600" dirty="0" smtClean="0">
                <a:solidFill>
                  <a:schemeClr val="tx1"/>
                </a:solidFill>
                <a:latin typeface="ＭＳ ゴシック" panose="020B0609070205080204" pitchFamily="49" charset="-128"/>
                <a:ea typeface="ＭＳ ゴシック" panose="020B0609070205080204" pitchFamily="49" charset="-128"/>
              </a:rPr>
              <a:t>．既契約のソフトウェアのバージョンアップは補助対象となりますか。</a:t>
            </a:r>
            <a:endParaRPr lang="ja-JP" altLang="en-US" sz="1600" dirty="0">
              <a:solidFill>
                <a:schemeClr val="tx1"/>
              </a:solidFill>
              <a:latin typeface="ＭＳ ゴシック" panose="020B0609070205080204" pitchFamily="49" charset="-128"/>
              <a:ea typeface="ＭＳ ゴシック" panose="020B0609070205080204" pitchFamily="49" charset="-128"/>
            </a:endParaRPr>
          </a:p>
        </p:txBody>
      </p:sp>
      <p:sp>
        <p:nvSpPr>
          <p:cNvPr id="11" name="角丸四角形吹き出し 10"/>
          <p:cNvSpPr/>
          <p:nvPr/>
        </p:nvSpPr>
        <p:spPr>
          <a:xfrm>
            <a:off x="1180404" y="5080959"/>
            <a:ext cx="7273641" cy="727818"/>
          </a:xfrm>
          <a:prstGeom prst="wedgeRoundRectCallout">
            <a:avLst>
              <a:gd name="adj1" fmla="val 56113"/>
              <a:gd name="adj2" fmla="val -41238"/>
              <a:gd name="adj3" fmla="val 1666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ＭＳ ゴシック" panose="020B0609070205080204" pitchFamily="49" charset="-128"/>
                <a:ea typeface="ＭＳ ゴシック" panose="020B0609070205080204" pitchFamily="49" charset="-128"/>
              </a:rPr>
              <a:t>Ａ</a:t>
            </a:r>
            <a:r>
              <a:rPr lang="ja-JP" altLang="en-US" sz="1600" dirty="0">
                <a:solidFill>
                  <a:schemeClr val="tx1"/>
                </a:solidFill>
                <a:latin typeface="ＭＳ ゴシック" panose="020B0609070205080204" pitchFamily="49" charset="-128"/>
                <a:ea typeface="ＭＳ ゴシック" panose="020B0609070205080204" pitchFamily="49" charset="-128"/>
              </a:rPr>
              <a:t>４</a:t>
            </a:r>
            <a:r>
              <a:rPr lang="ja-JP" altLang="en-US" sz="1600" dirty="0" smtClean="0">
                <a:solidFill>
                  <a:schemeClr val="tx1"/>
                </a:solidFill>
                <a:latin typeface="ＭＳ ゴシック" panose="020B0609070205080204" pitchFamily="49" charset="-128"/>
                <a:ea typeface="ＭＳ ゴシック" panose="020B0609070205080204" pitchFamily="49" charset="-128"/>
              </a:rPr>
              <a:t>．バージョンアップ契約は、新規契約と同様に代表事業者登録完了通知日以降の契約であれば、補助対象になります。</a:t>
            </a:r>
            <a:endParaRPr lang="ja-JP" altLang="en-US" sz="1600" dirty="0">
              <a:solidFill>
                <a:schemeClr val="tx1"/>
              </a:solidFill>
              <a:latin typeface="ＭＳ ゴシック" panose="020B0609070205080204" pitchFamily="49" charset="-128"/>
              <a:ea typeface="ＭＳ ゴシック" panose="020B0609070205080204" pitchFamily="49" charset="-128"/>
            </a:endParaRPr>
          </a:p>
        </p:txBody>
      </p:sp>
      <p:sp>
        <p:nvSpPr>
          <p:cNvPr id="12" name="コンテンツ プレースホルダー 2"/>
          <p:cNvSpPr txBox="1">
            <a:spLocks/>
          </p:cNvSpPr>
          <p:nvPr/>
        </p:nvSpPr>
        <p:spPr>
          <a:xfrm>
            <a:off x="250825" y="1192147"/>
            <a:ext cx="8642350" cy="49863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ＭＳ ゴシック" panose="020B0609070205080204" pitchFamily="49" charset="-128"/>
                <a:ea typeface="ＭＳ ゴシック" panose="020B0609070205080204" pitchFamily="49"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ＭＳ ゴシック" panose="020B0609070205080204" pitchFamily="49" charset="-128"/>
                <a:ea typeface="ＭＳ ゴシック" panose="020B0609070205080204" pitchFamily="49"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ＭＳ ゴシック" panose="020B0609070205080204" pitchFamily="49" charset="-128"/>
                <a:ea typeface="ＭＳ ゴシック" panose="020B0609070205080204" pitchFamily="49"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ＭＳ ゴシック" panose="020B0609070205080204" pitchFamily="49" charset="-128"/>
                <a:ea typeface="ＭＳ ゴシック" panose="020B0609070205080204" pitchFamily="49"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ＭＳ ゴシック" panose="020B0609070205080204" pitchFamily="49" charset="-128"/>
                <a:ea typeface="ＭＳ ゴシック" panose="020B0609070205080204"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indent="0">
              <a:lnSpc>
                <a:spcPct val="100000"/>
              </a:lnSpc>
              <a:buFont typeface="Arial" panose="020B0604020202020204" pitchFamily="34" charset="0"/>
              <a:buNone/>
            </a:pPr>
            <a:r>
              <a:rPr lang="ja-JP" altLang="en-US" sz="1500" b="1" dirty="0" smtClean="0"/>
              <a:t>（１）</a:t>
            </a:r>
            <a:r>
              <a:rPr lang="en-US" altLang="ja-JP" sz="1500" b="1" dirty="0" smtClean="0"/>
              <a:t>BIM</a:t>
            </a:r>
            <a:r>
              <a:rPr lang="ja-JP" altLang="en-US" sz="1500" b="1" dirty="0" smtClean="0"/>
              <a:t>ソフトウェア利用費②</a:t>
            </a:r>
            <a:endParaRPr lang="en-US" altLang="ja-JP" sz="1500" b="1" dirty="0" smtClean="0"/>
          </a:p>
        </p:txBody>
      </p:sp>
    </p:spTree>
    <p:extLst>
      <p:ext uri="{BB962C8B-B14F-4D97-AF65-F5344CB8AC3E}">
        <p14:creationId xmlns:p14="http://schemas.microsoft.com/office/powerpoint/2010/main" val="4036715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4</a:t>
            </a:r>
            <a:r>
              <a:rPr lang="ja-JP" altLang="en-US" dirty="0"/>
              <a:t> </a:t>
            </a:r>
            <a:r>
              <a:rPr kumimoji="1" lang="ja-JP" altLang="en-US" dirty="0" smtClean="0"/>
              <a:t>補助対象経費について</a:t>
            </a:r>
            <a:endParaRPr kumimoji="1" lang="ja-JP" altLang="en-US" dirty="0"/>
          </a:p>
        </p:txBody>
      </p:sp>
      <p:sp>
        <p:nvSpPr>
          <p:cNvPr id="6" name="コンテンツ プレースホルダー 2"/>
          <p:cNvSpPr>
            <a:spLocks noGrp="1"/>
          </p:cNvSpPr>
          <p:nvPr>
            <p:ph idx="1"/>
          </p:nvPr>
        </p:nvSpPr>
        <p:spPr>
          <a:xfrm>
            <a:off x="250825" y="634040"/>
            <a:ext cx="8642350" cy="6094752"/>
          </a:xfrm>
        </p:spPr>
        <p:txBody>
          <a:bodyPr>
            <a:noAutofit/>
          </a:bodyPr>
          <a:lstStyle/>
          <a:p>
            <a:pPr indent="0">
              <a:lnSpc>
                <a:spcPct val="100000"/>
              </a:lnSpc>
              <a:buNone/>
            </a:pPr>
            <a:r>
              <a:rPr lang="ja-JP" altLang="en-US" sz="1500" b="1" dirty="0">
                <a:latin typeface="ＭＳ ゴシック" panose="020B0609070205080204" pitchFamily="49" charset="-128"/>
                <a:ea typeface="ＭＳ ゴシック" panose="020B0609070205080204" pitchFamily="49" charset="-128"/>
              </a:rPr>
              <a:t>（２）</a:t>
            </a:r>
            <a:r>
              <a:rPr lang="en-US" altLang="ja-JP" sz="1500" b="1" dirty="0">
                <a:latin typeface="ＭＳ ゴシック" panose="020B0609070205080204" pitchFamily="49" charset="-128"/>
                <a:ea typeface="ＭＳ ゴシック" panose="020B0609070205080204" pitchFamily="49" charset="-128"/>
              </a:rPr>
              <a:t>BIM</a:t>
            </a:r>
            <a:r>
              <a:rPr lang="ja-JP" altLang="en-US" sz="1500" b="1" dirty="0" smtClean="0">
                <a:latin typeface="ＭＳ ゴシック" panose="020B0609070205080204" pitchFamily="49" charset="-128"/>
                <a:ea typeface="ＭＳ ゴシック" panose="020B0609070205080204" pitchFamily="49" charset="-128"/>
              </a:rPr>
              <a:t>ソフトウェア利用関連費</a:t>
            </a:r>
            <a:r>
              <a:rPr lang="ja-JP" altLang="en-US" sz="1500" b="1" dirty="0">
                <a:latin typeface="ＭＳ ゴシック" panose="020B0609070205080204" pitchFamily="49" charset="-128"/>
                <a:ea typeface="ＭＳ ゴシック" panose="020B0609070205080204" pitchFamily="49" charset="-128"/>
              </a:rPr>
              <a:t>（</a:t>
            </a:r>
            <a:r>
              <a:rPr lang="en-US" altLang="ja-JP" sz="1500" b="1" dirty="0">
                <a:latin typeface="ＭＳ ゴシック" panose="020B0609070205080204" pitchFamily="49" charset="-128"/>
                <a:ea typeface="ＭＳ ゴシック" panose="020B0609070205080204" pitchFamily="49" charset="-128"/>
              </a:rPr>
              <a:t>PC</a:t>
            </a:r>
            <a:r>
              <a:rPr lang="ja-JP" altLang="en-US" sz="1500" b="1" dirty="0">
                <a:latin typeface="ＭＳ ゴシック" panose="020B0609070205080204" pitchFamily="49" charset="-128"/>
                <a:ea typeface="ＭＳ ゴシック" panose="020B0609070205080204" pitchFamily="49" charset="-128"/>
              </a:rPr>
              <a:t>リース料、</a:t>
            </a:r>
            <a:r>
              <a:rPr lang="en-US" altLang="ja-JP" sz="1500" b="1" dirty="0">
                <a:latin typeface="ＭＳ ゴシック" panose="020B0609070205080204" pitchFamily="49" charset="-128"/>
                <a:ea typeface="ＭＳ ゴシック" panose="020B0609070205080204" pitchFamily="49" charset="-128"/>
              </a:rPr>
              <a:t>AR</a:t>
            </a:r>
            <a:r>
              <a:rPr lang="ja-JP" altLang="en-US" sz="1500" b="1" dirty="0">
                <a:latin typeface="ＭＳ ゴシック" panose="020B0609070205080204" pitchFamily="49" charset="-128"/>
                <a:ea typeface="ＭＳ ゴシック" panose="020B0609070205080204" pitchFamily="49" charset="-128"/>
              </a:rPr>
              <a:t>ゴーグルリース料等）</a:t>
            </a:r>
            <a:endParaRPr lang="en-US" altLang="ja-JP" sz="1500" b="1" dirty="0">
              <a:latin typeface="ＭＳ ゴシック" panose="020B0609070205080204" pitchFamily="49" charset="-128"/>
              <a:ea typeface="ＭＳ ゴシック" panose="020B0609070205080204" pitchFamily="49" charset="-128"/>
            </a:endParaRPr>
          </a:p>
          <a:p>
            <a:pPr indent="0">
              <a:lnSpc>
                <a:spcPct val="100000"/>
              </a:lnSpc>
              <a:buNone/>
            </a:pPr>
            <a:endParaRPr lang="ja-JP" altLang="en-US" sz="600" dirty="0">
              <a:latin typeface="ＭＳ ゴシック" panose="020B0609070205080204" pitchFamily="49" charset="-128"/>
              <a:ea typeface="ＭＳ ゴシック" panose="020B0609070205080204" pitchFamily="49" charset="-128"/>
            </a:endParaRPr>
          </a:p>
          <a:p>
            <a:pPr marL="527175" indent="-257175">
              <a:lnSpc>
                <a:spcPct val="100000"/>
              </a:lnSpc>
            </a:pPr>
            <a:r>
              <a:rPr lang="en-US" altLang="ja-JP" sz="1500" dirty="0">
                <a:latin typeface="ＭＳ ゴシック" panose="020B0609070205080204" pitchFamily="49" charset="-128"/>
                <a:ea typeface="ＭＳ ゴシック" panose="020B0609070205080204" pitchFamily="49" charset="-128"/>
              </a:rPr>
              <a:t>BIM</a:t>
            </a:r>
            <a:r>
              <a:rPr lang="ja-JP" altLang="en-US" sz="1500" dirty="0">
                <a:latin typeface="ＭＳ ゴシック" panose="020B0609070205080204" pitchFamily="49" charset="-128"/>
                <a:ea typeface="ＭＳ ゴシック" panose="020B0609070205080204" pitchFamily="49" charset="-128"/>
              </a:rPr>
              <a:t>ソフトウェアを利用するために必要となる、パソコンの利用料や</a:t>
            </a:r>
            <a:r>
              <a:rPr lang="en-US" altLang="ja-JP" sz="1500" dirty="0">
                <a:latin typeface="ＭＳ ゴシック" panose="020B0609070205080204" pitchFamily="49" charset="-128"/>
                <a:ea typeface="ＭＳ ゴシック" panose="020B0609070205080204" pitchFamily="49" charset="-128"/>
              </a:rPr>
              <a:t>AR</a:t>
            </a:r>
            <a:r>
              <a:rPr lang="ja-JP" altLang="en-US" sz="1500" dirty="0">
                <a:latin typeface="ＭＳ ゴシック" panose="020B0609070205080204" pitchFamily="49" charset="-128"/>
                <a:ea typeface="ＭＳ ゴシック" panose="020B0609070205080204" pitchFamily="49" charset="-128"/>
              </a:rPr>
              <a:t>ゴーグル等の周辺機器のプロジェクト終了までの利用料が補助対象となります。ただし、</a:t>
            </a:r>
            <a:r>
              <a:rPr lang="ja-JP" altLang="en-US" sz="1500" u="sng" dirty="0">
                <a:solidFill>
                  <a:srgbClr val="FF0000"/>
                </a:solidFill>
                <a:latin typeface="ＭＳ ゴシック" panose="020B0609070205080204" pitchFamily="49" charset="-128"/>
                <a:ea typeface="ＭＳ ゴシック" panose="020B0609070205080204" pitchFamily="49" charset="-128"/>
              </a:rPr>
              <a:t>（１）のソフトウェアの導入と併せて導入する場合に限ります。</a:t>
            </a:r>
          </a:p>
          <a:p>
            <a:pPr marL="398588" indent="-128588">
              <a:lnSpc>
                <a:spcPct val="100000"/>
              </a:lnSpc>
            </a:pPr>
            <a:endParaRPr lang="en-US" altLang="ja-JP" sz="600" b="1" dirty="0">
              <a:latin typeface="ＭＳ ゴシック" panose="020B0609070205080204" pitchFamily="49" charset="-128"/>
              <a:ea typeface="ＭＳ ゴシック" panose="020B0609070205080204" pitchFamily="49" charset="-128"/>
            </a:endParaRPr>
          </a:p>
          <a:p>
            <a:pPr marL="527175" indent="-257175">
              <a:lnSpc>
                <a:spcPct val="100000"/>
              </a:lnSpc>
            </a:pPr>
            <a:r>
              <a:rPr lang="ja-JP" altLang="en-US" sz="1500" dirty="0">
                <a:latin typeface="ＭＳ ゴシック" panose="020B0609070205080204" pitchFamily="49" charset="-128"/>
                <a:ea typeface="ＭＳ ゴシック" panose="020B0609070205080204" pitchFamily="49" charset="-128"/>
              </a:rPr>
              <a:t>リース利用やレンタル利用の場合には、</a:t>
            </a:r>
            <a:r>
              <a:rPr lang="ja-JP" altLang="en-US" sz="1500" dirty="0">
                <a:solidFill>
                  <a:srgbClr val="FF0000"/>
                </a:solidFill>
                <a:latin typeface="ＭＳ ゴシック" panose="020B0609070205080204" pitchFamily="49" charset="-128"/>
                <a:ea typeface="ＭＳ ゴシック" panose="020B0609070205080204" pitchFamily="49" charset="-128"/>
              </a:rPr>
              <a:t>代表事業者登録の完了通知日以降に契約したもの</a:t>
            </a:r>
            <a:r>
              <a:rPr lang="ja-JP" altLang="en-US" sz="1500" dirty="0">
                <a:latin typeface="ＭＳ ゴシック" panose="020B0609070205080204" pitchFamily="49" charset="-128"/>
                <a:ea typeface="ＭＳ ゴシック" panose="020B0609070205080204" pitchFamily="49" charset="-128"/>
              </a:rPr>
              <a:t>が対象です</a:t>
            </a:r>
            <a:r>
              <a:rPr lang="ja-JP" altLang="en-US" sz="1500" dirty="0" smtClean="0">
                <a:latin typeface="ＭＳ ゴシック" panose="020B0609070205080204" pitchFamily="49" charset="-128"/>
                <a:ea typeface="ＭＳ ゴシック" panose="020B0609070205080204" pitchFamily="49" charset="-128"/>
              </a:rPr>
              <a:t>。また、</a:t>
            </a:r>
            <a:r>
              <a:rPr lang="ja-JP" altLang="en-US" sz="1500" u="sng" dirty="0" smtClean="0">
                <a:latin typeface="ＭＳ ゴシック" panose="020B0609070205080204" pitchFamily="49" charset="-128"/>
                <a:ea typeface="ＭＳ ゴシック" panose="020B0609070205080204" pitchFamily="49" charset="-128"/>
              </a:rPr>
              <a:t>更新</a:t>
            </a:r>
            <a:r>
              <a:rPr lang="ja-JP" altLang="en-US" sz="1500" u="sng" dirty="0">
                <a:latin typeface="ＭＳ ゴシック" panose="020B0609070205080204" pitchFamily="49" charset="-128"/>
                <a:ea typeface="ＭＳ ゴシック" panose="020B0609070205080204" pitchFamily="49" charset="-128"/>
              </a:rPr>
              <a:t>契約の場合は</a:t>
            </a:r>
            <a:r>
              <a:rPr lang="ja-JP" altLang="en-US" sz="1500" u="sng" dirty="0" smtClean="0">
                <a:latin typeface="ＭＳ ゴシック" panose="020B0609070205080204" pitchFamily="49" charset="-128"/>
                <a:ea typeface="ＭＳ ゴシック" panose="020B0609070205080204" pitchFamily="49" charset="-128"/>
              </a:rPr>
              <a:t>、</a:t>
            </a:r>
            <a:r>
              <a:rPr lang="ja-JP" altLang="en-US" sz="1500" u="sng" dirty="0">
                <a:solidFill>
                  <a:srgbClr val="FF0000"/>
                </a:solidFill>
              </a:rPr>
              <a:t>代表事業者登録の完了通知日以降に契約した</a:t>
            </a:r>
            <a:r>
              <a:rPr lang="ja-JP" altLang="en-US" sz="1500" u="sng" dirty="0" smtClean="0">
                <a:solidFill>
                  <a:srgbClr val="FF0000"/>
                </a:solidFill>
              </a:rPr>
              <a:t>もので、かつ</a:t>
            </a:r>
            <a:r>
              <a:rPr lang="ja-JP" altLang="en-US" sz="1500" u="sng" dirty="0" smtClean="0">
                <a:solidFill>
                  <a:srgbClr val="FF0000"/>
                </a:solidFill>
                <a:latin typeface="ＭＳ ゴシック" panose="020B0609070205080204" pitchFamily="49" charset="-128"/>
                <a:ea typeface="ＭＳ ゴシック" panose="020B0609070205080204" pitchFamily="49" charset="-128"/>
              </a:rPr>
              <a:t>当該</a:t>
            </a:r>
            <a:r>
              <a:rPr lang="ja-JP" altLang="en-US" sz="1500" u="sng" dirty="0">
                <a:solidFill>
                  <a:srgbClr val="FF0000"/>
                </a:solidFill>
                <a:latin typeface="ＭＳ ゴシック" panose="020B0609070205080204" pitchFamily="49" charset="-128"/>
                <a:ea typeface="ＭＳ ゴシック" panose="020B0609070205080204" pitchFamily="49" charset="-128"/>
              </a:rPr>
              <a:t>プロジェクトに係る建築</a:t>
            </a:r>
            <a:r>
              <a:rPr lang="en-US" altLang="ja-JP" sz="1500" u="sng" dirty="0">
                <a:solidFill>
                  <a:srgbClr val="FF0000"/>
                </a:solidFill>
                <a:latin typeface="ＭＳ ゴシック" panose="020B0609070205080204" pitchFamily="49" charset="-128"/>
                <a:ea typeface="ＭＳ ゴシック" panose="020B0609070205080204" pitchFamily="49" charset="-128"/>
              </a:rPr>
              <a:t>BIM</a:t>
            </a:r>
            <a:r>
              <a:rPr lang="ja-JP" altLang="en-US" sz="1500" u="sng" dirty="0">
                <a:solidFill>
                  <a:srgbClr val="FF0000"/>
                </a:solidFill>
                <a:latin typeface="ＭＳ ゴシック" panose="020B0609070205080204" pitchFamily="49" charset="-128"/>
                <a:ea typeface="ＭＳ ゴシック" panose="020B0609070205080204" pitchFamily="49" charset="-128"/>
              </a:rPr>
              <a:t>データの</a:t>
            </a:r>
            <a:r>
              <a:rPr lang="ja-JP" altLang="en-US" sz="1500" u="sng" dirty="0" smtClean="0">
                <a:solidFill>
                  <a:srgbClr val="FF0000"/>
                </a:solidFill>
                <a:latin typeface="ＭＳ ゴシック" panose="020B0609070205080204" pitchFamily="49" charset="-128"/>
                <a:ea typeface="ＭＳ ゴシック" panose="020B0609070205080204" pitchFamily="49" charset="-128"/>
              </a:rPr>
              <a:t>作成等の使用</a:t>
            </a:r>
            <a:r>
              <a:rPr lang="ja-JP" altLang="en-US" sz="1500" u="sng" dirty="0">
                <a:solidFill>
                  <a:srgbClr val="FF0000"/>
                </a:solidFill>
                <a:latin typeface="ＭＳ ゴシック" panose="020B0609070205080204" pitchFamily="49" charset="-128"/>
                <a:ea typeface="ＭＳ ゴシック" panose="020B0609070205080204" pitchFamily="49" charset="-128"/>
              </a:rPr>
              <a:t>を開始する前に契約したものでなければ対象となりません。</a:t>
            </a:r>
            <a:endParaRPr lang="en-US" altLang="ja-JP" sz="1500" u="sng" dirty="0">
              <a:solidFill>
                <a:srgbClr val="FF0000"/>
              </a:solidFill>
              <a:latin typeface="ＭＳ ゴシック" panose="020B0609070205080204" pitchFamily="49" charset="-128"/>
              <a:ea typeface="ＭＳ ゴシック" panose="020B0609070205080204" pitchFamily="49" charset="-128"/>
            </a:endParaRPr>
          </a:p>
          <a:p>
            <a:pPr marL="398588" indent="-128588">
              <a:lnSpc>
                <a:spcPct val="100000"/>
              </a:lnSpc>
            </a:pPr>
            <a:endParaRPr lang="en-US" altLang="ja-JP" sz="600" dirty="0">
              <a:latin typeface="ＭＳ ゴシック" panose="020B0609070205080204" pitchFamily="49" charset="-128"/>
              <a:ea typeface="ＭＳ ゴシック" panose="020B0609070205080204" pitchFamily="49" charset="-128"/>
            </a:endParaRPr>
          </a:p>
          <a:p>
            <a:pPr marL="527175" indent="-257175">
              <a:lnSpc>
                <a:spcPct val="100000"/>
              </a:lnSpc>
            </a:pPr>
            <a:r>
              <a:rPr lang="ja-JP" altLang="en-US" sz="1500" u="sng" dirty="0">
                <a:latin typeface="ＭＳ ゴシック" panose="020B0609070205080204" pitchFamily="49" charset="-128"/>
                <a:ea typeface="ＭＳ ゴシック" panose="020B0609070205080204" pitchFamily="49" charset="-128"/>
              </a:rPr>
              <a:t>分割払いの場合は、</a:t>
            </a:r>
            <a:r>
              <a:rPr lang="ja-JP" altLang="en-US" sz="1500" u="sng" dirty="0">
                <a:solidFill>
                  <a:srgbClr val="FF0000"/>
                </a:solidFill>
                <a:latin typeface="ＭＳ ゴシック" panose="020B0609070205080204" pitchFamily="49" charset="-128"/>
                <a:ea typeface="ＭＳ ゴシック" panose="020B0609070205080204" pitchFamily="49" charset="-128"/>
              </a:rPr>
              <a:t>令和７年２月</a:t>
            </a:r>
            <a:r>
              <a:rPr lang="en-US" altLang="ja-JP" sz="1500" u="sng" dirty="0">
                <a:solidFill>
                  <a:srgbClr val="FF0000"/>
                </a:solidFill>
                <a:latin typeface="ＭＳ ゴシック" panose="020B0609070205080204" pitchFamily="49" charset="-128"/>
                <a:ea typeface="ＭＳ ゴシック" panose="020B0609070205080204" pitchFamily="49" charset="-128"/>
              </a:rPr>
              <a:t>28</a:t>
            </a:r>
            <a:r>
              <a:rPr lang="ja-JP" altLang="en-US" sz="1500" u="sng" dirty="0">
                <a:solidFill>
                  <a:srgbClr val="FF0000"/>
                </a:solidFill>
                <a:latin typeface="ＭＳ ゴシック" panose="020B0609070205080204" pitchFamily="49" charset="-128"/>
                <a:ea typeface="ＭＳ ゴシック" panose="020B0609070205080204" pitchFamily="49" charset="-128"/>
              </a:rPr>
              <a:t>日までの支払済みの額</a:t>
            </a:r>
            <a:r>
              <a:rPr lang="ja-JP" altLang="en-US" sz="1500" u="sng" dirty="0">
                <a:latin typeface="ＭＳ ゴシック" panose="020B0609070205080204" pitchFamily="49" charset="-128"/>
                <a:ea typeface="ＭＳ ゴシック" panose="020B0609070205080204" pitchFamily="49" charset="-128"/>
              </a:rPr>
              <a:t>までが補助対象です。</a:t>
            </a:r>
          </a:p>
          <a:p>
            <a:pPr marL="398588" indent="-128588">
              <a:lnSpc>
                <a:spcPct val="100000"/>
              </a:lnSpc>
            </a:pPr>
            <a:endParaRPr lang="en-US" altLang="ja-JP" sz="600" dirty="0">
              <a:latin typeface="ＭＳ ゴシック" panose="020B0609070205080204" pitchFamily="49" charset="-128"/>
              <a:ea typeface="ＭＳ ゴシック" panose="020B0609070205080204" pitchFamily="49" charset="-128"/>
            </a:endParaRPr>
          </a:p>
          <a:p>
            <a:pPr marL="527175" indent="-257175">
              <a:lnSpc>
                <a:spcPct val="100000"/>
              </a:lnSpc>
            </a:pPr>
            <a:r>
              <a:rPr lang="ja-JP" altLang="en-US" sz="1500" dirty="0">
                <a:latin typeface="ＭＳ ゴシック" panose="020B0609070205080204" pitchFamily="49" charset="-128"/>
                <a:ea typeface="ＭＳ ゴシック" panose="020B0609070205080204" pitchFamily="49" charset="-128"/>
              </a:rPr>
              <a:t>原則としてプロジェクト終了までの間の利用料が補助対象となりますが、</a:t>
            </a:r>
            <a:r>
              <a:rPr lang="ja-JP" altLang="en-US" sz="1500" u="sng" dirty="0">
                <a:latin typeface="ＭＳ ゴシック" panose="020B0609070205080204" pitchFamily="49" charset="-128"/>
                <a:ea typeface="ＭＳ ゴシック" panose="020B0609070205080204" pitchFamily="49" charset="-128"/>
              </a:rPr>
              <a:t>利用契約（購入の場合は耐用年数）が１年以下の場合は、その全額が補助対象となります。また、１年を超える場合でもプロジェクトの終了から３ヶ月未満で終わるものであり、かつ、その利用料を実績報告までに支払っている場合には、その全額が補助対象となります</a:t>
            </a:r>
            <a:r>
              <a:rPr lang="ja-JP" altLang="en-US" sz="1500" u="sng" dirty="0" smtClean="0">
                <a:latin typeface="ＭＳ ゴシック" panose="020B0609070205080204" pitchFamily="49" charset="-128"/>
                <a:ea typeface="ＭＳ ゴシック" panose="020B0609070205080204" pitchFamily="49" charset="-128"/>
              </a:rPr>
              <a:t>。</a:t>
            </a:r>
            <a:endParaRPr lang="en-US" altLang="ja-JP" sz="1500" u="sng" dirty="0"/>
          </a:p>
          <a:p>
            <a:pPr marL="527175" indent="-257175">
              <a:lnSpc>
                <a:spcPct val="100000"/>
              </a:lnSpc>
            </a:pPr>
            <a:r>
              <a:rPr lang="ja-JP" altLang="ja-JP" sz="1500" u="sng" strike="dblStrike" dirty="0">
                <a:solidFill>
                  <a:srgbClr val="FF0000"/>
                </a:solidFill>
              </a:rPr>
              <a:t>令和</a:t>
            </a:r>
            <a:r>
              <a:rPr lang="en-US" altLang="ja-JP" sz="1500" u="sng" strike="dblStrike" dirty="0">
                <a:solidFill>
                  <a:srgbClr val="FF0000"/>
                </a:solidFill>
              </a:rPr>
              <a:t>4-5</a:t>
            </a:r>
            <a:r>
              <a:rPr lang="ja-JP" altLang="ja-JP" sz="1500" u="sng" strike="dblStrike" dirty="0">
                <a:solidFill>
                  <a:srgbClr val="FF0000"/>
                </a:solidFill>
              </a:rPr>
              <a:t>年度建築</a:t>
            </a:r>
            <a:r>
              <a:rPr lang="en-US" altLang="ja-JP" sz="1500" u="sng" strike="dblStrike" dirty="0">
                <a:solidFill>
                  <a:srgbClr val="FF0000"/>
                </a:solidFill>
              </a:rPr>
              <a:t>BIM</a:t>
            </a:r>
            <a:r>
              <a:rPr lang="ja-JP" altLang="ja-JP" sz="1500" u="sng" strike="dblStrike" dirty="0">
                <a:solidFill>
                  <a:srgbClr val="FF0000"/>
                </a:solidFill>
              </a:rPr>
              <a:t>加速化事業において、補助対象とした周辺機器についても、プロジェクト終了時点における残存価値分については、プロジェクト終了後に、令和</a:t>
            </a:r>
            <a:r>
              <a:rPr lang="en-US" altLang="ja-JP" sz="1500" u="sng" strike="dblStrike" dirty="0">
                <a:solidFill>
                  <a:srgbClr val="FF0000"/>
                </a:solidFill>
              </a:rPr>
              <a:t>5-6</a:t>
            </a:r>
            <a:r>
              <a:rPr lang="ja-JP" altLang="ja-JP" sz="1500" u="sng" strike="dblStrike" dirty="0">
                <a:solidFill>
                  <a:srgbClr val="FF0000"/>
                </a:solidFill>
              </a:rPr>
              <a:t>年度建築</a:t>
            </a:r>
            <a:r>
              <a:rPr lang="en-US" altLang="ja-JP" sz="1500" u="sng" strike="dblStrike" dirty="0">
                <a:solidFill>
                  <a:srgbClr val="FF0000"/>
                </a:solidFill>
              </a:rPr>
              <a:t>BIM</a:t>
            </a:r>
            <a:r>
              <a:rPr lang="ja-JP" altLang="ja-JP" sz="1500" u="sng" strike="dblStrike" dirty="0">
                <a:solidFill>
                  <a:srgbClr val="FF0000"/>
                </a:solidFill>
              </a:rPr>
              <a:t>加速化事業において、新規プロジェクトで、令和</a:t>
            </a:r>
            <a:r>
              <a:rPr lang="en-US" altLang="ja-JP" sz="1500" u="sng" strike="dblStrike" dirty="0">
                <a:solidFill>
                  <a:srgbClr val="FF0000"/>
                </a:solidFill>
              </a:rPr>
              <a:t>4-5</a:t>
            </a:r>
            <a:r>
              <a:rPr lang="ja-JP" altLang="ja-JP" sz="1500" u="sng" strike="dblStrike" dirty="0">
                <a:solidFill>
                  <a:srgbClr val="FF0000"/>
                </a:solidFill>
              </a:rPr>
              <a:t>年度建築</a:t>
            </a:r>
            <a:r>
              <a:rPr lang="en-US" altLang="ja-JP" sz="1500" u="sng" strike="dblStrike" dirty="0">
                <a:solidFill>
                  <a:srgbClr val="FF0000"/>
                </a:solidFill>
              </a:rPr>
              <a:t>BIM</a:t>
            </a:r>
            <a:r>
              <a:rPr lang="ja-JP" altLang="ja-JP" sz="1500" u="sng" strike="dblStrike" dirty="0">
                <a:solidFill>
                  <a:srgbClr val="FF0000"/>
                </a:solidFill>
              </a:rPr>
              <a:t>加速化事業において補助対象とした</a:t>
            </a:r>
            <a:r>
              <a:rPr lang="en-US" altLang="ja-JP" sz="1500" u="sng" strike="dblStrike" dirty="0">
                <a:solidFill>
                  <a:srgbClr val="FF0000"/>
                </a:solidFill>
              </a:rPr>
              <a:t>BIM</a:t>
            </a:r>
            <a:r>
              <a:rPr lang="ja-JP" altLang="ja-JP" sz="1500" u="sng" strike="dblStrike" dirty="0">
                <a:solidFill>
                  <a:srgbClr val="FF0000"/>
                </a:solidFill>
              </a:rPr>
              <a:t>ソフトウェアの残存価値分、若しくは令和</a:t>
            </a:r>
            <a:r>
              <a:rPr lang="en-US" altLang="ja-JP" sz="1500" u="sng" strike="dblStrike" dirty="0">
                <a:solidFill>
                  <a:srgbClr val="FF0000"/>
                </a:solidFill>
              </a:rPr>
              <a:t>5-6</a:t>
            </a:r>
            <a:r>
              <a:rPr lang="ja-JP" altLang="ja-JP" sz="1500" u="sng" strike="dblStrike" dirty="0">
                <a:solidFill>
                  <a:srgbClr val="FF0000"/>
                </a:solidFill>
              </a:rPr>
              <a:t>年度建築</a:t>
            </a:r>
            <a:r>
              <a:rPr lang="en-US" altLang="ja-JP" sz="1500" u="sng" strike="dblStrike" dirty="0">
                <a:solidFill>
                  <a:srgbClr val="FF0000"/>
                </a:solidFill>
              </a:rPr>
              <a:t>BIM</a:t>
            </a:r>
            <a:r>
              <a:rPr lang="ja-JP" altLang="ja-JP" sz="1500" u="sng" strike="dblStrike" dirty="0">
                <a:solidFill>
                  <a:srgbClr val="FF0000"/>
                </a:solidFill>
              </a:rPr>
              <a:t>加速化事業で新規に導入する</a:t>
            </a:r>
            <a:r>
              <a:rPr lang="en-US" altLang="ja-JP" sz="1500" u="sng" strike="dblStrike" dirty="0">
                <a:solidFill>
                  <a:srgbClr val="FF0000"/>
                </a:solidFill>
              </a:rPr>
              <a:t>BIM</a:t>
            </a:r>
            <a:r>
              <a:rPr lang="ja-JP" altLang="ja-JP" sz="1500" u="sng" strike="dblStrike" dirty="0">
                <a:solidFill>
                  <a:srgbClr val="FF0000"/>
                </a:solidFill>
              </a:rPr>
              <a:t>ソフトウェアを使用するためのものであれば、残存価値分をあらためて補助対象として申請することが可能です</a:t>
            </a:r>
            <a:r>
              <a:rPr lang="ja-JP" altLang="ja-JP" sz="1500" u="sng" strike="dblStrike" dirty="0" smtClean="0">
                <a:solidFill>
                  <a:srgbClr val="FF0000"/>
                </a:solidFill>
              </a:rPr>
              <a:t>。</a:t>
            </a:r>
            <a:r>
              <a:rPr lang="ja-JP" altLang="en-US" sz="1500" b="1" u="sng" dirty="0">
                <a:solidFill>
                  <a:srgbClr val="FF0000"/>
                </a:solidFill>
              </a:rPr>
              <a:t>（</a:t>
            </a:r>
            <a:r>
              <a:rPr lang="en-US" altLang="ja-JP" sz="1500" b="1" u="sng" dirty="0">
                <a:solidFill>
                  <a:srgbClr val="FF0000"/>
                </a:solidFill>
              </a:rPr>
              <a:t>※</a:t>
            </a:r>
            <a:r>
              <a:rPr lang="ja-JP" altLang="en-US" sz="1500" b="1" u="sng" dirty="0">
                <a:solidFill>
                  <a:srgbClr val="FF0000"/>
                </a:solidFill>
              </a:rPr>
              <a:t>要件見直しにより補助対象外となりました。</a:t>
            </a:r>
            <a:r>
              <a:rPr lang="en-US" altLang="ja-JP" sz="1500" b="1" u="sng" dirty="0">
                <a:solidFill>
                  <a:srgbClr val="FF0000"/>
                </a:solidFill>
              </a:rPr>
              <a:t>)</a:t>
            </a:r>
            <a:endParaRPr lang="ja-JP" altLang="en-US" sz="1500" b="1" u="sng" dirty="0">
              <a:solidFill>
                <a:srgbClr val="FF0000"/>
              </a:solidFill>
            </a:endParaRPr>
          </a:p>
          <a:p>
            <a:pPr marL="527175" indent="-257175">
              <a:lnSpc>
                <a:spcPct val="100000"/>
              </a:lnSpc>
            </a:pPr>
            <a:endParaRPr lang="ja-JP" altLang="en-US" sz="1500" u="sng" dirty="0">
              <a:solidFill>
                <a:srgbClr val="FF0000"/>
              </a:solidFill>
            </a:endParaRPr>
          </a:p>
          <a:p>
            <a:pPr marL="527175" indent="-257175">
              <a:lnSpc>
                <a:spcPct val="100000"/>
              </a:lnSpc>
            </a:pPr>
            <a:endParaRPr lang="ja-JP" altLang="en-US" sz="1500" u="sng" dirty="0">
              <a:latin typeface="ＭＳ ゴシック" panose="020B0609070205080204" pitchFamily="49" charset="-128"/>
              <a:ea typeface="ＭＳ ゴシック" panose="020B0609070205080204" pitchFamily="49" charset="-128"/>
            </a:endParaRPr>
          </a:p>
          <a:p>
            <a:pPr marL="270000" indent="-342900">
              <a:lnSpc>
                <a:spcPct val="100000"/>
              </a:lnSpc>
              <a:buNone/>
            </a:pPr>
            <a:endParaRPr lang="ja-JP" altLang="en-US" sz="1500" dirty="0"/>
          </a:p>
        </p:txBody>
      </p:sp>
      <p:sp>
        <p:nvSpPr>
          <p:cNvPr id="7" name="タイトル 1"/>
          <p:cNvSpPr txBox="1">
            <a:spLocks/>
          </p:cNvSpPr>
          <p:nvPr/>
        </p:nvSpPr>
        <p:spPr>
          <a:xfrm>
            <a:off x="8150347" y="0"/>
            <a:ext cx="993653" cy="393138"/>
          </a:xfrm>
          <a:prstGeom prst="rect">
            <a:avLst/>
          </a:prstGeom>
          <a:noFill/>
          <a:ln w="25400">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4000"/>
              </a:lnSpc>
            </a:pPr>
            <a:r>
              <a:rPr lang="en-US" altLang="ja-JP" sz="1400" b="1" dirty="0" smtClean="0">
                <a:latin typeface="ＭＳ ゴシック" panose="020B0609070205080204" pitchFamily="49" charset="-128"/>
                <a:ea typeface="ＭＳ ゴシック" panose="020B0609070205080204" pitchFamily="49" charset="-128"/>
              </a:rPr>
              <a:t>17/56</a:t>
            </a:r>
            <a:endParaRPr lang="ja-JP" altLang="en-US" sz="1400" b="1"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4143450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50825" y="0"/>
            <a:ext cx="8642349" cy="516656"/>
          </a:xfrm>
        </p:spPr>
        <p:txBody>
          <a:bodyPr>
            <a:normAutofit/>
          </a:bodyPr>
          <a:lstStyle/>
          <a:p>
            <a:r>
              <a:rPr kumimoji="1" lang="ja-JP" altLang="en-US" sz="2800" dirty="0" smtClean="0">
                <a:latin typeface="ＭＳ ゴシック" panose="020B0609070205080204" pitchFamily="49" charset="-128"/>
                <a:ea typeface="ＭＳ ゴシック" panose="020B0609070205080204" pitchFamily="49" charset="-128"/>
              </a:rPr>
              <a:t>目　次</a:t>
            </a:r>
            <a:endParaRPr kumimoji="1" lang="ja-JP" altLang="en-US" sz="2800" dirty="0">
              <a:latin typeface="ＭＳ ゴシック" panose="020B0609070205080204" pitchFamily="49" charset="-128"/>
              <a:ea typeface="ＭＳ ゴシック" panose="020B0609070205080204" pitchFamily="49" charset="-128"/>
            </a:endParaRPr>
          </a:p>
        </p:txBody>
      </p:sp>
      <p:sp>
        <p:nvSpPr>
          <p:cNvPr id="4" name="タイトル 1"/>
          <p:cNvSpPr txBox="1">
            <a:spLocks/>
          </p:cNvSpPr>
          <p:nvPr/>
        </p:nvSpPr>
        <p:spPr>
          <a:xfrm>
            <a:off x="250825" y="1007445"/>
            <a:ext cx="2983392" cy="360000"/>
          </a:xfrm>
          <a:prstGeom prst="rect">
            <a:avLst/>
          </a:prstGeom>
          <a:noFill/>
          <a:ln w="25400">
            <a:noFill/>
          </a:ln>
        </p:spPr>
        <p:txBody>
          <a:bodyPr vert="horz" lIns="91440" tIns="45720" rIns="91440" bIns="45720" rtlCol="0" anchor="ctr" anchorCtr="0">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ts val="4000"/>
              </a:lnSpc>
            </a:pPr>
            <a:r>
              <a:rPr lang="en-US" altLang="ja-JP" sz="2000" b="1" dirty="0" smtClean="0">
                <a:latin typeface="ＭＳ ゴシック" panose="020B0609070205080204" pitchFamily="49" charset="-128"/>
                <a:ea typeface="ＭＳ ゴシック" panose="020B0609070205080204" pitchFamily="49" charset="-128"/>
              </a:rPr>
              <a:t>1</a:t>
            </a:r>
            <a:r>
              <a:rPr lang="ja-JP" altLang="en-US" sz="2000" b="1" dirty="0" smtClean="0">
                <a:latin typeface="ＭＳ ゴシック" panose="020B0609070205080204" pitchFamily="49" charset="-128"/>
                <a:ea typeface="ＭＳ ゴシック" panose="020B0609070205080204" pitchFamily="49" charset="-128"/>
              </a:rPr>
              <a:t>　本事業</a:t>
            </a:r>
            <a:r>
              <a:rPr lang="ja-JP" altLang="en-US" sz="2000" b="1" dirty="0">
                <a:latin typeface="ＭＳ ゴシック" panose="020B0609070205080204" pitchFamily="49" charset="-128"/>
                <a:ea typeface="ＭＳ ゴシック" panose="020B0609070205080204" pitchFamily="49" charset="-128"/>
              </a:rPr>
              <a:t>の流れ</a:t>
            </a:r>
          </a:p>
        </p:txBody>
      </p:sp>
      <p:sp>
        <p:nvSpPr>
          <p:cNvPr id="5" name="タイトル 1"/>
          <p:cNvSpPr txBox="1">
            <a:spLocks/>
          </p:cNvSpPr>
          <p:nvPr/>
        </p:nvSpPr>
        <p:spPr>
          <a:xfrm>
            <a:off x="250825" y="1477320"/>
            <a:ext cx="2983392" cy="360000"/>
          </a:xfrm>
          <a:prstGeom prst="rect">
            <a:avLst/>
          </a:prstGeom>
          <a:noFill/>
          <a:ln w="25400">
            <a:noFill/>
          </a:ln>
        </p:spPr>
        <p:txBody>
          <a:bodyPr vert="horz" lIns="91440" tIns="45720" rIns="91440" bIns="45720" rtlCol="0" anchor="ctr"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lnSpc>
                <a:spcPts val="4000"/>
              </a:lnSpc>
            </a:pPr>
            <a:r>
              <a:rPr lang="en-US" altLang="ja-JP" sz="2000" b="1" dirty="0" smtClean="0">
                <a:latin typeface="ＭＳ ゴシック" panose="020B0609070205080204" pitchFamily="49" charset="-128"/>
                <a:ea typeface="ＭＳ ゴシック" panose="020B0609070205080204" pitchFamily="49" charset="-128"/>
              </a:rPr>
              <a:t>2</a:t>
            </a:r>
            <a:r>
              <a:rPr lang="ja-JP" altLang="en-US" sz="2000" b="1" dirty="0" smtClean="0">
                <a:latin typeface="ＭＳ ゴシック" panose="020B0609070205080204" pitchFamily="49" charset="-128"/>
                <a:ea typeface="ＭＳ ゴシック" panose="020B0609070205080204" pitchFamily="49" charset="-128"/>
              </a:rPr>
              <a:t>　手続きについて</a:t>
            </a:r>
            <a:endParaRPr lang="ja-JP" altLang="en-US" sz="2000" b="1" dirty="0">
              <a:latin typeface="ＭＳ ゴシック" panose="020B0609070205080204" pitchFamily="49" charset="-128"/>
              <a:ea typeface="ＭＳ ゴシック" panose="020B0609070205080204" pitchFamily="49" charset="-128"/>
            </a:endParaRPr>
          </a:p>
        </p:txBody>
      </p:sp>
      <p:sp>
        <p:nvSpPr>
          <p:cNvPr id="6" name="タイトル 1"/>
          <p:cNvSpPr txBox="1">
            <a:spLocks/>
          </p:cNvSpPr>
          <p:nvPr/>
        </p:nvSpPr>
        <p:spPr>
          <a:xfrm>
            <a:off x="250825" y="1947194"/>
            <a:ext cx="2983392" cy="360000"/>
          </a:xfrm>
          <a:prstGeom prst="rect">
            <a:avLst/>
          </a:prstGeom>
          <a:noFill/>
          <a:ln w="25400">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2000" b="1" kern="1200">
                <a:solidFill>
                  <a:schemeClr val="tx1"/>
                </a:solidFill>
                <a:latin typeface="BIZ UDPゴシック" panose="020B0400000000000000" pitchFamily="50" charset="-128"/>
                <a:ea typeface="BIZ UDPゴシック" panose="020B0400000000000000" pitchFamily="50" charset="-128"/>
                <a:cs typeface="+mj-cs"/>
              </a:defRPr>
            </a:lvl1pPr>
          </a:lstStyle>
          <a:p>
            <a:pPr>
              <a:lnSpc>
                <a:spcPts val="4000"/>
              </a:lnSpc>
            </a:pPr>
            <a:r>
              <a:rPr lang="en-US" altLang="ja-JP" dirty="0" smtClean="0">
                <a:latin typeface="ＭＳ ゴシック" panose="020B0609070205080204" pitchFamily="49" charset="-128"/>
                <a:ea typeface="ＭＳ ゴシック" panose="020B0609070205080204" pitchFamily="49" charset="-128"/>
              </a:rPr>
              <a:t>3</a:t>
            </a:r>
            <a:r>
              <a:rPr lang="ja-JP" altLang="en-US" dirty="0" smtClean="0">
                <a:latin typeface="ＭＳ ゴシック" panose="020B0609070205080204" pitchFamily="49" charset="-128"/>
                <a:ea typeface="ＭＳ ゴシック" panose="020B0609070205080204" pitchFamily="49" charset="-128"/>
              </a:rPr>
              <a:t>　基本</a:t>
            </a:r>
            <a:r>
              <a:rPr lang="ja-JP" altLang="en-US" dirty="0">
                <a:latin typeface="ＭＳ ゴシック" panose="020B0609070205080204" pitchFamily="49" charset="-128"/>
                <a:ea typeface="ＭＳ ゴシック" panose="020B0609070205080204" pitchFamily="49" charset="-128"/>
              </a:rPr>
              <a:t>要件</a:t>
            </a:r>
          </a:p>
        </p:txBody>
      </p:sp>
      <p:sp>
        <p:nvSpPr>
          <p:cNvPr id="7" name="タイトル 1"/>
          <p:cNvSpPr txBox="1">
            <a:spLocks/>
          </p:cNvSpPr>
          <p:nvPr/>
        </p:nvSpPr>
        <p:spPr>
          <a:xfrm>
            <a:off x="250825" y="2417069"/>
            <a:ext cx="3616438" cy="360000"/>
          </a:xfrm>
          <a:prstGeom prst="rect">
            <a:avLst/>
          </a:prstGeom>
          <a:noFill/>
          <a:ln w="25400">
            <a:noFill/>
          </a:ln>
        </p:spPr>
        <p:txBody>
          <a:bodyPr vert="horz" lIns="91440" tIns="45720" rIns="91440" bIns="45720" rtlCol="0" anchor="ctr" anchorCtr="0">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ts val="4000"/>
              </a:lnSpc>
            </a:pPr>
            <a:r>
              <a:rPr lang="en-US" altLang="ja-JP" sz="2000" b="1" dirty="0" smtClean="0">
                <a:latin typeface="ＭＳ ゴシック" panose="020B0609070205080204" pitchFamily="49" charset="-128"/>
                <a:ea typeface="ＭＳ ゴシック" panose="020B0609070205080204" pitchFamily="49" charset="-128"/>
              </a:rPr>
              <a:t>4</a:t>
            </a:r>
            <a:r>
              <a:rPr lang="ja-JP" altLang="en-US" sz="2000" b="1" dirty="0" smtClean="0">
                <a:latin typeface="ＭＳ ゴシック" panose="020B0609070205080204" pitchFamily="49" charset="-128"/>
                <a:ea typeface="ＭＳ ゴシック" panose="020B0609070205080204" pitchFamily="49" charset="-128"/>
              </a:rPr>
              <a:t>　補助</a:t>
            </a:r>
            <a:r>
              <a:rPr lang="ja-JP" altLang="en-US" sz="2000" b="1" dirty="0">
                <a:latin typeface="ＭＳ ゴシック" panose="020B0609070205080204" pitchFamily="49" charset="-128"/>
                <a:ea typeface="ＭＳ ゴシック" panose="020B0609070205080204" pitchFamily="49" charset="-128"/>
              </a:rPr>
              <a:t>対象経費について</a:t>
            </a:r>
          </a:p>
        </p:txBody>
      </p:sp>
      <p:sp>
        <p:nvSpPr>
          <p:cNvPr id="8" name="タイトル 1"/>
          <p:cNvSpPr txBox="1">
            <a:spLocks/>
          </p:cNvSpPr>
          <p:nvPr/>
        </p:nvSpPr>
        <p:spPr>
          <a:xfrm>
            <a:off x="250825" y="3356819"/>
            <a:ext cx="3610421" cy="360000"/>
          </a:xfrm>
          <a:prstGeom prst="rect">
            <a:avLst/>
          </a:prstGeom>
          <a:noFill/>
          <a:ln w="25400">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2000" b="1" kern="1200">
                <a:solidFill>
                  <a:schemeClr val="tx1"/>
                </a:solidFill>
                <a:latin typeface="BIZ UDPゴシック" panose="020B0400000000000000" pitchFamily="50" charset="-128"/>
                <a:ea typeface="BIZ UDPゴシック" panose="020B0400000000000000" pitchFamily="50" charset="-128"/>
                <a:cs typeface="+mj-cs"/>
              </a:defRPr>
            </a:lvl1pPr>
          </a:lstStyle>
          <a:p>
            <a:pPr>
              <a:lnSpc>
                <a:spcPts val="4000"/>
              </a:lnSpc>
            </a:pPr>
            <a:r>
              <a:rPr lang="en-US" altLang="ja-JP" dirty="0" smtClean="0">
                <a:latin typeface="ＭＳ ゴシック" panose="020B0609070205080204" pitchFamily="49" charset="-128"/>
                <a:ea typeface="ＭＳ ゴシック" panose="020B0609070205080204" pitchFamily="49" charset="-128"/>
              </a:rPr>
              <a:t>6</a:t>
            </a:r>
            <a:r>
              <a:rPr lang="ja-JP" altLang="en-US" dirty="0" smtClean="0">
                <a:latin typeface="ＭＳ ゴシック" panose="020B0609070205080204" pitchFamily="49" charset="-128"/>
                <a:ea typeface="ＭＳ ゴシック" panose="020B0609070205080204" pitchFamily="49" charset="-128"/>
              </a:rPr>
              <a:t>　スケジュール</a:t>
            </a:r>
            <a:endParaRPr lang="ja-JP" altLang="en-US" dirty="0">
              <a:latin typeface="ＭＳ ゴシック" panose="020B0609070205080204" pitchFamily="49" charset="-128"/>
              <a:ea typeface="ＭＳ ゴシック" panose="020B0609070205080204" pitchFamily="49" charset="-128"/>
            </a:endParaRPr>
          </a:p>
        </p:txBody>
      </p:sp>
      <p:sp>
        <p:nvSpPr>
          <p:cNvPr id="9" name="タイトル 1"/>
          <p:cNvSpPr txBox="1">
            <a:spLocks/>
          </p:cNvSpPr>
          <p:nvPr/>
        </p:nvSpPr>
        <p:spPr>
          <a:xfrm>
            <a:off x="250825" y="3869824"/>
            <a:ext cx="5400000" cy="360000"/>
          </a:xfrm>
          <a:prstGeom prst="rect">
            <a:avLst/>
          </a:prstGeom>
          <a:noFill/>
          <a:ln w="25400">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2000" b="1" kern="1200">
                <a:solidFill>
                  <a:schemeClr val="tx1"/>
                </a:solidFill>
                <a:latin typeface="BIZ UDPゴシック" panose="020B0400000000000000" pitchFamily="50" charset="-128"/>
                <a:ea typeface="BIZ UDPゴシック" panose="020B0400000000000000" pitchFamily="50" charset="-128"/>
                <a:cs typeface="+mj-cs"/>
              </a:defRPr>
            </a:lvl1pPr>
          </a:lstStyle>
          <a:p>
            <a:pPr>
              <a:lnSpc>
                <a:spcPts val="4000"/>
              </a:lnSpc>
            </a:pPr>
            <a:r>
              <a:rPr lang="en-US" altLang="ja-JP" dirty="0" smtClean="0">
                <a:latin typeface="ＭＳ ゴシック" panose="020B0609070205080204" pitchFamily="49" charset="-128"/>
                <a:ea typeface="ＭＳ ゴシック" panose="020B0609070205080204" pitchFamily="49" charset="-128"/>
              </a:rPr>
              <a:t>7</a:t>
            </a:r>
            <a:r>
              <a:rPr lang="ja-JP" altLang="en-US" dirty="0" smtClean="0">
                <a:latin typeface="ＭＳ ゴシック" panose="020B0609070205080204" pitchFamily="49" charset="-128"/>
                <a:ea typeface="ＭＳ ゴシック" panose="020B0609070205080204" pitchFamily="49" charset="-128"/>
              </a:rPr>
              <a:t>　代表事</a:t>
            </a:r>
            <a:r>
              <a:rPr lang="ja-JP" altLang="en-US" dirty="0">
                <a:latin typeface="ＭＳ ゴシック" panose="020B0609070205080204" pitchFamily="49" charset="-128"/>
                <a:ea typeface="ＭＳ ゴシック" panose="020B0609070205080204" pitchFamily="49" charset="-128"/>
              </a:rPr>
              <a:t>業者登録様式及び交付申請様式</a:t>
            </a:r>
          </a:p>
        </p:txBody>
      </p:sp>
      <p:sp>
        <p:nvSpPr>
          <p:cNvPr id="10" name="タイトル 1"/>
          <p:cNvSpPr txBox="1">
            <a:spLocks/>
          </p:cNvSpPr>
          <p:nvPr/>
        </p:nvSpPr>
        <p:spPr>
          <a:xfrm>
            <a:off x="250824" y="4339698"/>
            <a:ext cx="7927017" cy="360000"/>
          </a:xfrm>
          <a:prstGeom prst="rect">
            <a:avLst/>
          </a:prstGeom>
          <a:noFill/>
          <a:ln w="25400">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ts val="4000"/>
              </a:lnSpc>
            </a:pPr>
            <a:r>
              <a:rPr lang="en-US" altLang="ja-JP" sz="2000" b="1" dirty="0" smtClean="0">
                <a:latin typeface="ＭＳ ゴシック" panose="020B0609070205080204" pitchFamily="49" charset="-128"/>
                <a:ea typeface="ＭＳ ゴシック" panose="020B0609070205080204" pitchFamily="49" charset="-128"/>
              </a:rPr>
              <a:t>8</a:t>
            </a:r>
            <a:r>
              <a:rPr lang="ja-JP" altLang="en-US" sz="2000" b="1" dirty="0" smtClean="0">
                <a:latin typeface="ＭＳ ゴシック" panose="020B0609070205080204" pitchFamily="49" charset="-128"/>
                <a:ea typeface="ＭＳ ゴシック" panose="020B0609070205080204" pitchFamily="49" charset="-128"/>
              </a:rPr>
              <a:t>　本補助</a:t>
            </a:r>
            <a:r>
              <a:rPr lang="ja-JP" altLang="en-US" sz="2000" b="1" dirty="0">
                <a:latin typeface="ＭＳ ゴシック" panose="020B0609070205080204" pitchFamily="49" charset="-128"/>
                <a:ea typeface="ＭＳ ゴシック" panose="020B0609070205080204" pitchFamily="49" charset="-128"/>
              </a:rPr>
              <a:t>金により取得する備品（パソコン等）の取扱いについて</a:t>
            </a:r>
            <a:endParaRPr lang="ja-JP" altLang="en-US" sz="2000" b="1" dirty="0">
              <a:solidFill>
                <a:schemeClr val="accent1">
                  <a:lumMod val="75000"/>
                </a:schemeClr>
              </a:solidFill>
              <a:latin typeface="ＭＳ ゴシック" panose="020B0609070205080204" pitchFamily="49" charset="-128"/>
              <a:ea typeface="ＭＳ ゴシック" panose="020B0609070205080204" pitchFamily="49" charset="-128"/>
            </a:endParaRPr>
          </a:p>
        </p:txBody>
      </p:sp>
      <p:sp>
        <p:nvSpPr>
          <p:cNvPr id="13" name="タイトル 1"/>
          <p:cNvSpPr txBox="1">
            <a:spLocks/>
          </p:cNvSpPr>
          <p:nvPr/>
        </p:nvSpPr>
        <p:spPr>
          <a:xfrm>
            <a:off x="250825" y="4809572"/>
            <a:ext cx="5400000" cy="360000"/>
          </a:xfrm>
          <a:prstGeom prst="rect">
            <a:avLst/>
          </a:prstGeom>
          <a:noFill/>
          <a:ln w="25400">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2000" b="1" kern="1200">
                <a:solidFill>
                  <a:schemeClr val="tx1"/>
                </a:solidFill>
                <a:latin typeface="BIZ UDPゴシック" panose="020B0400000000000000" pitchFamily="50" charset="-128"/>
                <a:ea typeface="BIZ UDPゴシック" panose="020B0400000000000000" pitchFamily="50" charset="-128"/>
                <a:cs typeface="+mj-cs"/>
              </a:defRPr>
            </a:lvl1pPr>
          </a:lstStyle>
          <a:p>
            <a:pPr>
              <a:lnSpc>
                <a:spcPts val="4000"/>
              </a:lnSpc>
            </a:pPr>
            <a:r>
              <a:rPr lang="en-US" altLang="ja-JP" dirty="0" smtClean="0">
                <a:latin typeface="ＭＳ ゴシック" panose="020B0609070205080204" pitchFamily="49" charset="-128"/>
                <a:ea typeface="ＭＳ ゴシック" panose="020B0609070205080204" pitchFamily="49" charset="-128"/>
              </a:rPr>
              <a:t>9</a:t>
            </a:r>
            <a:r>
              <a:rPr lang="ja-JP" altLang="en-US" dirty="0" smtClean="0">
                <a:latin typeface="ＭＳ ゴシック" panose="020B0609070205080204" pitchFamily="49" charset="-128"/>
                <a:ea typeface="ＭＳ ゴシック" panose="020B0609070205080204" pitchFamily="49" charset="-128"/>
              </a:rPr>
              <a:t>　補助</a:t>
            </a:r>
            <a:r>
              <a:rPr lang="ja-JP" altLang="en-US" dirty="0">
                <a:latin typeface="ＭＳ ゴシック" panose="020B0609070205080204" pitchFamily="49" charset="-128"/>
                <a:ea typeface="ＭＳ ゴシック" panose="020B0609070205080204" pitchFamily="49" charset="-128"/>
              </a:rPr>
              <a:t>事業実施にあたっての経理処理</a:t>
            </a:r>
          </a:p>
        </p:txBody>
      </p:sp>
      <p:sp>
        <p:nvSpPr>
          <p:cNvPr id="14" name="タイトル 1"/>
          <p:cNvSpPr txBox="1">
            <a:spLocks/>
          </p:cNvSpPr>
          <p:nvPr/>
        </p:nvSpPr>
        <p:spPr>
          <a:xfrm>
            <a:off x="250825" y="2886944"/>
            <a:ext cx="4036503" cy="360000"/>
          </a:xfrm>
          <a:prstGeom prst="rect">
            <a:avLst/>
          </a:prstGeom>
          <a:noFill/>
          <a:ln w="25400">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ts val="4000"/>
              </a:lnSpc>
            </a:pPr>
            <a:r>
              <a:rPr lang="en-US" altLang="ja-JP" sz="2000" b="1" dirty="0" smtClean="0">
                <a:latin typeface="ＭＳ ゴシック" panose="020B0609070205080204" pitchFamily="49" charset="-128"/>
                <a:ea typeface="ＭＳ ゴシック" panose="020B0609070205080204" pitchFamily="49" charset="-128"/>
              </a:rPr>
              <a:t>5</a:t>
            </a:r>
            <a:r>
              <a:rPr lang="ja-JP" altLang="en-US" sz="2000" b="1" dirty="0" smtClean="0">
                <a:latin typeface="ＭＳ ゴシック" panose="020B0609070205080204" pitchFamily="49" charset="-128"/>
                <a:ea typeface="ＭＳ ゴシック" panose="020B0609070205080204" pitchFamily="49" charset="-128"/>
              </a:rPr>
              <a:t>　プロジェクト</a:t>
            </a:r>
            <a:r>
              <a:rPr lang="ja-JP" altLang="en-US" sz="2000" b="1" dirty="0">
                <a:latin typeface="ＭＳ ゴシック" panose="020B0609070205080204" pitchFamily="49" charset="-128"/>
                <a:ea typeface="ＭＳ ゴシック" panose="020B0609070205080204" pitchFamily="49" charset="-128"/>
              </a:rPr>
              <a:t>の補助限度額</a:t>
            </a:r>
          </a:p>
        </p:txBody>
      </p:sp>
      <p:sp>
        <p:nvSpPr>
          <p:cNvPr id="15" name="タイトル 1"/>
          <p:cNvSpPr txBox="1">
            <a:spLocks/>
          </p:cNvSpPr>
          <p:nvPr/>
        </p:nvSpPr>
        <p:spPr>
          <a:xfrm>
            <a:off x="1336923" y="1007554"/>
            <a:ext cx="7560938" cy="360000"/>
          </a:xfrm>
          <a:prstGeom prst="rect">
            <a:avLst/>
          </a:prstGeom>
          <a:noFill/>
          <a:ln w="25400">
            <a:noFill/>
          </a:ln>
        </p:spPr>
        <p:txBody>
          <a:bodyPr vert="horz" lIns="91440" tIns="45720" rIns="91440" bIns="45720" rtlCol="0" anchor="ctr" anchorCtr="0">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r">
              <a:lnSpc>
                <a:spcPts val="3000"/>
              </a:lnSpc>
            </a:pPr>
            <a:r>
              <a:rPr lang="ja-JP" altLang="en-US" sz="1000" b="1" dirty="0" smtClean="0">
                <a:latin typeface="ＭＳ ゴシック" panose="020B0609070205080204" pitchFamily="49" charset="-128"/>
                <a:ea typeface="ＭＳ ゴシック" panose="020B0609070205080204" pitchFamily="49" charset="-128"/>
              </a:rPr>
              <a:t>・・・・・・・・・・・・・・・・・・・・・・・・・・・・・・・・・・・・・・・・・・・・・・・・・・ </a:t>
            </a:r>
            <a:r>
              <a:rPr lang="en-US" altLang="ja-JP" sz="2000" b="1" dirty="0">
                <a:latin typeface="ＭＳ ゴシック" panose="020B0609070205080204" pitchFamily="49" charset="-128"/>
                <a:ea typeface="ＭＳ ゴシック" panose="020B0609070205080204" pitchFamily="49" charset="-128"/>
              </a:rPr>
              <a:t>1 </a:t>
            </a:r>
            <a:endParaRPr lang="ja-JP" altLang="en-US" sz="2000" b="1" dirty="0">
              <a:latin typeface="ＭＳ ゴシック" panose="020B0609070205080204" pitchFamily="49" charset="-128"/>
              <a:ea typeface="ＭＳ ゴシック" panose="020B0609070205080204" pitchFamily="49" charset="-128"/>
            </a:endParaRPr>
          </a:p>
        </p:txBody>
      </p:sp>
      <p:sp>
        <p:nvSpPr>
          <p:cNvPr id="16" name="タイトル 1"/>
          <p:cNvSpPr txBox="1">
            <a:spLocks/>
          </p:cNvSpPr>
          <p:nvPr/>
        </p:nvSpPr>
        <p:spPr>
          <a:xfrm>
            <a:off x="1590923" y="1481142"/>
            <a:ext cx="7306938" cy="360000"/>
          </a:xfrm>
          <a:prstGeom prst="rect">
            <a:avLst/>
          </a:prstGeom>
          <a:noFill/>
          <a:ln w="25400">
            <a:noFill/>
          </a:ln>
        </p:spPr>
        <p:txBody>
          <a:bodyPr vert="horz" lIns="91440" tIns="45720" rIns="91440" bIns="45720" rtlCol="0" anchor="ctr" anchorCtr="0">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r">
              <a:lnSpc>
                <a:spcPts val="4000"/>
              </a:lnSpc>
            </a:pPr>
            <a:r>
              <a:rPr lang="ja-JP" altLang="en-US" sz="1000" b="1" dirty="0" smtClean="0">
                <a:latin typeface="ＭＳ ゴシック" panose="020B0609070205080204" pitchFamily="49" charset="-128"/>
                <a:ea typeface="ＭＳ ゴシック" panose="020B0609070205080204" pitchFamily="49" charset="-128"/>
              </a:rPr>
              <a:t>・・・・・・・・・・・・・・・・・・・・・・・・・・・</a:t>
            </a:r>
            <a:r>
              <a:rPr lang="ja-JP" altLang="en-US" sz="1000" b="1" dirty="0">
                <a:latin typeface="ＭＳ ゴシック" panose="020B0609070205080204" pitchFamily="49" charset="-128"/>
                <a:ea typeface="ＭＳ ゴシック" panose="020B0609070205080204" pitchFamily="49" charset="-128"/>
              </a:rPr>
              <a:t>・・・・・・・・・・・・・・・・・・・・ </a:t>
            </a:r>
            <a:r>
              <a:rPr lang="en-US" altLang="ja-JP" sz="2000" b="1" dirty="0">
                <a:latin typeface="ＭＳ ゴシック" panose="020B0609070205080204" pitchFamily="49" charset="-128"/>
                <a:ea typeface="ＭＳ ゴシック" panose="020B0609070205080204" pitchFamily="49" charset="-128"/>
              </a:rPr>
              <a:t>2 </a:t>
            </a:r>
            <a:endParaRPr lang="ja-JP" altLang="en-US" sz="2000" b="1" dirty="0">
              <a:latin typeface="ＭＳ ゴシック" panose="020B0609070205080204" pitchFamily="49" charset="-128"/>
              <a:ea typeface="ＭＳ ゴシック" panose="020B0609070205080204" pitchFamily="49" charset="-128"/>
            </a:endParaRPr>
          </a:p>
        </p:txBody>
      </p:sp>
      <p:sp>
        <p:nvSpPr>
          <p:cNvPr id="17" name="タイトル 1"/>
          <p:cNvSpPr txBox="1">
            <a:spLocks/>
          </p:cNvSpPr>
          <p:nvPr/>
        </p:nvSpPr>
        <p:spPr>
          <a:xfrm>
            <a:off x="1133725" y="1954730"/>
            <a:ext cx="7764136" cy="360000"/>
          </a:xfrm>
          <a:prstGeom prst="rect">
            <a:avLst/>
          </a:prstGeom>
          <a:noFill/>
          <a:ln w="25400">
            <a:noFill/>
          </a:ln>
        </p:spPr>
        <p:txBody>
          <a:bodyPr vert="horz" lIns="91440" tIns="45720" rIns="91440" bIns="45720" rtlCol="0" anchor="ctr" anchorCtr="0">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r">
              <a:lnSpc>
                <a:spcPts val="4000"/>
              </a:lnSpc>
            </a:pPr>
            <a:r>
              <a:rPr lang="ja-JP" altLang="en-US" sz="1000" b="1" dirty="0" smtClean="0">
                <a:latin typeface="ＭＳ ゴシック" panose="020B0609070205080204" pitchFamily="49" charset="-128"/>
                <a:ea typeface="ＭＳ ゴシック" panose="020B0609070205080204" pitchFamily="49" charset="-128"/>
              </a:rPr>
              <a:t>・・・・・・・</a:t>
            </a:r>
            <a:r>
              <a:rPr lang="ja-JP" altLang="en-US" sz="1000" b="1" dirty="0">
                <a:latin typeface="ＭＳ ゴシック" panose="020B0609070205080204" pitchFamily="49" charset="-128"/>
                <a:ea typeface="ＭＳ ゴシック" panose="020B0609070205080204" pitchFamily="49" charset="-128"/>
              </a:rPr>
              <a:t>・・・・・・・・</a:t>
            </a:r>
            <a:r>
              <a:rPr lang="ja-JP" altLang="en-US" sz="1000" b="1" dirty="0" smtClean="0">
                <a:latin typeface="ＭＳ ゴシック" panose="020B0609070205080204" pitchFamily="49" charset="-128"/>
                <a:ea typeface="ＭＳ ゴシック" panose="020B0609070205080204" pitchFamily="49" charset="-128"/>
              </a:rPr>
              <a:t>・</a:t>
            </a:r>
            <a:r>
              <a:rPr lang="ja-JP" altLang="en-US" sz="1000" b="1" dirty="0">
                <a:latin typeface="ＭＳ ゴシック" panose="020B0609070205080204" pitchFamily="49" charset="-128"/>
                <a:ea typeface="ＭＳ ゴシック" panose="020B0609070205080204" pitchFamily="49" charset="-128"/>
              </a:rPr>
              <a:t>・・・・・・・・・・・・・・・・・・・・・・・・・・・・・</a:t>
            </a:r>
            <a:r>
              <a:rPr lang="ja-JP" altLang="en-US" sz="1000" b="1" dirty="0" smtClean="0">
                <a:latin typeface="ＭＳ ゴシック" panose="020B0609070205080204" pitchFamily="49" charset="-128"/>
                <a:ea typeface="ＭＳ ゴシック" panose="020B0609070205080204" pitchFamily="49" charset="-128"/>
              </a:rPr>
              <a:t>・</a:t>
            </a:r>
            <a:r>
              <a:rPr lang="ja-JP" altLang="en-US" sz="1000" b="1" dirty="0">
                <a:latin typeface="ＭＳ ゴシック" panose="020B0609070205080204" pitchFamily="49" charset="-128"/>
                <a:ea typeface="ＭＳ ゴシック" panose="020B0609070205080204" pitchFamily="49" charset="-128"/>
              </a:rPr>
              <a:t>・・・・・・ </a:t>
            </a:r>
            <a:r>
              <a:rPr lang="en-US" altLang="ja-JP" sz="2000" b="1" dirty="0" smtClean="0">
                <a:latin typeface="ＭＳ ゴシック" panose="020B0609070205080204" pitchFamily="49" charset="-128"/>
                <a:ea typeface="ＭＳ ゴシック" panose="020B0609070205080204" pitchFamily="49" charset="-128"/>
              </a:rPr>
              <a:t>6 </a:t>
            </a:r>
            <a:endParaRPr lang="ja-JP" altLang="en-US" sz="2000" b="1" dirty="0">
              <a:latin typeface="ＭＳ ゴシック" panose="020B0609070205080204" pitchFamily="49" charset="-128"/>
              <a:ea typeface="ＭＳ ゴシック" panose="020B0609070205080204" pitchFamily="49" charset="-128"/>
            </a:endParaRPr>
          </a:p>
        </p:txBody>
      </p:sp>
      <p:sp>
        <p:nvSpPr>
          <p:cNvPr id="18" name="タイトル 1"/>
          <p:cNvSpPr txBox="1">
            <a:spLocks/>
          </p:cNvSpPr>
          <p:nvPr/>
        </p:nvSpPr>
        <p:spPr>
          <a:xfrm>
            <a:off x="2525641" y="2428318"/>
            <a:ext cx="6372220" cy="360000"/>
          </a:xfrm>
          <a:prstGeom prst="rect">
            <a:avLst/>
          </a:prstGeom>
          <a:noFill/>
          <a:ln w="25400">
            <a:noFill/>
          </a:ln>
        </p:spPr>
        <p:txBody>
          <a:bodyPr vert="horz" lIns="91440" tIns="45720" rIns="91440" bIns="45720" rtlCol="0" anchor="ctr" anchorCtr="0">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r">
              <a:lnSpc>
                <a:spcPts val="4000"/>
              </a:lnSpc>
            </a:pPr>
            <a:r>
              <a:rPr lang="ja-JP" altLang="en-US" sz="1000" b="1" dirty="0">
                <a:latin typeface="ＭＳ ゴシック" panose="020B0609070205080204" pitchFamily="49" charset="-128"/>
                <a:ea typeface="ＭＳ ゴシック" panose="020B0609070205080204" pitchFamily="49" charset="-128"/>
              </a:rPr>
              <a:t>・・・・・・・</a:t>
            </a:r>
            <a:r>
              <a:rPr lang="ja-JP" altLang="en-US" sz="1000" b="1" dirty="0" smtClean="0">
                <a:latin typeface="ＭＳ ゴシック" panose="020B0609070205080204" pitchFamily="49" charset="-128"/>
                <a:ea typeface="ＭＳ ゴシック" panose="020B0609070205080204" pitchFamily="49" charset="-128"/>
              </a:rPr>
              <a:t>・・</a:t>
            </a:r>
            <a:r>
              <a:rPr lang="ja-JP" altLang="en-US" sz="1000" b="1" dirty="0">
                <a:latin typeface="ＭＳ ゴシック" panose="020B0609070205080204" pitchFamily="49" charset="-128"/>
                <a:ea typeface="ＭＳ ゴシック" panose="020B0609070205080204" pitchFamily="49" charset="-128"/>
              </a:rPr>
              <a:t>・・・</a:t>
            </a:r>
            <a:r>
              <a:rPr lang="ja-JP" altLang="en-US" sz="1000" b="1" dirty="0" smtClean="0">
                <a:latin typeface="ＭＳ ゴシック" panose="020B0609070205080204" pitchFamily="49" charset="-128"/>
                <a:ea typeface="ＭＳ ゴシック" panose="020B0609070205080204" pitchFamily="49" charset="-128"/>
              </a:rPr>
              <a:t>・・・・・・・・・・・・・・・・・・・・・・・・・</a:t>
            </a:r>
            <a:r>
              <a:rPr lang="ja-JP" altLang="en-US" sz="1000" b="1" dirty="0">
                <a:latin typeface="ＭＳ ゴシック" panose="020B0609070205080204" pitchFamily="49" charset="-128"/>
                <a:ea typeface="ＭＳ ゴシック" panose="020B0609070205080204" pitchFamily="49" charset="-128"/>
              </a:rPr>
              <a:t>・・</a:t>
            </a:r>
            <a:r>
              <a:rPr lang="ja-JP" altLang="en-US" sz="1000" b="1" dirty="0" smtClean="0">
                <a:latin typeface="ＭＳ ゴシック" panose="020B0609070205080204" pitchFamily="49" charset="-128"/>
                <a:ea typeface="ＭＳ ゴシック" panose="020B0609070205080204" pitchFamily="49" charset="-128"/>
              </a:rPr>
              <a:t>・</a:t>
            </a:r>
            <a:r>
              <a:rPr lang="en-US" altLang="ja-JP" sz="2000" b="1" dirty="0" smtClean="0">
                <a:latin typeface="ＭＳ ゴシック" panose="020B0609070205080204" pitchFamily="49" charset="-128"/>
                <a:ea typeface="ＭＳ ゴシック" panose="020B0609070205080204" pitchFamily="49" charset="-128"/>
              </a:rPr>
              <a:t>13 </a:t>
            </a:r>
            <a:endParaRPr lang="ja-JP" altLang="en-US" sz="2000" b="1" dirty="0">
              <a:latin typeface="ＭＳ ゴシック" panose="020B0609070205080204" pitchFamily="49" charset="-128"/>
              <a:ea typeface="ＭＳ ゴシック" panose="020B0609070205080204" pitchFamily="49" charset="-128"/>
            </a:endParaRPr>
          </a:p>
        </p:txBody>
      </p:sp>
      <p:sp>
        <p:nvSpPr>
          <p:cNvPr id="19" name="タイトル 1"/>
          <p:cNvSpPr txBox="1">
            <a:spLocks/>
          </p:cNvSpPr>
          <p:nvPr/>
        </p:nvSpPr>
        <p:spPr>
          <a:xfrm>
            <a:off x="2854368" y="2901906"/>
            <a:ext cx="6043493" cy="360000"/>
          </a:xfrm>
          <a:prstGeom prst="rect">
            <a:avLst/>
          </a:prstGeom>
          <a:noFill/>
          <a:ln w="25400">
            <a:noFill/>
          </a:ln>
        </p:spPr>
        <p:txBody>
          <a:bodyPr vert="horz" lIns="91440" tIns="45720" rIns="91440" bIns="45720" rtlCol="0" anchor="ctr" anchorCtr="0">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r">
              <a:lnSpc>
                <a:spcPts val="4000"/>
              </a:lnSpc>
            </a:pPr>
            <a:r>
              <a:rPr lang="ja-JP" altLang="en-US" sz="1000" b="1" dirty="0">
                <a:latin typeface="ＭＳ ゴシック" panose="020B0609070205080204" pitchFamily="49" charset="-128"/>
                <a:ea typeface="ＭＳ ゴシック" panose="020B0609070205080204" pitchFamily="49" charset="-128"/>
              </a:rPr>
              <a:t>・</a:t>
            </a:r>
            <a:r>
              <a:rPr lang="ja-JP" altLang="en-US" sz="1000" b="1" dirty="0" smtClean="0">
                <a:latin typeface="ＭＳ ゴシック" panose="020B0609070205080204" pitchFamily="49" charset="-128"/>
                <a:ea typeface="ＭＳ ゴシック" panose="020B0609070205080204" pitchFamily="49" charset="-128"/>
              </a:rPr>
              <a:t>・・・・・・・・・・・・・・・・・・・・・・・・・</a:t>
            </a:r>
            <a:r>
              <a:rPr lang="ja-JP" altLang="en-US" sz="1000" b="1" dirty="0">
                <a:latin typeface="ＭＳ ゴシック" panose="020B0609070205080204" pitchFamily="49" charset="-128"/>
                <a:ea typeface="ＭＳ ゴシック" panose="020B0609070205080204" pitchFamily="49" charset="-128"/>
              </a:rPr>
              <a:t>・・・・・・・・ </a:t>
            </a:r>
            <a:r>
              <a:rPr lang="en-US" altLang="ja-JP" sz="2000" b="1" dirty="0" smtClean="0">
                <a:latin typeface="ＭＳ ゴシック" panose="020B0609070205080204" pitchFamily="49" charset="-128"/>
                <a:ea typeface="ＭＳ ゴシック" panose="020B0609070205080204" pitchFamily="49" charset="-128"/>
              </a:rPr>
              <a:t>29 </a:t>
            </a:r>
            <a:endParaRPr lang="ja-JP" altLang="en-US" sz="2000" b="1" dirty="0">
              <a:latin typeface="ＭＳ ゴシック" panose="020B0609070205080204" pitchFamily="49" charset="-128"/>
              <a:ea typeface="ＭＳ ゴシック" panose="020B0609070205080204" pitchFamily="49" charset="-128"/>
            </a:endParaRPr>
          </a:p>
        </p:txBody>
      </p:sp>
      <p:sp>
        <p:nvSpPr>
          <p:cNvPr id="20" name="タイトル 1"/>
          <p:cNvSpPr txBox="1">
            <a:spLocks/>
          </p:cNvSpPr>
          <p:nvPr/>
        </p:nvSpPr>
        <p:spPr>
          <a:xfrm>
            <a:off x="1966840" y="3375494"/>
            <a:ext cx="6931021" cy="360000"/>
          </a:xfrm>
          <a:prstGeom prst="rect">
            <a:avLst/>
          </a:prstGeom>
          <a:noFill/>
          <a:ln w="25400">
            <a:noFill/>
          </a:ln>
        </p:spPr>
        <p:txBody>
          <a:bodyPr vert="horz" lIns="91440" tIns="45720" rIns="91440" bIns="45720" rtlCol="0" anchor="ctr" anchorCtr="0">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r">
              <a:lnSpc>
                <a:spcPts val="4000"/>
              </a:lnSpc>
            </a:pPr>
            <a:r>
              <a:rPr lang="ja-JP" altLang="en-US" sz="1000" b="1" dirty="0" smtClean="0">
                <a:latin typeface="ＭＳ ゴシック" panose="020B0609070205080204" pitchFamily="49" charset="-128"/>
                <a:ea typeface="ＭＳ ゴシック" panose="020B0609070205080204" pitchFamily="49" charset="-128"/>
              </a:rPr>
              <a:t>・・・・・・・・・・・・・・・・・・・・・・・・・</a:t>
            </a:r>
            <a:r>
              <a:rPr lang="ja-JP" altLang="en-US" sz="1000" b="1" dirty="0">
                <a:latin typeface="ＭＳ ゴシック" panose="020B0609070205080204" pitchFamily="49" charset="-128"/>
                <a:ea typeface="ＭＳ ゴシック" panose="020B0609070205080204" pitchFamily="49" charset="-128"/>
              </a:rPr>
              <a:t>・・・・・・・・・・・・・・・・・・・・・・・ </a:t>
            </a:r>
            <a:r>
              <a:rPr lang="en-US" altLang="ja-JP" sz="2000" b="1" dirty="0" smtClean="0">
                <a:latin typeface="ＭＳ ゴシック" panose="020B0609070205080204" pitchFamily="49" charset="-128"/>
                <a:ea typeface="ＭＳ ゴシック" panose="020B0609070205080204" pitchFamily="49" charset="-128"/>
              </a:rPr>
              <a:t>30 </a:t>
            </a:r>
            <a:endParaRPr lang="ja-JP" altLang="en-US" sz="2000" b="1" dirty="0">
              <a:latin typeface="ＭＳ ゴシック" panose="020B0609070205080204" pitchFamily="49" charset="-128"/>
              <a:ea typeface="ＭＳ ゴシック" panose="020B0609070205080204" pitchFamily="49" charset="-128"/>
            </a:endParaRPr>
          </a:p>
        </p:txBody>
      </p:sp>
      <p:sp>
        <p:nvSpPr>
          <p:cNvPr id="21" name="タイトル 1"/>
          <p:cNvSpPr txBox="1">
            <a:spLocks/>
          </p:cNvSpPr>
          <p:nvPr/>
        </p:nvSpPr>
        <p:spPr>
          <a:xfrm>
            <a:off x="3608001" y="3849082"/>
            <a:ext cx="5289860" cy="360000"/>
          </a:xfrm>
          <a:prstGeom prst="rect">
            <a:avLst/>
          </a:prstGeom>
          <a:noFill/>
          <a:ln w="25400">
            <a:noFill/>
          </a:ln>
        </p:spPr>
        <p:txBody>
          <a:bodyPr vert="horz" lIns="91440" tIns="45720" rIns="91440" bIns="45720" rtlCol="0" anchor="ctr" anchorCtr="0">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r">
              <a:lnSpc>
                <a:spcPts val="4000"/>
              </a:lnSpc>
            </a:pPr>
            <a:r>
              <a:rPr lang="ja-JP" altLang="en-US" sz="1000" b="1" dirty="0" smtClean="0">
                <a:latin typeface="ＭＳ ゴシック" panose="020B0609070205080204" pitchFamily="49" charset="-128"/>
                <a:ea typeface="ＭＳ ゴシック" panose="020B0609070205080204" pitchFamily="49" charset="-128"/>
              </a:rPr>
              <a:t>・・・・・・・・・・・・・・・・</a:t>
            </a:r>
            <a:r>
              <a:rPr lang="ja-JP" altLang="en-US" sz="1000" b="1" dirty="0">
                <a:latin typeface="ＭＳ ゴシック" panose="020B0609070205080204" pitchFamily="49" charset="-128"/>
                <a:ea typeface="ＭＳ ゴシック" panose="020B0609070205080204" pitchFamily="49" charset="-128"/>
              </a:rPr>
              <a:t>・・・・・・・・・ </a:t>
            </a:r>
            <a:r>
              <a:rPr lang="en-US" altLang="ja-JP" sz="2000" b="1" dirty="0" smtClean="0">
                <a:latin typeface="ＭＳ ゴシック" panose="020B0609070205080204" pitchFamily="49" charset="-128"/>
                <a:ea typeface="ＭＳ ゴシック" panose="020B0609070205080204" pitchFamily="49" charset="-128"/>
              </a:rPr>
              <a:t>31 </a:t>
            </a:r>
            <a:endParaRPr lang="ja-JP" altLang="en-US" sz="2000" b="1" dirty="0">
              <a:latin typeface="ＭＳ ゴシック" panose="020B0609070205080204" pitchFamily="49" charset="-128"/>
              <a:ea typeface="ＭＳ ゴシック" panose="020B0609070205080204" pitchFamily="49" charset="-128"/>
            </a:endParaRPr>
          </a:p>
        </p:txBody>
      </p:sp>
      <p:sp>
        <p:nvSpPr>
          <p:cNvPr id="23" name="タイトル 1"/>
          <p:cNvSpPr txBox="1">
            <a:spLocks/>
          </p:cNvSpPr>
          <p:nvPr/>
        </p:nvSpPr>
        <p:spPr>
          <a:xfrm>
            <a:off x="3181358" y="4796258"/>
            <a:ext cx="5711816" cy="360000"/>
          </a:xfrm>
          <a:prstGeom prst="rect">
            <a:avLst/>
          </a:prstGeom>
          <a:noFill/>
          <a:ln w="25400">
            <a:noFill/>
          </a:ln>
        </p:spPr>
        <p:txBody>
          <a:bodyPr vert="horz" lIns="91440" tIns="45720" rIns="91440" bIns="45720" rtlCol="0" anchor="ctr" anchorCtr="0">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r">
              <a:lnSpc>
                <a:spcPts val="4000"/>
              </a:lnSpc>
            </a:pPr>
            <a:r>
              <a:rPr lang="ja-JP" altLang="en-US" sz="1000" b="1" dirty="0" smtClean="0">
                <a:latin typeface="ＭＳ ゴシック" panose="020B0609070205080204" pitchFamily="49" charset="-128"/>
                <a:ea typeface="ＭＳ ゴシック" panose="020B0609070205080204" pitchFamily="49" charset="-128"/>
              </a:rPr>
              <a:t>・・・・・・・・・・・・・・・・・</a:t>
            </a:r>
            <a:r>
              <a:rPr lang="ja-JP" altLang="en-US" sz="1000" b="1" dirty="0">
                <a:latin typeface="ＭＳ ゴシック" panose="020B0609070205080204" pitchFamily="49" charset="-128"/>
                <a:ea typeface="ＭＳ ゴシック" panose="020B0609070205080204" pitchFamily="49" charset="-128"/>
              </a:rPr>
              <a:t>・</a:t>
            </a:r>
            <a:r>
              <a:rPr lang="ja-JP" altLang="en-US" sz="1000" b="1" dirty="0" smtClean="0">
                <a:latin typeface="ＭＳ ゴシック" panose="020B0609070205080204" pitchFamily="49" charset="-128"/>
                <a:ea typeface="ＭＳ ゴシック" panose="020B0609070205080204" pitchFamily="49" charset="-128"/>
              </a:rPr>
              <a:t>・・</a:t>
            </a:r>
            <a:r>
              <a:rPr lang="ja-JP" altLang="en-US" sz="1000" b="1" dirty="0">
                <a:latin typeface="ＭＳ ゴシック" panose="020B0609070205080204" pitchFamily="49" charset="-128"/>
                <a:ea typeface="ＭＳ ゴシック" panose="020B0609070205080204" pitchFamily="49" charset="-128"/>
              </a:rPr>
              <a:t>・・・・・・・ </a:t>
            </a:r>
            <a:r>
              <a:rPr lang="en-US" altLang="ja-JP" sz="2000" b="1" dirty="0" smtClean="0">
                <a:latin typeface="ＭＳ ゴシック" panose="020B0609070205080204" pitchFamily="49" charset="-128"/>
                <a:ea typeface="ＭＳ ゴシック" panose="020B0609070205080204" pitchFamily="49" charset="-128"/>
              </a:rPr>
              <a:t>56 </a:t>
            </a:r>
            <a:endParaRPr lang="ja-JP" altLang="en-US" sz="2000" b="1" dirty="0">
              <a:latin typeface="ＭＳ ゴシック" panose="020B0609070205080204" pitchFamily="49" charset="-128"/>
              <a:ea typeface="ＭＳ ゴシック" panose="020B0609070205080204" pitchFamily="49" charset="-128"/>
            </a:endParaRPr>
          </a:p>
        </p:txBody>
      </p:sp>
      <p:sp>
        <p:nvSpPr>
          <p:cNvPr id="25" name="タイトル 1"/>
          <p:cNvSpPr txBox="1">
            <a:spLocks/>
          </p:cNvSpPr>
          <p:nvPr/>
        </p:nvSpPr>
        <p:spPr>
          <a:xfrm>
            <a:off x="6870942" y="4322670"/>
            <a:ext cx="2026919" cy="360000"/>
          </a:xfrm>
          <a:prstGeom prst="rect">
            <a:avLst/>
          </a:prstGeom>
          <a:noFill/>
          <a:ln w="25400">
            <a:noFill/>
          </a:ln>
        </p:spPr>
        <p:txBody>
          <a:bodyPr vert="horz" lIns="91440" tIns="45720" rIns="91440" bIns="45720" rtlCol="0" anchor="ctr" anchorCtr="0">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r">
              <a:lnSpc>
                <a:spcPts val="4000"/>
              </a:lnSpc>
            </a:pPr>
            <a:r>
              <a:rPr lang="ja-JP" altLang="en-US" sz="1000" b="1" dirty="0" smtClean="0">
                <a:latin typeface="ＭＳ ゴシック" panose="020B0609070205080204" pitchFamily="49" charset="-128"/>
                <a:ea typeface="ＭＳ ゴシック" panose="020B0609070205080204" pitchFamily="49" charset="-128"/>
              </a:rPr>
              <a:t>・・・ </a:t>
            </a:r>
            <a:r>
              <a:rPr lang="en-US" altLang="ja-JP" sz="2000" b="1" dirty="0" smtClean="0">
                <a:latin typeface="ＭＳ ゴシック" panose="020B0609070205080204" pitchFamily="49" charset="-128"/>
                <a:ea typeface="ＭＳ ゴシック" panose="020B0609070205080204" pitchFamily="49" charset="-128"/>
              </a:rPr>
              <a:t>54 </a:t>
            </a:r>
            <a:endParaRPr lang="ja-JP" altLang="en-US" sz="2000" b="1"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607910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4</a:t>
            </a:r>
            <a:r>
              <a:rPr lang="ja-JP" altLang="en-US" dirty="0"/>
              <a:t> </a:t>
            </a:r>
            <a:r>
              <a:rPr kumimoji="1" lang="ja-JP" altLang="en-US" dirty="0" smtClean="0"/>
              <a:t>補助対象経費について</a:t>
            </a:r>
            <a:r>
              <a:rPr lang="ja-JP" altLang="en-US" dirty="0"/>
              <a:t>（よくあるご質問</a:t>
            </a:r>
            <a:r>
              <a:rPr lang="en-US" altLang="ja-JP" dirty="0"/>
              <a:t>)</a:t>
            </a:r>
            <a:endParaRPr kumimoji="1" lang="ja-JP" altLang="en-US" dirty="0"/>
          </a:p>
        </p:txBody>
      </p:sp>
      <p:sp>
        <p:nvSpPr>
          <p:cNvPr id="7" name="タイトル 1"/>
          <p:cNvSpPr txBox="1">
            <a:spLocks/>
          </p:cNvSpPr>
          <p:nvPr/>
        </p:nvSpPr>
        <p:spPr>
          <a:xfrm>
            <a:off x="8150347" y="0"/>
            <a:ext cx="993653" cy="393138"/>
          </a:xfrm>
          <a:prstGeom prst="rect">
            <a:avLst/>
          </a:prstGeom>
          <a:noFill/>
          <a:ln w="25400">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4000"/>
              </a:lnSpc>
            </a:pPr>
            <a:r>
              <a:rPr lang="en-US" altLang="ja-JP" sz="1400" b="1" dirty="0" smtClean="0">
                <a:latin typeface="ＭＳ ゴシック" panose="020B0609070205080204" pitchFamily="49" charset="-128"/>
                <a:ea typeface="ＭＳ ゴシック" panose="020B0609070205080204" pitchFamily="49" charset="-128"/>
              </a:rPr>
              <a:t>18/56</a:t>
            </a:r>
            <a:endParaRPr lang="ja-JP" altLang="en-US" sz="1400" b="1" dirty="0">
              <a:latin typeface="ＭＳ ゴシック" panose="020B0609070205080204" pitchFamily="49" charset="-128"/>
              <a:ea typeface="ＭＳ ゴシック" panose="020B0609070205080204" pitchFamily="49" charset="-128"/>
            </a:endParaRPr>
          </a:p>
        </p:txBody>
      </p:sp>
      <p:sp>
        <p:nvSpPr>
          <p:cNvPr id="8" name="角丸四角形吹き出し 7"/>
          <p:cNvSpPr/>
          <p:nvPr/>
        </p:nvSpPr>
        <p:spPr>
          <a:xfrm>
            <a:off x="623451" y="1759379"/>
            <a:ext cx="6808127" cy="810064"/>
          </a:xfrm>
          <a:prstGeom prst="wedgeRoundRectCallout">
            <a:avLst>
              <a:gd name="adj1" fmla="val -54893"/>
              <a:gd name="adj2" fmla="val -40700"/>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ＭＳ ゴシック" panose="020B0609070205080204" pitchFamily="49" charset="-128"/>
                <a:ea typeface="ＭＳ ゴシック" panose="020B0609070205080204" pitchFamily="49" charset="-128"/>
              </a:rPr>
              <a:t>Ｑ</a:t>
            </a:r>
            <a:r>
              <a:rPr lang="ja-JP" altLang="en-US" sz="1600" dirty="0">
                <a:solidFill>
                  <a:schemeClr val="tx1"/>
                </a:solidFill>
                <a:latin typeface="ＭＳ ゴシック" panose="020B0609070205080204" pitchFamily="49" charset="-128"/>
                <a:ea typeface="ＭＳ ゴシック" panose="020B0609070205080204" pitchFamily="49" charset="-128"/>
              </a:rPr>
              <a:t>１</a:t>
            </a:r>
            <a:r>
              <a:rPr lang="ja-JP" altLang="en-US" sz="1600" dirty="0" smtClean="0">
                <a:solidFill>
                  <a:schemeClr val="tx1"/>
                </a:solidFill>
                <a:latin typeface="ＭＳ ゴシック" panose="020B0609070205080204" pitchFamily="49" charset="-128"/>
                <a:ea typeface="ＭＳ ゴシック" panose="020B0609070205080204" pitchFamily="49" charset="-128"/>
              </a:rPr>
              <a:t>．プロジェクトにおける</a:t>
            </a:r>
            <a:r>
              <a:rPr lang="ja-JP" altLang="en-US" sz="1600" dirty="0">
                <a:solidFill>
                  <a:schemeClr val="tx1"/>
                </a:solidFill>
                <a:latin typeface="ＭＳ ゴシック" panose="020B0609070205080204" pitchFamily="49" charset="-128"/>
                <a:ea typeface="ＭＳ ゴシック" panose="020B0609070205080204" pitchFamily="49" charset="-128"/>
              </a:rPr>
              <a:t>利用期間のリース料やレンタル料と購入した場合の費用を比較して、購入した方が安価であった場合でも、リース料やレンタル料が全額補助対象</a:t>
            </a:r>
            <a:r>
              <a:rPr lang="ja-JP" altLang="en-US" sz="1600" dirty="0" smtClean="0">
                <a:solidFill>
                  <a:schemeClr val="tx1"/>
                </a:solidFill>
                <a:latin typeface="ＭＳ ゴシック" panose="020B0609070205080204" pitchFamily="49" charset="-128"/>
                <a:ea typeface="ＭＳ ゴシック" panose="020B0609070205080204" pitchFamily="49" charset="-128"/>
              </a:rPr>
              <a:t>と</a:t>
            </a:r>
            <a:r>
              <a:rPr lang="ja-JP" altLang="en-US" sz="1600" dirty="0">
                <a:solidFill>
                  <a:schemeClr val="tx1"/>
                </a:solidFill>
                <a:latin typeface="ＭＳ ゴシック" panose="020B0609070205080204" pitchFamily="49" charset="-128"/>
                <a:ea typeface="ＭＳ ゴシック" panose="020B0609070205080204" pitchFamily="49" charset="-128"/>
              </a:rPr>
              <a:t>なります</a:t>
            </a:r>
            <a:r>
              <a:rPr lang="ja-JP" altLang="en-US" sz="1600" dirty="0" smtClean="0">
                <a:solidFill>
                  <a:schemeClr val="tx1"/>
                </a:solidFill>
                <a:latin typeface="ＭＳ ゴシック" panose="020B0609070205080204" pitchFamily="49" charset="-128"/>
                <a:ea typeface="ＭＳ ゴシック" panose="020B0609070205080204" pitchFamily="49" charset="-128"/>
              </a:rPr>
              <a:t>か？</a:t>
            </a:r>
            <a:endParaRPr lang="ja-JP" altLang="en-US" sz="1600" dirty="0">
              <a:solidFill>
                <a:schemeClr val="tx1"/>
              </a:solidFill>
              <a:latin typeface="ＭＳ ゴシック" panose="020B0609070205080204" pitchFamily="49" charset="-128"/>
              <a:ea typeface="ＭＳ ゴシック" panose="020B0609070205080204" pitchFamily="49" charset="-128"/>
            </a:endParaRPr>
          </a:p>
        </p:txBody>
      </p:sp>
      <p:sp>
        <p:nvSpPr>
          <p:cNvPr id="9" name="角丸四角形吹き出し 8"/>
          <p:cNvSpPr/>
          <p:nvPr/>
        </p:nvSpPr>
        <p:spPr>
          <a:xfrm>
            <a:off x="1180405" y="2708951"/>
            <a:ext cx="7273641" cy="1056714"/>
          </a:xfrm>
          <a:prstGeom prst="wedgeRoundRectCallout">
            <a:avLst>
              <a:gd name="adj1" fmla="val 56113"/>
              <a:gd name="adj2" fmla="val -41238"/>
              <a:gd name="adj3" fmla="val 1666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ＭＳ ゴシック" panose="020B0609070205080204" pitchFamily="49" charset="-128"/>
                <a:ea typeface="ＭＳ ゴシック" panose="020B0609070205080204" pitchFamily="49" charset="-128"/>
              </a:rPr>
              <a:t>Ａ</a:t>
            </a:r>
            <a:r>
              <a:rPr lang="ja-JP" altLang="en-US" sz="1600" dirty="0">
                <a:solidFill>
                  <a:schemeClr val="tx1"/>
                </a:solidFill>
                <a:latin typeface="ＭＳ ゴシック" panose="020B0609070205080204" pitchFamily="49" charset="-128"/>
                <a:ea typeface="ＭＳ ゴシック" panose="020B0609070205080204" pitchFamily="49" charset="-128"/>
              </a:rPr>
              <a:t>１</a:t>
            </a:r>
            <a:r>
              <a:rPr lang="ja-JP" altLang="en-US" sz="1600" dirty="0" smtClean="0">
                <a:solidFill>
                  <a:schemeClr val="tx1"/>
                </a:solidFill>
                <a:latin typeface="ＭＳ ゴシック" panose="020B0609070205080204" pitchFamily="49" charset="-128"/>
                <a:ea typeface="ＭＳ ゴシック" panose="020B0609070205080204" pitchFamily="49" charset="-128"/>
              </a:rPr>
              <a:t>．</a:t>
            </a:r>
            <a:r>
              <a:rPr lang="ja-JP" altLang="en-US" sz="1600" dirty="0">
                <a:solidFill>
                  <a:schemeClr val="tx1"/>
                </a:solidFill>
                <a:latin typeface="ＭＳ ゴシック" panose="020B0609070205080204" pitchFamily="49" charset="-128"/>
                <a:ea typeface="ＭＳ ゴシック" panose="020B0609070205080204" pitchFamily="49" charset="-128"/>
              </a:rPr>
              <a:t>パソコン等、有形の備品について、リース料やレンタル料と比較して、購入する方が安価である場合には、購入することとします。その場合、原則として全額を補助対象経費</a:t>
            </a:r>
            <a:r>
              <a:rPr lang="ja-JP" altLang="en-US" sz="1600" dirty="0" smtClean="0">
                <a:solidFill>
                  <a:schemeClr val="tx1"/>
                </a:solidFill>
                <a:latin typeface="ＭＳ ゴシック" panose="020B0609070205080204" pitchFamily="49" charset="-128"/>
                <a:ea typeface="ＭＳ ゴシック" panose="020B0609070205080204" pitchFamily="49" charset="-128"/>
              </a:rPr>
              <a:t>としまが、</a:t>
            </a:r>
            <a:r>
              <a:rPr lang="ja-JP" altLang="en-US" sz="1600" dirty="0">
                <a:solidFill>
                  <a:schemeClr val="tx1"/>
                </a:solidFill>
                <a:latin typeface="ＭＳ ゴシック" panose="020B0609070205080204" pitchFamily="49" charset="-128"/>
                <a:ea typeface="ＭＳ ゴシック" panose="020B0609070205080204" pitchFamily="49" charset="-128"/>
              </a:rPr>
              <a:t>実施状況報告・完了実績報告では、リース料やレンタル料の比較</a:t>
            </a:r>
            <a:r>
              <a:rPr lang="ja-JP" altLang="en-US" sz="1600" dirty="0" smtClean="0">
                <a:solidFill>
                  <a:schemeClr val="tx1"/>
                </a:solidFill>
                <a:latin typeface="ＭＳ ゴシック" panose="020B0609070205080204" pitchFamily="49" charset="-128"/>
                <a:ea typeface="ＭＳ ゴシック" panose="020B0609070205080204" pitchFamily="49" charset="-128"/>
              </a:rPr>
              <a:t>根拠として見積書</a:t>
            </a:r>
            <a:r>
              <a:rPr lang="ja-JP" altLang="en-US" sz="1600" dirty="0">
                <a:solidFill>
                  <a:schemeClr val="tx1"/>
                </a:solidFill>
                <a:latin typeface="ＭＳ ゴシック" panose="020B0609070205080204" pitchFamily="49" charset="-128"/>
                <a:ea typeface="ＭＳ ゴシック" panose="020B0609070205080204" pitchFamily="49" charset="-128"/>
              </a:rPr>
              <a:t>を提出していただきます。</a:t>
            </a:r>
          </a:p>
        </p:txBody>
      </p:sp>
      <p:sp>
        <p:nvSpPr>
          <p:cNvPr id="10" name="角丸四角形吹き出し 9"/>
          <p:cNvSpPr/>
          <p:nvPr/>
        </p:nvSpPr>
        <p:spPr>
          <a:xfrm>
            <a:off x="623451" y="3905174"/>
            <a:ext cx="6808126" cy="659500"/>
          </a:xfrm>
          <a:prstGeom prst="wedgeRoundRectCallout">
            <a:avLst>
              <a:gd name="adj1" fmla="val -54893"/>
              <a:gd name="adj2" fmla="val -40700"/>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ＭＳ ゴシック" panose="020B0609070205080204" pitchFamily="49" charset="-128"/>
                <a:ea typeface="ＭＳ ゴシック" panose="020B0609070205080204" pitchFamily="49" charset="-128"/>
              </a:rPr>
              <a:t>Ｑ</a:t>
            </a:r>
            <a:r>
              <a:rPr lang="ja-JP" altLang="en-US" sz="1600" dirty="0">
                <a:solidFill>
                  <a:schemeClr val="tx1"/>
                </a:solidFill>
                <a:latin typeface="ＭＳ ゴシック" panose="020B0609070205080204" pitchFamily="49" charset="-128"/>
                <a:ea typeface="ＭＳ ゴシック" panose="020B0609070205080204" pitchFamily="49" charset="-128"/>
              </a:rPr>
              <a:t>２</a:t>
            </a:r>
            <a:r>
              <a:rPr lang="ja-JP" altLang="en-US" sz="1600" dirty="0" smtClean="0">
                <a:solidFill>
                  <a:schemeClr val="tx1"/>
                </a:solidFill>
                <a:latin typeface="ＭＳ ゴシック" panose="020B0609070205080204" pitchFamily="49" charset="-128"/>
                <a:ea typeface="ＭＳ ゴシック" panose="020B0609070205080204" pitchFamily="49" charset="-128"/>
              </a:rPr>
              <a:t>．ソフトウェア</a:t>
            </a:r>
            <a:r>
              <a:rPr lang="ja-JP" altLang="en-US" sz="1600" dirty="0">
                <a:solidFill>
                  <a:schemeClr val="tx1"/>
                </a:solidFill>
                <a:latin typeface="ＭＳ ゴシック" panose="020B0609070205080204" pitchFamily="49" charset="-128"/>
                <a:ea typeface="ＭＳ ゴシック" panose="020B0609070205080204" pitchFamily="49" charset="-128"/>
              </a:rPr>
              <a:t>や関連機器で</a:t>
            </a:r>
            <a:r>
              <a:rPr lang="en-US" altLang="ja-JP" sz="1600" dirty="0">
                <a:solidFill>
                  <a:schemeClr val="tx1"/>
                </a:solidFill>
                <a:latin typeface="ＭＳ ゴシック" panose="020B0609070205080204" pitchFamily="49" charset="-128"/>
                <a:ea typeface="ＭＳ ゴシック" panose="020B0609070205080204" pitchFamily="49" charset="-128"/>
              </a:rPr>
              <a:t>BIM</a:t>
            </a:r>
            <a:r>
              <a:rPr lang="ja-JP" altLang="en-US" sz="1600" dirty="0">
                <a:solidFill>
                  <a:schemeClr val="tx1"/>
                </a:solidFill>
                <a:latin typeface="ＭＳ ゴシック" panose="020B0609070205080204" pitchFamily="49" charset="-128"/>
                <a:ea typeface="ＭＳ ゴシック" panose="020B0609070205080204" pitchFamily="49" charset="-128"/>
              </a:rPr>
              <a:t>と連携する測量機器や点群測量用のドローンも</a:t>
            </a:r>
            <a:r>
              <a:rPr lang="ja-JP" altLang="en-US" sz="1600" dirty="0" smtClean="0">
                <a:solidFill>
                  <a:schemeClr val="tx1"/>
                </a:solidFill>
                <a:latin typeface="ＭＳ ゴシック" panose="020B0609070205080204" pitchFamily="49" charset="-128"/>
                <a:ea typeface="ＭＳ ゴシック" panose="020B0609070205080204" pitchFamily="49" charset="-128"/>
              </a:rPr>
              <a:t>含まれますか？</a:t>
            </a:r>
            <a:endParaRPr lang="ja-JP" altLang="en-US" sz="1600" dirty="0">
              <a:solidFill>
                <a:schemeClr val="tx1"/>
              </a:solidFill>
              <a:latin typeface="ＭＳ ゴシック" panose="020B0609070205080204" pitchFamily="49" charset="-128"/>
              <a:ea typeface="ＭＳ ゴシック" panose="020B0609070205080204" pitchFamily="49" charset="-128"/>
            </a:endParaRPr>
          </a:p>
        </p:txBody>
      </p:sp>
      <p:sp>
        <p:nvSpPr>
          <p:cNvPr id="11" name="角丸四角形吹き出し 10"/>
          <p:cNvSpPr/>
          <p:nvPr/>
        </p:nvSpPr>
        <p:spPr>
          <a:xfrm>
            <a:off x="1180405" y="4704183"/>
            <a:ext cx="7273641" cy="1474303"/>
          </a:xfrm>
          <a:prstGeom prst="wedgeRoundRectCallout">
            <a:avLst>
              <a:gd name="adj1" fmla="val 56113"/>
              <a:gd name="adj2" fmla="val -41238"/>
              <a:gd name="adj3" fmla="val 1666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ＭＳ ゴシック" panose="020B0609070205080204" pitchFamily="49" charset="-128"/>
                <a:ea typeface="ＭＳ ゴシック" panose="020B0609070205080204" pitchFamily="49" charset="-128"/>
              </a:rPr>
              <a:t>Ａ</a:t>
            </a:r>
            <a:r>
              <a:rPr lang="ja-JP" altLang="en-US" sz="1600" dirty="0">
                <a:solidFill>
                  <a:schemeClr val="tx1"/>
                </a:solidFill>
                <a:latin typeface="ＭＳ ゴシック" panose="020B0609070205080204" pitchFamily="49" charset="-128"/>
                <a:ea typeface="ＭＳ ゴシック" panose="020B0609070205080204" pitchFamily="49" charset="-128"/>
              </a:rPr>
              <a:t>２</a:t>
            </a:r>
            <a:r>
              <a:rPr lang="ja-JP" altLang="en-US" sz="1600" dirty="0" smtClean="0">
                <a:solidFill>
                  <a:schemeClr val="tx1"/>
                </a:solidFill>
                <a:latin typeface="ＭＳ ゴシック" panose="020B0609070205080204" pitchFamily="49" charset="-128"/>
                <a:ea typeface="ＭＳ ゴシック" panose="020B0609070205080204" pitchFamily="49" charset="-128"/>
              </a:rPr>
              <a:t>．</a:t>
            </a:r>
            <a:r>
              <a:rPr lang="ja-JP" altLang="en-US" sz="1600" dirty="0">
                <a:solidFill>
                  <a:schemeClr val="tx1"/>
                </a:solidFill>
                <a:latin typeface="ＭＳ ゴシック" panose="020B0609070205080204" pitchFamily="49" charset="-128"/>
                <a:ea typeface="ＭＳ ゴシック" panose="020B0609070205080204" pitchFamily="49" charset="-128"/>
              </a:rPr>
              <a:t>測量機器（</a:t>
            </a:r>
            <a:r>
              <a:rPr lang="en-US" altLang="ja-JP" sz="1600" dirty="0">
                <a:solidFill>
                  <a:schemeClr val="tx1"/>
                </a:solidFill>
                <a:latin typeface="ＭＳ ゴシック" panose="020B0609070205080204" pitchFamily="49" charset="-128"/>
                <a:ea typeface="ＭＳ ゴシック" panose="020B0609070205080204" pitchFamily="49" charset="-128"/>
              </a:rPr>
              <a:t>3D</a:t>
            </a:r>
            <a:r>
              <a:rPr lang="ja-JP" altLang="en-US" sz="1600" dirty="0">
                <a:solidFill>
                  <a:schemeClr val="tx1"/>
                </a:solidFill>
                <a:latin typeface="ＭＳ ゴシック" panose="020B0609070205080204" pitchFamily="49" charset="-128"/>
                <a:ea typeface="ＭＳ ゴシック" panose="020B0609070205080204" pitchFamily="49" charset="-128"/>
              </a:rPr>
              <a:t>スキャンカメラ、ドローン等）については、新築においては敷地の測量が主要用途になるため</a:t>
            </a:r>
            <a:r>
              <a:rPr lang="ja-JP" altLang="en-US" sz="1600" dirty="0" smtClean="0">
                <a:solidFill>
                  <a:schemeClr val="tx1"/>
                </a:solidFill>
                <a:latin typeface="ＭＳ ゴシック" panose="020B0609070205080204" pitchFamily="49" charset="-128"/>
                <a:ea typeface="ＭＳ ゴシック" panose="020B0609070205080204" pitchFamily="49" charset="-128"/>
              </a:rPr>
              <a:t>、</a:t>
            </a:r>
            <a:r>
              <a:rPr lang="en-US" altLang="ja-JP" sz="1600" dirty="0" smtClean="0">
                <a:solidFill>
                  <a:schemeClr val="tx1"/>
                </a:solidFill>
                <a:latin typeface="ＭＳ ゴシック" panose="020B0609070205080204" pitchFamily="49" charset="-128"/>
                <a:ea typeface="ＭＳ ゴシック" panose="020B0609070205080204" pitchFamily="49" charset="-128"/>
              </a:rPr>
              <a:t>BIM</a:t>
            </a:r>
            <a:r>
              <a:rPr lang="ja-JP" altLang="en-US" sz="1600" dirty="0" smtClean="0">
                <a:solidFill>
                  <a:schemeClr val="tx1"/>
                </a:solidFill>
                <a:latin typeface="ＭＳ ゴシック" panose="020B0609070205080204" pitchFamily="49" charset="-128"/>
                <a:ea typeface="ＭＳ ゴシック" panose="020B0609070205080204" pitchFamily="49" charset="-128"/>
              </a:rPr>
              <a:t>モデル</a:t>
            </a:r>
            <a:r>
              <a:rPr lang="ja-JP" altLang="en-US" sz="1600" dirty="0">
                <a:solidFill>
                  <a:schemeClr val="tx1"/>
                </a:solidFill>
                <a:latin typeface="ＭＳ ゴシック" panose="020B0609070205080204" pitchFamily="49" charset="-128"/>
                <a:ea typeface="ＭＳ ゴシック" panose="020B0609070205080204" pitchFamily="49" charset="-128"/>
              </a:rPr>
              <a:t>作成の一助とはなるものの、関連性が低いことから、補助対象外になります。</a:t>
            </a:r>
          </a:p>
          <a:p>
            <a:r>
              <a:rPr lang="ja-JP" altLang="en-US" sz="1600" dirty="0">
                <a:solidFill>
                  <a:schemeClr val="tx1"/>
                </a:solidFill>
                <a:latin typeface="ＭＳ ゴシック" panose="020B0609070205080204" pitchFamily="49" charset="-128"/>
                <a:ea typeface="ＭＳ ゴシック" panose="020B0609070205080204" pitchFamily="49" charset="-128"/>
              </a:rPr>
              <a:t>ただし、測量の結果（点群データ等）</a:t>
            </a:r>
            <a:r>
              <a:rPr lang="ja-JP" altLang="en-US" sz="1600" dirty="0" smtClean="0">
                <a:solidFill>
                  <a:schemeClr val="tx1"/>
                </a:solidFill>
                <a:latin typeface="ＭＳ ゴシック" panose="020B0609070205080204" pitchFamily="49" charset="-128"/>
                <a:ea typeface="ＭＳ ゴシック" panose="020B0609070205080204" pitchFamily="49" charset="-128"/>
              </a:rPr>
              <a:t>を</a:t>
            </a:r>
            <a:r>
              <a:rPr lang="en-US" altLang="ja-JP" sz="1600" dirty="0" smtClean="0">
                <a:solidFill>
                  <a:schemeClr val="tx1"/>
                </a:solidFill>
                <a:latin typeface="ＭＳ ゴシック" panose="020B0609070205080204" pitchFamily="49" charset="-128"/>
                <a:ea typeface="ＭＳ ゴシック" panose="020B0609070205080204" pitchFamily="49" charset="-128"/>
              </a:rPr>
              <a:t>BIM</a:t>
            </a:r>
            <a:r>
              <a:rPr lang="ja-JP" altLang="en-US" sz="1600" dirty="0" smtClean="0">
                <a:solidFill>
                  <a:schemeClr val="tx1"/>
                </a:solidFill>
                <a:latin typeface="ＭＳ ゴシック" panose="020B0609070205080204" pitchFamily="49" charset="-128"/>
                <a:ea typeface="ＭＳ ゴシック" panose="020B0609070205080204" pitchFamily="49" charset="-128"/>
              </a:rPr>
              <a:t>モデル</a:t>
            </a:r>
            <a:r>
              <a:rPr lang="ja-JP" altLang="en-US" sz="1600" dirty="0">
                <a:solidFill>
                  <a:schemeClr val="tx1"/>
                </a:solidFill>
                <a:latin typeface="ＭＳ ゴシック" panose="020B0609070205080204" pitchFamily="49" charset="-128"/>
                <a:ea typeface="ＭＳ ゴシック" panose="020B0609070205080204" pitchFamily="49" charset="-128"/>
              </a:rPr>
              <a:t>に統合するために必要となるソフトウェア（アドインを含む）については、補助対象となります。</a:t>
            </a:r>
          </a:p>
        </p:txBody>
      </p:sp>
      <p:sp>
        <p:nvSpPr>
          <p:cNvPr id="12" name="コンテンツ プレースホルダー 2"/>
          <p:cNvSpPr txBox="1">
            <a:spLocks/>
          </p:cNvSpPr>
          <p:nvPr/>
        </p:nvSpPr>
        <p:spPr>
          <a:xfrm>
            <a:off x="250825" y="1192147"/>
            <a:ext cx="8642350" cy="49863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ＭＳ ゴシック" panose="020B0609070205080204" pitchFamily="49" charset="-128"/>
                <a:ea typeface="ＭＳ ゴシック" panose="020B0609070205080204" pitchFamily="49"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ＭＳ ゴシック" panose="020B0609070205080204" pitchFamily="49" charset="-128"/>
                <a:ea typeface="ＭＳ ゴシック" panose="020B0609070205080204" pitchFamily="49"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ＭＳ ゴシック" panose="020B0609070205080204" pitchFamily="49" charset="-128"/>
                <a:ea typeface="ＭＳ ゴシック" panose="020B0609070205080204" pitchFamily="49"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ＭＳ ゴシック" panose="020B0609070205080204" pitchFamily="49" charset="-128"/>
                <a:ea typeface="ＭＳ ゴシック" panose="020B0609070205080204" pitchFamily="49"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ＭＳ ゴシック" panose="020B0609070205080204" pitchFamily="49" charset="-128"/>
                <a:ea typeface="ＭＳ ゴシック" panose="020B0609070205080204"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indent="0">
              <a:lnSpc>
                <a:spcPct val="100000"/>
              </a:lnSpc>
              <a:buNone/>
            </a:pPr>
            <a:r>
              <a:rPr lang="ja-JP" altLang="en-US" sz="1500" b="1" dirty="0"/>
              <a:t>（２）</a:t>
            </a:r>
            <a:r>
              <a:rPr lang="en-US" altLang="ja-JP" sz="1500" b="1" dirty="0"/>
              <a:t>BIM</a:t>
            </a:r>
            <a:r>
              <a:rPr lang="ja-JP" altLang="en-US" sz="1500" b="1" dirty="0" smtClean="0"/>
              <a:t>ソフトウェア利用関連費</a:t>
            </a:r>
            <a:r>
              <a:rPr lang="ja-JP" altLang="en-US" sz="1500" b="1" dirty="0"/>
              <a:t>（</a:t>
            </a:r>
            <a:r>
              <a:rPr lang="en-US" altLang="ja-JP" sz="1500" b="1" dirty="0"/>
              <a:t>PC</a:t>
            </a:r>
            <a:r>
              <a:rPr lang="ja-JP" altLang="en-US" sz="1500" b="1" dirty="0"/>
              <a:t>リース料、</a:t>
            </a:r>
            <a:r>
              <a:rPr lang="en-US" altLang="ja-JP" sz="1500" b="1" dirty="0"/>
              <a:t>AR</a:t>
            </a:r>
            <a:r>
              <a:rPr lang="ja-JP" altLang="en-US" sz="1500" b="1" dirty="0"/>
              <a:t>ゴーグルリース料等）</a:t>
            </a:r>
          </a:p>
        </p:txBody>
      </p:sp>
    </p:spTree>
    <p:extLst>
      <p:ext uri="{BB962C8B-B14F-4D97-AF65-F5344CB8AC3E}">
        <p14:creationId xmlns:p14="http://schemas.microsoft.com/office/powerpoint/2010/main" val="3174737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4</a:t>
            </a:r>
            <a:r>
              <a:rPr lang="ja-JP" altLang="en-US" dirty="0"/>
              <a:t> </a:t>
            </a:r>
            <a:r>
              <a:rPr kumimoji="1" lang="ja-JP" altLang="en-US" dirty="0" smtClean="0"/>
              <a:t>補助対象経費に</a:t>
            </a:r>
            <a:r>
              <a:rPr lang="ja-JP" altLang="en-US" dirty="0"/>
              <a:t>ついて</a:t>
            </a:r>
            <a:endParaRPr kumimoji="1" lang="ja-JP" altLang="en-US" dirty="0"/>
          </a:p>
        </p:txBody>
      </p:sp>
      <p:sp>
        <p:nvSpPr>
          <p:cNvPr id="6" name="コンテンツ プレースホルダー 2"/>
          <p:cNvSpPr>
            <a:spLocks noGrp="1"/>
          </p:cNvSpPr>
          <p:nvPr>
            <p:ph idx="1"/>
          </p:nvPr>
        </p:nvSpPr>
        <p:spPr/>
        <p:txBody>
          <a:bodyPr>
            <a:noAutofit/>
          </a:bodyPr>
          <a:lstStyle/>
          <a:p>
            <a:pPr indent="0">
              <a:lnSpc>
                <a:spcPct val="100000"/>
              </a:lnSpc>
              <a:buNone/>
            </a:pPr>
            <a:r>
              <a:rPr lang="ja-JP" altLang="en-US" sz="1500" b="1" dirty="0">
                <a:latin typeface="ＭＳ ゴシック" panose="020B0609070205080204" pitchFamily="49" charset="-128"/>
                <a:ea typeface="ＭＳ ゴシック" panose="020B0609070205080204" pitchFamily="49" charset="-128"/>
              </a:rPr>
              <a:t>（３）</a:t>
            </a:r>
            <a:r>
              <a:rPr lang="en-US" altLang="zh-TW" sz="1500" b="1" dirty="0" smtClean="0">
                <a:latin typeface="ＭＳ ゴシック" panose="020B0609070205080204" pitchFamily="49" charset="-128"/>
                <a:ea typeface="ＭＳ ゴシック" panose="020B0609070205080204" pitchFamily="49" charset="-128"/>
              </a:rPr>
              <a:t>CDE</a:t>
            </a:r>
            <a:r>
              <a:rPr lang="zh-TW" altLang="en-US" sz="1500" b="1" dirty="0" smtClean="0">
                <a:latin typeface="ＭＳ ゴシック" panose="020B0609070205080204" pitchFamily="49" charset="-128"/>
                <a:ea typeface="ＭＳ ゴシック" panose="020B0609070205080204" pitchFamily="49" charset="-128"/>
              </a:rPr>
              <a:t>環境構築、</a:t>
            </a:r>
            <a:r>
              <a:rPr lang="zh-TW" altLang="en-US" sz="1500" b="1" dirty="0">
                <a:latin typeface="ＭＳ ゴシック" panose="020B0609070205080204" pitchFamily="49" charset="-128"/>
                <a:ea typeface="ＭＳ ゴシック" panose="020B0609070205080204" pitchFamily="49" charset="-128"/>
              </a:rPr>
              <a:t>利用費</a:t>
            </a:r>
            <a:endParaRPr lang="en-US" altLang="zh-TW" sz="1500" b="1" dirty="0">
              <a:latin typeface="ＭＳ ゴシック" panose="020B0609070205080204" pitchFamily="49" charset="-128"/>
              <a:ea typeface="ＭＳ ゴシック" panose="020B0609070205080204" pitchFamily="49" charset="-128"/>
            </a:endParaRPr>
          </a:p>
          <a:p>
            <a:pPr indent="0">
              <a:lnSpc>
                <a:spcPct val="100000"/>
              </a:lnSpc>
              <a:buNone/>
            </a:pPr>
            <a:endParaRPr lang="ja-JP" altLang="en-US" sz="600" dirty="0">
              <a:latin typeface="ＭＳ ゴシック" panose="020B0609070205080204" pitchFamily="49" charset="-128"/>
              <a:ea typeface="ＭＳ ゴシック" panose="020B0609070205080204" pitchFamily="49" charset="-128"/>
            </a:endParaRPr>
          </a:p>
          <a:p>
            <a:pPr marL="472679" indent="-201216">
              <a:lnSpc>
                <a:spcPct val="100000"/>
              </a:lnSpc>
            </a:pPr>
            <a:r>
              <a:rPr lang="ja-JP" altLang="en-US" sz="1500" dirty="0">
                <a:latin typeface="ＭＳ ゴシック" panose="020B0609070205080204" pitchFamily="49" charset="-128"/>
                <a:ea typeface="ＭＳ ゴシック" panose="020B0609070205080204" pitchFamily="49" charset="-128"/>
              </a:rPr>
              <a:t>各事業者が</a:t>
            </a:r>
            <a:r>
              <a:rPr lang="en-US" altLang="ja-JP" sz="1500" dirty="0">
                <a:latin typeface="ＭＳ ゴシック" panose="020B0609070205080204" pitchFamily="49" charset="-128"/>
                <a:ea typeface="ＭＳ ゴシック" panose="020B0609070205080204" pitchFamily="49" charset="-128"/>
              </a:rPr>
              <a:t>BIM</a:t>
            </a:r>
            <a:r>
              <a:rPr lang="ja-JP" altLang="en-US" sz="1500" dirty="0">
                <a:latin typeface="ＭＳ ゴシック" panose="020B0609070205080204" pitchFamily="49" charset="-128"/>
                <a:ea typeface="ＭＳ ゴシック" panose="020B0609070205080204" pitchFamily="49" charset="-128"/>
              </a:rPr>
              <a:t>データ等をクラウド上で</a:t>
            </a:r>
            <a:r>
              <a:rPr lang="ja-JP" altLang="en-US" sz="1500" dirty="0" smtClean="0">
                <a:latin typeface="ＭＳ ゴシック" panose="020B0609070205080204" pitchFamily="49" charset="-128"/>
                <a:ea typeface="ＭＳ ゴシック" panose="020B0609070205080204" pitchFamily="49" charset="-128"/>
              </a:rPr>
              <a:t>共有する</a:t>
            </a:r>
            <a:r>
              <a:rPr lang="ja-JP" altLang="en-US" sz="1500" dirty="0">
                <a:latin typeface="ＭＳ ゴシック" panose="020B0609070205080204" pitchFamily="49" charset="-128"/>
                <a:ea typeface="ＭＳ ゴシック" panose="020B0609070205080204" pitchFamily="49" charset="-128"/>
              </a:rPr>
              <a:t>ための環境（以下「</a:t>
            </a:r>
            <a:r>
              <a:rPr lang="en-US" altLang="ja-JP" sz="1500" dirty="0">
                <a:latin typeface="ＭＳ ゴシック" panose="020B0609070205080204" pitchFamily="49" charset="-128"/>
                <a:ea typeface="ＭＳ ゴシック" panose="020B0609070205080204" pitchFamily="49" charset="-128"/>
              </a:rPr>
              <a:t>CDE</a:t>
            </a:r>
            <a:r>
              <a:rPr lang="ja-JP" altLang="en-US" sz="1500" dirty="0">
                <a:latin typeface="ＭＳ ゴシック" panose="020B0609070205080204" pitchFamily="49" charset="-128"/>
                <a:ea typeface="ＭＳ ゴシック" panose="020B0609070205080204" pitchFamily="49" charset="-128"/>
              </a:rPr>
              <a:t>」といいます。）</a:t>
            </a:r>
            <a:r>
              <a:rPr lang="ja-JP" altLang="en-US" sz="1500" dirty="0" smtClean="0">
                <a:latin typeface="ＭＳ ゴシック" panose="020B0609070205080204" pitchFamily="49" charset="-128"/>
                <a:ea typeface="ＭＳ ゴシック" panose="020B0609070205080204" pitchFamily="49" charset="-128"/>
              </a:rPr>
              <a:t>を初期</a:t>
            </a:r>
            <a:r>
              <a:rPr lang="ja-JP" altLang="en-US" sz="1500" dirty="0">
                <a:latin typeface="ＭＳ ゴシック" panose="020B0609070205080204" pitchFamily="49" charset="-128"/>
                <a:ea typeface="ＭＳ ゴシック" panose="020B0609070205080204" pitchFamily="49" charset="-128"/>
              </a:rPr>
              <a:t>に構築するための費用や、サーバー</a:t>
            </a:r>
            <a:r>
              <a:rPr lang="ja-JP" altLang="en-US" sz="1500" dirty="0" smtClean="0">
                <a:latin typeface="ＭＳ ゴシック" panose="020B0609070205080204" pitchFamily="49" charset="-128"/>
                <a:ea typeface="ＭＳ ゴシック" panose="020B0609070205080204" pitchFamily="49" charset="-128"/>
              </a:rPr>
              <a:t>のプロジェクト終了までの利用料</a:t>
            </a:r>
            <a:r>
              <a:rPr lang="ja-JP" altLang="en-US" sz="1500" dirty="0">
                <a:latin typeface="ＭＳ ゴシック" panose="020B0609070205080204" pitchFamily="49" charset="-128"/>
                <a:ea typeface="ＭＳ ゴシック" panose="020B0609070205080204" pitchFamily="49" charset="-128"/>
              </a:rPr>
              <a:t>等が補助対象となります。</a:t>
            </a:r>
          </a:p>
          <a:p>
            <a:pPr marL="472679" indent="-201216">
              <a:lnSpc>
                <a:spcPct val="100000"/>
              </a:lnSpc>
            </a:pPr>
            <a:endParaRPr lang="en-US" altLang="ja-JP" sz="600" dirty="0">
              <a:latin typeface="ＭＳ ゴシック" panose="020B0609070205080204" pitchFamily="49" charset="-128"/>
              <a:ea typeface="ＭＳ ゴシック" panose="020B0609070205080204" pitchFamily="49" charset="-128"/>
            </a:endParaRPr>
          </a:p>
          <a:p>
            <a:pPr marL="472679" indent="-201216">
              <a:lnSpc>
                <a:spcPct val="100000"/>
              </a:lnSpc>
            </a:pPr>
            <a:r>
              <a:rPr lang="ja-JP" altLang="en-US" sz="1500" dirty="0">
                <a:latin typeface="ＭＳ ゴシック" panose="020B0609070205080204" pitchFamily="49" charset="-128"/>
                <a:ea typeface="ＭＳ ゴシック" panose="020B0609070205080204" pitchFamily="49" charset="-128"/>
              </a:rPr>
              <a:t>代表事業者登録の</a:t>
            </a:r>
            <a:r>
              <a:rPr lang="ja-JP" altLang="en-US" sz="1500" u="sng" dirty="0">
                <a:solidFill>
                  <a:srgbClr val="FF0000"/>
                </a:solidFill>
                <a:latin typeface="ＭＳ ゴシック" panose="020B0609070205080204" pitchFamily="49" charset="-128"/>
                <a:ea typeface="ＭＳ ゴシック" panose="020B0609070205080204" pitchFamily="49" charset="-128"/>
              </a:rPr>
              <a:t>完了通知日以降に当該プロジェクトのために使用した期間</a:t>
            </a:r>
            <a:r>
              <a:rPr lang="ja-JP" altLang="en-US" sz="1500" u="sng" dirty="0">
                <a:latin typeface="ＭＳ ゴシック" panose="020B0609070205080204" pitchFamily="49" charset="-128"/>
                <a:ea typeface="ＭＳ ゴシック" panose="020B0609070205080204" pitchFamily="49" charset="-128"/>
              </a:rPr>
              <a:t>の利用料が補助対象となります</a:t>
            </a:r>
            <a:r>
              <a:rPr lang="ja-JP" altLang="en-US" sz="1500" dirty="0">
                <a:latin typeface="ＭＳ ゴシック" panose="020B0609070205080204" pitchFamily="49" charset="-128"/>
                <a:ea typeface="ＭＳ ゴシック" panose="020B0609070205080204" pitchFamily="49" charset="-128"/>
              </a:rPr>
              <a:t>。</a:t>
            </a:r>
            <a:r>
              <a:rPr lang="en-US" altLang="ja-JP" sz="1500" dirty="0">
                <a:solidFill>
                  <a:srgbClr val="FF0000"/>
                </a:solidFill>
                <a:latin typeface="ＭＳ ゴシック" panose="020B0609070205080204" pitchFamily="49" charset="-128"/>
                <a:ea typeface="ＭＳ ゴシック" panose="020B0609070205080204" pitchFamily="49" charset="-128"/>
              </a:rPr>
              <a:t>※</a:t>
            </a:r>
            <a:r>
              <a:rPr lang="ja-JP" altLang="en-US" sz="1500" dirty="0">
                <a:solidFill>
                  <a:srgbClr val="FF0000"/>
                </a:solidFill>
                <a:latin typeface="ＭＳ ゴシック" panose="020B0609070205080204" pitchFamily="49" charset="-128"/>
                <a:ea typeface="ＭＳ ゴシック" panose="020B0609070205080204" pitchFamily="49" charset="-128"/>
              </a:rPr>
              <a:t>契約日は代表事業者登録完了通知日前でも対象となります。</a:t>
            </a:r>
          </a:p>
          <a:p>
            <a:pPr marL="472679" indent="-201216">
              <a:lnSpc>
                <a:spcPct val="100000"/>
              </a:lnSpc>
            </a:pPr>
            <a:endParaRPr lang="en-US" altLang="ja-JP" sz="600" dirty="0">
              <a:latin typeface="ＭＳ ゴシック" panose="020B0609070205080204" pitchFamily="49" charset="-128"/>
              <a:ea typeface="ＭＳ ゴシック" panose="020B0609070205080204" pitchFamily="49" charset="-128"/>
            </a:endParaRPr>
          </a:p>
          <a:p>
            <a:pPr marL="472679" indent="-201216">
              <a:lnSpc>
                <a:spcPct val="100000"/>
              </a:lnSpc>
            </a:pPr>
            <a:r>
              <a:rPr lang="ja-JP" altLang="en-US" sz="1500" dirty="0">
                <a:latin typeface="ＭＳ ゴシック" panose="020B0609070205080204" pitchFamily="49" charset="-128"/>
                <a:ea typeface="ＭＳ ゴシック" panose="020B0609070205080204" pitchFamily="49" charset="-128"/>
              </a:rPr>
              <a:t>原則としてプロジェクト終了までの間の利用料が補助対象となりますが、</a:t>
            </a:r>
            <a:r>
              <a:rPr lang="ja-JP" altLang="en-US" sz="1500" u="sng" dirty="0">
                <a:latin typeface="ＭＳ ゴシック" panose="020B0609070205080204" pitchFamily="49" charset="-128"/>
                <a:ea typeface="ＭＳ ゴシック" panose="020B0609070205080204" pitchFamily="49" charset="-128"/>
              </a:rPr>
              <a:t>利用</a:t>
            </a:r>
            <a:r>
              <a:rPr lang="ja-JP" altLang="en-US" sz="1500" u="sng" dirty="0" smtClean="0">
                <a:latin typeface="ＭＳ ゴシック" panose="020B0609070205080204" pitchFamily="49" charset="-128"/>
                <a:ea typeface="ＭＳ ゴシック" panose="020B0609070205080204" pitchFamily="49" charset="-128"/>
              </a:rPr>
              <a:t>契約が</a:t>
            </a:r>
            <a:r>
              <a:rPr lang="ja-JP" altLang="en-US" sz="1500" u="sng" dirty="0">
                <a:latin typeface="ＭＳ ゴシック" panose="020B0609070205080204" pitchFamily="49" charset="-128"/>
                <a:ea typeface="ＭＳ ゴシック" panose="020B0609070205080204" pitchFamily="49" charset="-128"/>
              </a:rPr>
              <a:t>１年以下の場合は、その全額が補助対象</a:t>
            </a:r>
            <a:r>
              <a:rPr lang="ja-JP" altLang="en-US" sz="1500" dirty="0">
                <a:latin typeface="ＭＳ ゴシック" panose="020B0609070205080204" pitchFamily="49" charset="-128"/>
                <a:ea typeface="ＭＳ ゴシック" panose="020B0609070205080204" pitchFamily="49" charset="-128"/>
              </a:rPr>
              <a:t>となります。また、</a:t>
            </a:r>
            <a:r>
              <a:rPr lang="ja-JP" altLang="en-US" sz="1500" u="sng" dirty="0">
                <a:latin typeface="ＭＳ ゴシック" panose="020B0609070205080204" pitchFamily="49" charset="-128"/>
                <a:ea typeface="ＭＳ ゴシック" panose="020B0609070205080204" pitchFamily="49" charset="-128"/>
              </a:rPr>
              <a:t>１年を超える場合でもプロジェクトの終了から３ヶ月未満で終わるものであり、かつ、その利用料を実績報告までに支払っている場合には、その全額が補助対象となります</a:t>
            </a:r>
            <a:endParaRPr lang="en-US" altLang="ja-JP" sz="1500" u="sng" dirty="0">
              <a:latin typeface="ＭＳ ゴシック" panose="020B0609070205080204" pitchFamily="49" charset="-128"/>
              <a:ea typeface="ＭＳ ゴシック" panose="020B0609070205080204" pitchFamily="49" charset="-128"/>
            </a:endParaRPr>
          </a:p>
          <a:p>
            <a:pPr marL="472679" indent="-201216">
              <a:lnSpc>
                <a:spcPct val="100000"/>
              </a:lnSpc>
            </a:pPr>
            <a:endParaRPr lang="en-US" altLang="ja-JP" sz="600" dirty="0">
              <a:latin typeface="ＭＳ ゴシック" panose="020B0609070205080204" pitchFamily="49" charset="-128"/>
              <a:ea typeface="ＭＳ ゴシック" panose="020B0609070205080204" pitchFamily="49" charset="-128"/>
            </a:endParaRPr>
          </a:p>
          <a:p>
            <a:pPr marL="472679" indent="-201216">
              <a:lnSpc>
                <a:spcPct val="100000"/>
              </a:lnSpc>
            </a:pPr>
            <a:r>
              <a:rPr lang="ja-JP" altLang="en-US" sz="1500" dirty="0">
                <a:latin typeface="ＭＳ ゴシック" panose="020B0609070205080204" pitchFamily="49" charset="-128"/>
                <a:ea typeface="ＭＳ ゴシック" panose="020B0609070205080204" pitchFamily="49" charset="-128"/>
              </a:rPr>
              <a:t>リース、レンタル契約による分割払いの場合は、</a:t>
            </a:r>
            <a:r>
              <a:rPr lang="ja-JP" altLang="en-US" sz="1500" u="sng" dirty="0">
                <a:solidFill>
                  <a:srgbClr val="FF0000"/>
                </a:solidFill>
                <a:latin typeface="ＭＳ ゴシック" panose="020B0609070205080204" pitchFamily="49" charset="-128"/>
                <a:ea typeface="ＭＳ ゴシック" panose="020B0609070205080204" pitchFamily="49" charset="-128"/>
              </a:rPr>
              <a:t>令和７年２月</a:t>
            </a:r>
            <a:r>
              <a:rPr lang="en-US" altLang="ja-JP" sz="1500" u="sng" dirty="0">
                <a:solidFill>
                  <a:srgbClr val="FF0000"/>
                </a:solidFill>
                <a:latin typeface="ＭＳ ゴシック" panose="020B0609070205080204" pitchFamily="49" charset="-128"/>
                <a:ea typeface="ＭＳ ゴシック" panose="020B0609070205080204" pitchFamily="49" charset="-128"/>
              </a:rPr>
              <a:t>28</a:t>
            </a:r>
            <a:r>
              <a:rPr lang="ja-JP" altLang="en-US" sz="1500" u="sng" dirty="0">
                <a:solidFill>
                  <a:srgbClr val="FF0000"/>
                </a:solidFill>
                <a:latin typeface="ＭＳ ゴシック" panose="020B0609070205080204" pitchFamily="49" charset="-128"/>
                <a:ea typeface="ＭＳ ゴシック" panose="020B0609070205080204" pitchFamily="49" charset="-128"/>
              </a:rPr>
              <a:t>日までの支払済みの額</a:t>
            </a:r>
            <a:r>
              <a:rPr lang="ja-JP" altLang="en-US" sz="1500" u="sng" dirty="0">
                <a:latin typeface="ＭＳ ゴシック" panose="020B0609070205080204" pitchFamily="49" charset="-128"/>
                <a:ea typeface="ＭＳ ゴシック" panose="020B0609070205080204" pitchFamily="49" charset="-128"/>
              </a:rPr>
              <a:t>が補助対象経費</a:t>
            </a:r>
            <a:r>
              <a:rPr lang="ja-JP" altLang="en-US" sz="1500" dirty="0">
                <a:latin typeface="ＭＳ ゴシック" panose="020B0609070205080204" pitchFamily="49" charset="-128"/>
                <a:ea typeface="ＭＳ ゴシック" panose="020B0609070205080204" pitchFamily="49" charset="-128"/>
              </a:rPr>
              <a:t>となります。</a:t>
            </a:r>
          </a:p>
        </p:txBody>
      </p:sp>
      <p:sp>
        <p:nvSpPr>
          <p:cNvPr id="7" name="タイトル 1"/>
          <p:cNvSpPr txBox="1">
            <a:spLocks/>
          </p:cNvSpPr>
          <p:nvPr/>
        </p:nvSpPr>
        <p:spPr>
          <a:xfrm>
            <a:off x="8150347" y="0"/>
            <a:ext cx="993653" cy="393138"/>
          </a:xfrm>
          <a:prstGeom prst="rect">
            <a:avLst/>
          </a:prstGeom>
          <a:noFill/>
          <a:ln w="25400">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4000"/>
              </a:lnSpc>
            </a:pPr>
            <a:r>
              <a:rPr lang="en-US" altLang="ja-JP" sz="1400" b="1" dirty="0" smtClean="0">
                <a:latin typeface="ＭＳ ゴシック" panose="020B0609070205080204" pitchFamily="49" charset="-128"/>
                <a:ea typeface="ＭＳ ゴシック" panose="020B0609070205080204" pitchFamily="49" charset="-128"/>
              </a:rPr>
              <a:t>19/56</a:t>
            </a:r>
            <a:endParaRPr lang="ja-JP" altLang="en-US" sz="1400" b="1"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4362950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4</a:t>
            </a:r>
            <a:r>
              <a:rPr lang="ja-JP" altLang="en-US" dirty="0"/>
              <a:t> </a:t>
            </a:r>
            <a:r>
              <a:rPr kumimoji="1" lang="ja-JP" altLang="en-US" dirty="0" smtClean="0"/>
              <a:t>補助対象経費について</a:t>
            </a:r>
            <a:r>
              <a:rPr lang="ja-JP" altLang="en-US" dirty="0"/>
              <a:t>（よくあるご質問</a:t>
            </a:r>
            <a:r>
              <a:rPr lang="en-US" altLang="ja-JP" dirty="0"/>
              <a:t>)</a:t>
            </a:r>
            <a:endParaRPr kumimoji="1" lang="ja-JP" altLang="en-US" dirty="0"/>
          </a:p>
        </p:txBody>
      </p:sp>
      <p:sp>
        <p:nvSpPr>
          <p:cNvPr id="7" name="タイトル 1"/>
          <p:cNvSpPr txBox="1">
            <a:spLocks/>
          </p:cNvSpPr>
          <p:nvPr/>
        </p:nvSpPr>
        <p:spPr>
          <a:xfrm>
            <a:off x="8150347" y="0"/>
            <a:ext cx="993653" cy="393138"/>
          </a:xfrm>
          <a:prstGeom prst="rect">
            <a:avLst/>
          </a:prstGeom>
          <a:noFill/>
          <a:ln w="25400">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4000"/>
              </a:lnSpc>
            </a:pPr>
            <a:r>
              <a:rPr lang="en-US" altLang="ja-JP" sz="1400" b="1" dirty="0" smtClean="0">
                <a:latin typeface="ＭＳ ゴシック" panose="020B0609070205080204" pitchFamily="49" charset="-128"/>
                <a:ea typeface="ＭＳ ゴシック" panose="020B0609070205080204" pitchFamily="49" charset="-128"/>
              </a:rPr>
              <a:t>20/56</a:t>
            </a:r>
            <a:endParaRPr lang="ja-JP" altLang="en-US" sz="1400" b="1" dirty="0">
              <a:latin typeface="ＭＳ ゴシック" panose="020B0609070205080204" pitchFamily="49" charset="-128"/>
              <a:ea typeface="ＭＳ ゴシック" panose="020B0609070205080204" pitchFamily="49" charset="-128"/>
            </a:endParaRPr>
          </a:p>
        </p:txBody>
      </p:sp>
      <p:sp>
        <p:nvSpPr>
          <p:cNvPr id="8" name="角丸四角形吹き出し 7"/>
          <p:cNvSpPr/>
          <p:nvPr/>
        </p:nvSpPr>
        <p:spPr>
          <a:xfrm>
            <a:off x="623451" y="1759379"/>
            <a:ext cx="6808127" cy="618061"/>
          </a:xfrm>
          <a:prstGeom prst="wedgeRoundRectCallout">
            <a:avLst>
              <a:gd name="adj1" fmla="val -54893"/>
              <a:gd name="adj2" fmla="val -40700"/>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ＭＳ ゴシック" panose="020B0609070205080204" pitchFamily="49" charset="-128"/>
                <a:ea typeface="ＭＳ ゴシック" panose="020B0609070205080204" pitchFamily="49" charset="-128"/>
              </a:rPr>
              <a:t>Ｑ</a:t>
            </a:r>
            <a:r>
              <a:rPr lang="ja-JP" altLang="en-US" sz="1600" dirty="0">
                <a:solidFill>
                  <a:schemeClr val="tx1"/>
                </a:solidFill>
                <a:latin typeface="ＭＳ ゴシック" panose="020B0609070205080204" pitchFamily="49" charset="-128"/>
                <a:ea typeface="ＭＳ ゴシック" panose="020B0609070205080204" pitchFamily="49" charset="-128"/>
              </a:rPr>
              <a:t>１</a:t>
            </a:r>
            <a:r>
              <a:rPr lang="ja-JP" altLang="en-US" sz="1600" dirty="0" smtClean="0">
                <a:solidFill>
                  <a:schemeClr val="tx1"/>
                </a:solidFill>
                <a:latin typeface="ＭＳ ゴシック" panose="020B0609070205080204" pitchFamily="49" charset="-128"/>
                <a:ea typeface="ＭＳ ゴシック" panose="020B0609070205080204" pitchFamily="49" charset="-128"/>
              </a:rPr>
              <a:t>．</a:t>
            </a:r>
            <a:r>
              <a:rPr lang="en-US" altLang="ja-JP" sz="1600" dirty="0" smtClean="0">
                <a:solidFill>
                  <a:schemeClr val="tx1"/>
                </a:solidFill>
                <a:latin typeface="ＭＳ ゴシック" panose="020B0609070205080204" pitchFamily="49" charset="-128"/>
                <a:ea typeface="ＭＳ ゴシック" panose="020B0609070205080204" pitchFamily="49" charset="-128"/>
              </a:rPr>
              <a:t>CDE</a:t>
            </a:r>
            <a:r>
              <a:rPr lang="ja-JP" altLang="en-US" sz="1600" dirty="0" smtClean="0">
                <a:solidFill>
                  <a:schemeClr val="tx1"/>
                </a:solidFill>
                <a:latin typeface="ＭＳ ゴシック" panose="020B0609070205080204" pitchFamily="49" charset="-128"/>
                <a:ea typeface="ＭＳ ゴシック" panose="020B0609070205080204" pitchFamily="49" charset="-128"/>
              </a:rPr>
              <a:t>環境</a:t>
            </a:r>
            <a:r>
              <a:rPr lang="ja-JP" altLang="en-US" sz="1600" dirty="0">
                <a:solidFill>
                  <a:schemeClr val="tx1"/>
                </a:solidFill>
                <a:latin typeface="ＭＳ ゴシック" panose="020B0609070205080204" pitchFamily="49" charset="-128"/>
                <a:ea typeface="ＭＳ ゴシック" panose="020B0609070205080204" pitchFamily="49" charset="-128"/>
              </a:rPr>
              <a:t>構築費、利用費についても、代表事業者登録後に新規契約や更新契約を行わなければ対象</a:t>
            </a:r>
            <a:r>
              <a:rPr lang="ja-JP" altLang="en-US" sz="1600" dirty="0" smtClean="0">
                <a:solidFill>
                  <a:schemeClr val="tx1"/>
                </a:solidFill>
                <a:latin typeface="ＭＳ ゴシック" panose="020B0609070205080204" pitchFamily="49" charset="-128"/>
                <a:ea typeface="ＭＳ ゴシック" panose="020B0609070205080204" pitchFamily="49" charset="-128"/>
              </a:rPr>
              <a:t>となりませんか？</a:t>
            </a:r>
            <a:endParaRPr lang="ja-JP" altLang="en-US" sz="1600" dirty="0">
              <a:solidFill>
                <a:schemeClr val="tx1"/>
              </a:solidFill>
              <a:latin typeface="ＭＳ ゴシック" panose="020B0609070205080204" pitchFamily="49" charset="-128"/>
              <a:ea typeface="ＭＳ ゴシック" panose="020B0609070205080204" pitchFamily="49" charset="-128"/>
            </a:endParaRPr>
          </a:p>
        </p:txBody>
      </p:sp>
      <p:sp>
        <p:nvSpPr>
          <p:cNvPr id="9" name="角丸四角形吹き出し 8"/>
          <p:cNvSpPr/>
          <p:nvPr/>
        </p:nvSpPr>
        <p:spPr>
          <a:xfrm>
            <a:off x="1180404" y="2555455"/>
            <a:ext cx="7273641" cy="1122218"/>
          </a:xfrm>
          <a:prstGeom prst="wedgeRoundRectCallout">
            <a:avLst>
              <a:gd name="adj1" fmla="val 56113"/>
              <a:gd name="adj2" fmla="val -41238"/>
              <a:gd name="adj3" fmla="val 1666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ＭＳ ゴシック" panose="020B0609070205080204" pitchFamily="49" charset="-128"/>
                <a:ea typeface="ＭＳ ゴシック" panose="020B0609070205080204" pitchFamily="49" charset="-128"/>
              </a:rPr>
              <a:t>Ａ</a:t>
            </a:r>
            <a:r>
              <a:rPr lang="ja-JP" altLang="en-US" sz="1600" dirty="0">
                <a:solidFill>
                  <a:schemeClr val="tx1"/>
                </a:solidFill>
                <a:latin typeface="ＭＳ ゴシック" panose="020B0609070205080204" pitchFamily="49" charset="-128"/>
                <a:ea typeface="ＭＳ ゴシック" panose="020B0609070205080204" pitchFamily="49" charset="-128"/>
              </a:rPr>
              <a:t>１</a:t>
            </a:r>
            <a:r>
              <a:rPr lang="ja-JP" altLang="en-US" sz="1600" dirty="0" smtClean="0">
                <a:solidFill>
                  <a:schemeClr val="tx1"/>
                </a:solidFill>
                <a:latin typeface="ＭＳ ゴシック" panose="020B0609070205080204" pitchFamily="49" charset="-128"/>
                <a:ea typeface="ＭＳ ゴシック" panose="020B0609070205080204" pitchFamily="49" charset="-128"/>
              </a:rPr>
              <a:t>．</a:t>
            </a:r>
            <a:r>
              <a:rPr lang="en-US" altLang="ja-JP" sz="1600" dirty="0" smtClean="0">
                <a:solidFill>
                  <a:schemeClr val="tx1"/>
                </a:solidFill>
                <a:latin typeface="ＭＳ ゴシック" panose="020B0609070205080204" pitchFamily="49" charset="-128"/>
                <a:ea typeface="ＭＳ ゴシック" panose="020B0609070205080204" pitchFamily="49" charset="-128"/>
              </a:rPr>
              <a:t>CDE</a:t>
            </a:r>
            <a:r>
              <a:rPr lang="ja-JP" altLang="en-US" sz="1600" dirty="0" smtClean="0">
                <a:solidFill>
                  <a:schemeClr val="tx1"/>
                </a:solidFill>
                <a:latin typeface="ＭＳ ゴシック" panose="020B0609070205080204" pitchFamily="49" charset="-128"/>
                <a:ea typeface="ＭＳ ゴシック" panose="020B0609070205080204" pitchFamily="49" charset="-128"/>
              </a:rPr>
              <a:t>環境</a:t>
            </a:r>
            <a:r>
              <a:rPr lang="ja-JP" altLang="en-US" sz="1600" dirty="0">
                <a:solidFill>
                  <a:schemeClr val="tx1"/>
                </a:solidFill>
                <a:latin typeface="ＭＳ ゴシック" panose="020B0609070205080204" pitchFamily="49" charset="-128"/>
                <a:ea typeface="ＭＳ ゴシック" panose="020B0609070205080204" pitchFamily="49" charset="-128"/>
              </a:rPr>
              <a:t>構築費、利用費については、新規契約や更新契約の時期に関わらず代表事業者登録以降が補助対象期間となります。ただし複数のプロジェクトで使用している場合には、利用料を補助対象となるプロジェクトの延べ面積やデータ量等で按分し、補助金を申請する必要があります。</a:t>
            </a:r>
          </a:p>
        </p:txBody>
      </p:sp>
      <p:sp>
        <p:nvSpPr>
          <p:cNvPr id="10" name="角丸四角形吹き出し 9"/>
          <p:cNvSpPr/>
          <p:nvPr/>
        </p:nvSpPr>
        <p:spPr>
          <a:xfrm>
            <a:off x="623452" y="3855688"/>
            <a:ext cx="6808126" cy="1051251"/>
          </a:xfrm>
          <a:prstGeom prst="wedgeRoundRectCallout">
            <a:avLst>
              <a:gd name="adj1" fmla="val -54893"/>
              <a:gd name="adj2" fmla="val -40700"/>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ＭＳ ゴシック" panose="020B0609070205080204" pitchFamily="49" charset="-128"/>
                <a:ea typeface="ＭＳ ゴシック" panose="020B0609070205080204" pitchFamily="49" charset="-128"/>
              </a:rPr>
              <a:t>Ｑ２．自社</a:t>
            </a:r>
            <a:r>
              <a:rPr lang="ja-JP" altLang="en-US" sz="1600" dirty="0">
                <a:solidFill>
                  <a:schemeClr val="tx1"/>
                </a:solidFill>
                <a:latin typeface="ＭＳ ゴシック" panose="020B0609070205080204" pitchFamily="49" charset="-128"/>
                <a:ea typeface="ＭＳ ゴシック" panose="020B0609070205080204" pitchFamily="49" charset="-128"/>
              </a:rPr>
              <a:t>で</a:t>
            </a:r>
            <a:r>
              <a:rPr lang="en-US" altLang="ja-JP" sz="1600" dirty="0">
                <a:solidFill>
                  <a:schemeClr val="tx1"/>
                </a:solidFill>
                <a:latin typeface="ＭＳ ゴシック" panose="020B0609070205080204" pitchFamily="49" charset="-128"/>
                <a:ea typeface="ＭＳ ゴシック" panose="020B0609070205080204" pitchFamily="49" charset="-128"/>
              </a:rPr>
              <a:t>BIM</a:t>
            </a:r>
            <a:r>
              <a:rPr lang="ja-JP" altLang="en-US" sz="1600" dirty="0">
                <a:solidFill>
                  <a:schemeClr val="tx1"/>
                </a:solidFill>
                <a:latin typeface="ＭＳ ゴシック" panose="020B0609070205080204" pitchFamily="49" charset="-128"/>
                <a:ea typeface="ＭＳ ゴシック" panose="020B0609070205080204" pitchFamily="49" charset="-128"/>
              </a:rPr>
              <a:t>インフラを整備し、</a:t>
            </a:r>
            <a:r>
              <a:rPr lang="en-US" altLang="ja-JP" sz="1600" dirty="0" err="1" smtClean="0">
                <a:solidFill>
                  <a:schemeClr val="tx1"/>
                </a:solidFill>
                <a:latin typeface="ＭＳ ゴシック" panose="020B0609070205080204" pitchFamily="49" charset="-128"/>
                <a:ea typeface="ＭＳ ゴシック" panose="020B0609070205080204" pitchFamily="49" charset="-128"/>
              </a:rPr>
              <a:t>BIMcloud</a:t>
            </a:r>
            <a:r>
              <a:rPr lang="ja-JP" altLang="en-US" sz="1600" dirty="0">
                <a:solidFill>
                  <a:schemeClr val="tx1"/>
                </a:solidFill>
                <a:latin typeface="ＭＳ ゴシック" panose="020B0609070205080204" pitchFamily="49" charset="-128"/>
                <a:ea typeface="ＭＳ ゴシック" panose="020B0609070205080204" pitchFamily="49" charset="-128"/>
              </a:rPr>
              <a:t>サーバーを立て、セキュリティ対応したうえで、協力会社と共同使用する場合は、</a:t>
            </a:r>
            <a:r>
              <a:rPr lang="ja-JP" altLang="en-US" sz="1600" dirty="0" smtClean="0">
                <a:solidFill>
                  <a:schemeClr val="tx1"/>
                </a:solidFill>
                <a:latin typeface="ＭＳ ゴシック" panose="020B0609070205080204" pitchFamily="49" charset="-128"/>
                <a:ea typeface="ＭＳ ゴシック" panose="020B0609070205080204" pitchFamily="49" charset="-128"/>
              </a:rPr>
              <a:t>「</a:t>
            </a:r>
            <a:r>
              <a:rPr lang="en-US" altLang="ja-JP" sz="1600" dirty="0" smtClean="0">
                <a:solidFill>
                  <a:schemeClr val="tx1"/>
                </a:solidFill>
                <a:latin typeface="ＭＳ ゴシック" panose="020B0609070205080204" pitchFamily="49" charset="-128"/>
                <a:ea typeface="ＭＳ ゴシック" panose="020B0609070205080204" pitchFamily="49" charset="-128"/>
              </a:rPr>
              <a:t>BIM</a:t>
            </a:r>
            <a:r>
              <a:rPr lang="ja-JP" altLang="en-US" sz="1600" dirty="0" smtClean="0">
                <a:solidFill>
                  <a:schemeClr val="tx1"/>
                </a:solidFill>
                <a:latin typeface="ＭＳ ゴシック" panose="020B0609070205080204" pitchFamily="49" charset="-128"/>
                <a:ea typeface="ＭＳ ゴシック" panose="020B0609070205080204" pitchFamily="49" charset="-128"/>
              </a:rPr>
              <a:t>データ</a:t>
            </a:r>
            <a:r>
              <a:rPr lang="ja-JP" altLang="en-US" sz="1600" dirty="0">
                <a:solidFill>
                  <a:schemeClr val="tx1"/>
                </a:solidFill>
                <a:latin typeface="ＭＳ ゴシック" panose="020B0609070205080204" pitchFamily="49" charset="-128"/>
                <a:ea typeface="ＭＳ ゴシック" panose="020B0609070205080204" pitchFamily="49" charset="-128"/>
              </a:rPr>
              <a:t>等をクラウド上で共有等をするための環境</a:t>
            </a:r>
            <a:r>
              <a:rPr lang="ja-JP" altLang="en-US" sz="1600" dirty="0" smtClean="0">
                <a:solidFill>
                  <a:schemeClr val="tx1"/>
                </a:solidFill>
                <a:latin typeface="ＭＳ ゴシック" panose="020B0609070205080204" pitchFamily="49" charset="-128"/>
                <a:ea typeface="ＭＳ ゴシック" panose="020B0609070205080204" pitchFamily="49" charset="-128"/>
              </a:rPr>
              <a:t>（</a:t>
            </a:r>
            <a:r>
              <a:rPr lang="en-US" altLang="ja-JP" sz="1600" dirty="0" smtClean="0">
                <a:solidFill>
                  <a:schemeClr val="tx1"/>
                </a:solidFill>
                <a:latin typeface="ＭＳ ゴシック" panose="020B0609070205080204" pitchFamily="49" charset="-128"/>
                <a:ea typeface="ＭＳ ゴシック" panose="020B0609070205080204" pitchFamily="49" charset="-128"/>
              </a:rPr>
              <a:t>CDE)</a:t>
            </a:r>
            <a:r>
              <a:rPr lang="ja-JP" altLang="en-US" sz="1600" dirty="0">
                <a:solidFill>
                  <a:schemeClr val="tx1"/>
                </a:solidFill>
                <a:latin typeface="ＭＳ ゴシック" panose="020B0609070205080204" pitchFamily="49" charset="-128"/>
                <a:ea typeface="ＭＳ ゴシック" panose="020B0609070205080204" pitchFamily="49" charset="-128"/>
              </a:rPr>
              <a:t>」とみなされ、補助対象と</a:t>
            </a:r>
            <a:r>
              <a:rPr lang="ja-JP" altLang="en-US" sz="1600" dirty="0" smtClean="0">
                <a:solidFill>
                  <a:schemeClr val="tx1"/>
                </a:solidFill>
                <a:latin typeface="ＭＳ ゴシック" panose="020B0609070205080204" pitchFamily="49" charset="-128"/>
                <a:ea typeface="ＭＳ ゴシック" panose="020B0609070205080204" pitchFamily="49" charset="-128"/>
              </a:rPr>
              <a:t>なりますか</a:t>
            </a:r>
            <a:r>
              <a:rPr lang="ja-JP" altLang="en-US" sz="1600" dirty="0">
                <a:solidFill>
                  <a:schemeClr val="tx1"/>
                </a:solidFill>
                <a:latin typeface="ＭＳ ゴシック" panose="020B0609070205080204" pitchFamily="49" charset="-128"/>
                <a:ea typeface="ＭＳ ゴシック" panose="020B0609070205080204" pitchFamily="49" charset="-128"/>
              </a:rPr>
              <a:t>？</a:t>
            </a:r>
          </a:p>
        </p:txBody>
      </p:sp>
      <p:sp>
        <p:nvSpPr>
          <p:cNvPr id="11" name="角丸四角形吹き出し 10"/>
          <p:cNvSpPr/>
          <p:nvPr/>
        </p:nvSpPr>
        <p:spPr>
          <a:xfrm>
            <a:off x="1180404" y="5084954"/>
            <a:ext cx="7273641" cy="742268"/>
          </a:xfrm>
          <a:prstGeom prst="wedgeRoundRectCallout">
            <a:avLst>
              <a:gd name="adj1" fmla="val 56113"/>
              <a:gd name="adj2" fmla="val -41238"/>
              <a:gd name="adj3" fmla="val 1666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ＭＳ ゴシック" panose="020B0609070205080204" pitchFamily="49" charset="-128"/>
                <a:ea typeface="ＭＳ ゴシック" panose="020B0609070205080204" pitchFamily="49" charset="-128"/>
              </a:rPr>
              <a:t>Ａ</a:t>
            </a:r>
            <a:r>
              <a:rPr lang="ja-JP" altLang="en-US" sz="1600" dirty="0">
                <a:solidFill>
                  <a:schemeClr val="tx1"/>
                </a:solidFill>
                <a:latin typeface="ＭＳ ゴシック" panose="020B0609070205080204" pitchFamily="49" charset="-128"/>
                <a:ea typeface="ＭＳ ゴシック" panose="020B0609070205080204" pitchFamily="49" charset="-128"/>
              </a:rPr>
              <a:t>２</a:t>
            </a:r>
            <a:r>
              <a:rPr lang="ja-JP" altLang="en-US" sz="1600" dirty="0" smtClean="0">
                <a:solidFill>
                  <a:schemeClr val="tx1"/>
                </a:solidFill>
                <a:latin typeface="ＭＳ ゴシック" panose="020B0609070205080204" pitchFamily="49" charset="-128"/>
                <a:ea typeface="ＭＳ ゴシック" panose="020B0609070205080204" pitchFamily="49" charset="-128"/>
              </a:rPr>
              <a:t>．</a:t>
            </a:r>
            <a:r>
              <a:rPr lang="ja-JP" altLang="en-US" sz="1600" dirty="0">
                <a:solidFill>
                  <a:schemeClr val="tx1"/>
                </a:solidFill>
                <a:latin typeface="ＭＳ ゴシック" panose="020B0609070205080204" pitchFamily="49" charset="-128"/>
                <a:ea typeface="ＭＳ ゴシック" panose="020B0609070205080204" pitchFamily="49" charset="-128"/>
              </a:rPr>
              <a:t>サーバーの機器購入については補助対象外ですが</a:t>
            </a:r>
            <a:r>
              <a:rPr lang="ja-JP" altLang="en-US" sz="1600" dirty="0" smtClean="0">
                <a:solidFill>
                  <a:schemeClr val="tx1"/>
                </a:solidFill>
                <a:latin typeface="ＭＳ ゴシック" panose="020B0609070205080204" pitchFamily="49" charset="-128"/>
                <a:ea typeface="ＭＳ ゴシック" panose="020B0609070205080204" pitchFamily="49" charset="-128"/>
              </a:rPr>
              <a:t>、外部のサーバー</a:t>
            </a:r>
            <a:r>
              <a:rPr lang="ja-JP" altLang="en-US" sz="1600" dirty="0">
                <a:solidFill>
                  <a:schemeClr val="tx1"/>
                </a:solidFill>
                <a:latin typeface="ＭＳ ゴシック" panose="020B0609070205080204" pitchFamily="49" charset="-128"/>
                <a:ea typeface="ＭＳ ゴシック" panose="020B0609070205080204" pitchFamily="49" charset="-128"/>
              </a:rPr>
              <a:t>の利用料については</a:t>
            </a:r>
            <a:r>
              <a:rPr lang="ja-JP" altLang="en-US" sz="1600" dirty="0" smtClean="0">
                <a:solidFill>
                  <a:schemeClr val="tx1"/>
                </a:solidFill>
                <a:latin typeface="ＭＳ ゴシック" panose="020B0609070205080204" pitchFamily="49" charset="-128"/>
                <a:ea typeface="ＭＳ ゴシック" panose="020B0609070205080204" pitchFamily="49" charset="-128"/>
              </a:rPr>
              <a:t>、</a:t>
            </a:r>
            <a:r>
              <a:rPr lang="en-US" altLang="ja-JP" sz="1600" dirty="0" smtClean="0">
                <a:solidFill>
                  <a:schemeClr val="tx1"/>
                </a:solidFill>
                <a:latin typeface="ＭＳ ゴシック" panose="020B0609070205080204" pitchFamily="49" charset="-128"/>
                <a:ea typeface="ＭＳ ゴシック" panose="020B0609070205080204" pitchFamily="49" charset="-128"/>
              </a:rPr>
              <a:t>CDE</a:t>
            </a:r>
            <a:r>
              <a:rPr lang="ja-JP" altLang="en-US" sz="1600" dirty="0" smtClean="0">
                <a:solidFill>
                  <a:schemeClr val="tx1"/>
                </a:solidFill>
                <a:latin typeface="ＭＳ ゴシック" panose="020B0609070205080204" pitchFamily="49" charset="-128"/>
                <a:ea typeface="ＭＳ ゴシック" panose="020B0609070205080204" pitchFamily="49" charset="-128"/>
              </a:rPr>
              <a:t>環境</a:t>
            </a:r>
            <a:r>
              <a:rPr lang="ja-JP" altLang="en-US" sz="1600" dirty="0">
                <a:solidFill>
                  <a:schemeClr val="tx1"/>
                </a:solidFill>
                <a:latin typeface="ＭＳ ゴシック" panose="020B0609070205080204" pitchFamily="49" charset="-128"/>
                <a:ea typeface="ＭＳ ゴシック" panose="020B0609070205080204" pitchFamily="49" charset="-128"/>
              </a:rPr>
              <a:t>として補助対象となります。</a:t>
            </a:r>
          </a:p>
        </p:txBody>
      </p:sp>
      <p:sp>
        <p:nvSpPr>
          <p:cNvPr id="12" name="コンテンツ プレースホルダー 2"/>
          <p:cNvSpPr txBox="1">
            <a:spLocks/>
          </p:cNvSpPr>
          <p:nvPr/>
        </p:nvSpPr>
        <p:spPr>
          <a:xfrm>
            <a:off x="250825" y="1192147"/>
            <a:ext cx="8642350" cy="49863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ＭＳ ゴシック" panose="020B0609070205080204" pitchFamily="49" charset="-128"/>
                <a:ea typeface="ＭＳ ゴシック" panose="020B0609070205080204" pitchFamily="49"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ＭＳ ゴシック" panose="020B0609070205080204" pitchFamily="49" charset="-128"/>
                <a:ea typeface="ＭＳ ゴシック" panose="020B0609070205080204" pitchFamily="49"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ＭＳ ゴシック" panose="020B0609070205080204" pitchFamily="49" charset="-128"/>
                <a:ea typeface="ＭＳ ゴシック" panose="020B0609070205080204" pitchFamily="49"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ＭＳ ゴシック" panose="020B0609070205080204" pitchFamily="49" charset="-128"/>
                <a:ea typeface="ＭＳ ゴシック" panose="020B0609070205080204" pitchFamily="49"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ＭＳ ゴシック" panose="020B0609070205080204" pitchFamily="49" charset="-128"/>
                <a:ea typeface="ＭＳ ゴシック" panose="020B0609070205080204"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indent="0">
              <a:lnSpc>
                <a:spcPct val="100000"/>
              </a:lnSpc>
              <a:buNone/>
            </a:pPr>
            <a:r>
              <a:rPr lang="ja-JP" altLang="en-US" sz="1500" b="1" dirty="0"/>
              <a:t>（３）</a:t>
            </a:r>
            <a:r>
              <a:rPr lang="en-US" altLang="zh-TW" sz="1500" b="1" dirty="0" smtClean="0"/>
              <a:t>CDE</a:t>
            </a:r>
            <a:r>
              <a:rPr lang="zh-TW" altLang="en-US" sz="1500" b="1" dirty="0" smtClean="0"/>
              <a:t>環境構築、利用費</a:t>
            </a:r>
            <a:endParaRPr lang="en-US" altLang="zh-TW" sz="1500" b="1" dirty="0"/>
          </a:p>
        </p:txBody>
      </p:sp>
    </p:spTree>
    <p:extLst>
      <p:ext uri="{BB962C8B-B14F-4D97-AF65-F5344CB8AC3E}">
        <p14:creationId xmlns:p14="http://schemas.microsoft.com/office/powerpoint/2010/main" val="3334277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4</a:t>
            </a:r>
            <a:r>
              <a:rPr lang="ja-JP" altLang="en-US" dirty="0"/>
              <a:t> </a:t>
            </a:r>
            <a:r>
              <a:rPr kumimoji="1" lang="ja-JP" altLang="en-US" dirty="0" smtClean="0"/>
              <a:t>補助対象経費について</a:t>
            </a:r>
            <a:endParaRPr kumimoji="1" lang="ja-JP" altLang="en-US" dirty="0"/>
          </a:p>
        </p:txBody>
      </p:sp>
      <p:sp>
        <p:nvSpPr>
          <p:cNvPr id="6" name="コンテンツ プレースホルダー 2"/>
          <p:cNvSpPr>
            <a:spLocks noGrp="1"/>
          </p:cNvSpPr>
          <p:nvPr>
            <p:ph idx="1"/>
          </p:nvPr>
        </p:nvSpPr>
        <p:spPr/>
        <p:txBody>
          <a:bodyPr>
            <a:noAutofit/>
          </a:bodyPr>
          <a:lstStyle/>
          <a:p>
            <a:pPr indent="0">
              <a:lnSpc>
                <a:spcPct val="100000"/>
              </a:lnSpc>
              <a:buNone/>
            </a:pPr>
            <a:r>
              <a:rPr lang="ja-JP" altLang="en-US" sz="1500" b="1" dirty="0">
                <a:latin typeface="ＭＳ ゴシック" panose="020B0609070205080204" pitchFamily="49" charset="-128"/>
                <a:ea typeface="ＭＳ ゴシック" panose="020B0609070205080204" pitchFamily="49" charset="-128"/>
              </a:rPr>
              <a:t>（４）</a:t>
            </a:r>
            <a:r>
              <a:rPr lang="en-US" altLang="ja-JP" sz="1500" b="1" dirty="0">
                <a:latin typeface="ＭＳ ゴシック" panose="020B0609070205080204" pitchFamily="49" charset="-128"/>
                <a:ea typeface="ＭＳ ゴシック" panose="020B0609070205080204" pitchFamily="49" charset="-128"/>
              </a:rPr>
              <a:t>BIM</a:t>
            </a:r>
            <a:r>
              <a:rPr lang="ja-JP" altLang="en-US" sz="1500" b="1" dirty="0">
                <a:latin typeface="ＭＳ ゴシック" panose="020B0609070205080204" pitchFamily="49" charset="-128"/>
                <a:ea typeface="ＭＳ ゴシック" panose="020B0609070205080204" pitchFamily="49" charset="-128"/>
              </a:rPr>
              <a:t>コーディネーターの人件費</a:t>
            </a:r>
            <a:endParaRPr lang="en-US" altLang="ja-JP" sz="1500" b="1" dirty="0">
              <a:latin typeface="ＭＳ ゴシック" panose="020B0609070205080204" pitchFamily="49" charset="-128"/>
              <a:ea typeface="ＭＳ ゴシック" panose="020B0609070205080204" pitchFamily="49" charset="-128"/>
            </a:endParaRPr>
          </a:p>
          <a:p>
            <a:pPr indent="0">
              <a:lnSpc>
                <a:spcPct val="100000"/>
              </a:lnSpc>
              <a:buNone/>
            </a:pPr>
            <a:endParaRPr lang="ja-JP" altLang="en-US" sz="600" dirty="0">
              <a:latin typeface="ＭＳ ゴシック" panose="020B0609070205080204" pitchFamily="49" charset="-128"/>
              <a:ea typeface="ＭＳ ゴシック" panose="020B0609070205080204" pitchFamily="49" charset="-128"/>
            </a:endParaRPr>
          </a:p>
          <a:p>
            <a:pPr marL="527175" indent="-257175">
              <a:lnSpc>
                <a:spcPts val="2100"/>
              </a:lnSpc>
              <a:spcBef>
                <a:spcPts val="2400"/>
              </a:spcBef>
            </a:pPr>
            <a:r>
              <a:rPr lang="en-US" altLang="ja-JP" sz="1500" dirty="0">
                <a:latin typeface="ＭＳ ゴシック" panose="020B0609070205080204" pitchFamily="49" charset="-128"/>
                <a:ea typeface="ＭＳ ゴシック" panose="020B0609070205080204" pitchFamily="49" charset="-128"/>
              </a:rPr>
              <a:t>BIM</a:t>
            </a:r>
            <a:r>
              <a:rPr lang="ja-JP" altLang="en-US" sz="1500" dirty="0">
                <a:latin typeface="ＭＳ ゴシック" panose="020B0609070205080204" pitchFamily="49" charset="-128"/>
                <a:ea typeface="ＭＳ ゴシック" panose="020B0609070205080204" pitchFamily="49" charset="-128"/>
              </a:rPr>
              <a:t>の利用に当たって、</a:t>
            </a:r>
            <a:r>
              <a:rPr lang="en-US" altLang="ja-JP" sz="1500" u="sng" dirty="0">
                <a:latin typeface="ＭＳ ゴシック" panose="020B0609070205080204" pitchFamily="49" charset="-128"/>
                <a:ea typeface="ＭＳ ゴシック" panose="020B0609070205080204" pitchFamily="49" charset="-128"/>
              </a:rPr>
              <a:t>BIM</a:t>
            </a:r>
            <a:r>
              <a:rPr lang="ja-JP" altLang="en-US" sz="1500" u="sng" dirty="0">
                <a:latin typeface="ＭＳ ゴシック" panose="020B0609070205080204" pitchFamily="49" charset="-128"/>
                <a:ea typeface="ＭＳ ゴシック" panose="020B0609070205080204" pitchFamily="49" charset="-128"/>
              </a:rPr>
              <a:t>ソフトウェアの選定、</a:t>
            </a:r>
            <a:r>
              <a:rPr lang="en-US" altLang="ja-JP" sz="1500" u="sng" dirty="0">
                <a:latin typeface="ＭＳ ゴシック" panose="020B0609070205080204" pitchFamily="49" charset="-128"/>
                <a:ea typeface="ＭＳ ゴシック" panose="020B0609070205080204" pitchFamily="49" charset="-128"/>
              </a:rPr>
              <a:t>CDE</a:t>
            </a:r>
            <a:r>
              <a:rPr lang="ja-JP" altLang="en-US" sz="1500" u="sng" dirty="0">
                <a:latin typeface="ＭＳ ゴシック" panose="020B0609070205080204" pitchFamily="49" charset="-128"/>
                <a:ea typeface="ＭＳ ゴシック" panose="020B0609070205080204" pitchFamily="49" charset="-128"/>
              </a:rPr>
              <a:t>の選定、建築</a:t>
            </a:r>
            <a:r>
              <a:rPr lang="en-US" altLang="ja-JP" sz="1500" u="sng" dirty="0">
                <a:latin typeface="ＭＳ ゴシック" panose="020B0609070205080204" pitchFamily="49" charset="-128"/>
                <a:ea typeface="ＭＳ ゴシック" panose="020B0609070205080204" pitchFamily="49" charset="-128"/>
              </a:rPr>
              <a:t>BIM</a:t>
            </a:r>
            <a:r>
              <a:rPr lang="ja-JP" altLang="en-US" sz="1500" u="sng" dirty="0">
                <a:latin typeface="ＭＳ ゴシック" panose="020B0609070205080204" pitchFamily="49" charset="-128"/>
                <a:ea typeface="ＭＳ ゴシック" panose="020B0609070205080204" pitchFamily="49" charset="-128"/>
              </a:rPr>
              <a:t>に関する講習の実施など、プロジェクト全体の環境の整備や支援を行う者の人件費</a:t>
            </a:r>
            <a:r>
              <a:rPr lang="ja-JP" altLang="en-US" sz="1500" dirty="0">
                <a:latin typeface="ＭＳ ゴシック" panose="020B0609070205080204" pitchFamily="49" charset="-128"/>
                <a:ea typeface="ＭＳ ゴシック" panose="020B0609070205080204" pitchFamily="49" charset="-128"/>
              </a:rPr>
              <a:t>が補助対象となります</a:t>
            </a:r>
            <a:r>
              <a:rPr lang="ja-JP" altLang="en-US" sz="1500" dirty="0" smtClean="0">
                <a:latin typeface="ＭＳ ゴシック" panose="020B0609070205080204" pitchFamily="49" charset="-128"/>
                <a:ea typeface="ＭＳ ゴシック" panose="020B0609070205080204" pitchFamily="49" charset="-128"/>
              </a:rPr>
              <a:t>。</a:t>
            </a:r>
            <a:endParaRPr lang="ja-JP" altLang="en-US" sz="1500" dirty="0">
              <a:latin typeface="ＭＳ ゴシック" panose="020B0609070205080204" pitchFamily="49" charset="-128"/>
              <a:ea typeface="ＭＳ ゴシック" panose="020B0609070205080204" pitchFamily="49" charset="-128"/>
            </a:endParaRPr>
          </a:p>
          <a:p>
            <a:pPr marL="527175" indent="-257175">
              <a:lnSpc>
                <a:spcPts val="2100"/>
              </a:lnSpc>
              <a:spcBef>
                <a:spcPts val="2400"/>
              </a:spcBef>
            </a:pPr>
            <a:r>
              <a:rPr lang="en-US" altLang="ja-JP" sz="1500" dirty="0">
                <a:latin typeface="ＭＳ ゴシック" panose="020B0609070205080204" pitchFamily="49" charset="-128"/>
                <a:ea typeface="ＭＳ ゴシック" panose="020B0609070205080204" pitchFamily="49" charset="-128"/>
              </a:rPr>
              <a:t>BIM</a:t>
            </a:r>
            <a:r>
              <a:rPr lang="ja-JP" altLang="en-US" sz="1500" dirty="0">
                <a:latin typeface="ＭＳ ゴシック" panose="020B0609070205080204" pitchFamily="49" charset="-128"/>
                <a:ea typeface="ＭＳ ゴシック" panose="020B0609070205080204" pitchFamily="49" charset="-128"/>
              </a:rPr>
              <a:t>コーディネーターが当該プロジェクトの専任とならない場合は、その</a:t>
            </a:r>
            <a:r>
              <a:rPr lang="ja-JP" altLang="en-US" sz="1500" dirty="0">
                <a:solidFill>
                  <a:srgbClr val="FF0000"/>
                </a:solidFill>
                <a:latin typeface="ＭＳ ゴシック" panose="020B0609070205080204" pitchFamily="49" charset="-128"/>
                <a:ea typeface="ＭＳ ゴシック" panose="020B0609070205080204" pitchFamily="49" charset="-128"/>
              </a:rPr>
              <a:t>従事割合に応じて、補助対象経費を算出</a:t>
            </a:r>
            <a:r>
              <a:rPr lang="ja-JP" altLang="en-US" sz="1500" dirty="0">
                <a:latin typeface="ＭＳ ゴシック" panose="020B0609070205080204" pitchFamily="49" charset="-128"/>
                <a:ea typeface="ＭＳ ゴシック" panose="020B0609070205080204" pitchFamily="49" charset="-128"/>
              </a:rPr>
              <a:t>します。</a:t>
            </a:r>
            <a:r>
              <a:rPr lang="en-US" altLang="ja-JP" sz="1500" dirty="0">
                <a:latin typeface="ＭＳ ゴシック" panose="020B0609070205080204" pitchFamily="49" charset="-128"/>
                <a:ea typeface="ＭＳ ゴシック" panose="020B0609070205080204" pitchFamily="49" charset="-128"/>
              </a:rPr>
              <a:t>【</a:t>
            </a:r>
            <a:r>
              <a:rPr lang="ja-JP" altLang="en-US" sz="1500" dirty="0">
                <a:latin typeface="ＭＳ ゴシック" panose="020B0609070205080204" pitchFamily="49" charset="-128"/>
                <a:ea typeface="ＭＳ ゴシック" panose="020B0609070205080204" pitchFamily="49" charset="-128"/>
              </a:rPr>
              <a:t>当該プロジェクトに従事した期間の給与総額（諸手当を含む）を、総勤務時間に対する当該期間に従事した時間で按分した金額</a:t>
            </a:r>
            <a:r>
              <a:rPr lang="en-US" altLang="ja-JP" sz="1500" dirty="0" smtClean="0">
                <a:latin typeface="ＭＳ ゴシック" panose="020B0609070205080204" pitchFamily="49" charset="-128"/>
                <a:ea typeface="ＭＳ ゴシック" panose="020B0609070205080204" pitchFamily="49" charset="-128"/>
              </a:rPr>
              <a:t>】</a:t>
            </a:r>
            <a:endParaRPr lang="en-US" altLang="ja-JP" sz="1500" dirty="0">
              <a:latin typeface="ＭＳ ゴシック" panose="020B0609070205080204" pitchFamily="49" charset="-128"/>
              <a:ea typeface="ＭＳ ゴシック" panose="020B0609070205080204" pitchFamily="49" charset="-128"/>
            </a:endParaRPr>
          </a:p>
          <a:p>
            <a:pPr marL="527175" indent="-257175">
              <a:lnSpc>
                <a:spcPts val="2100"/>
              </a:lnSpc>
              <a:spcBef>
                <a:spcPts val="2400"/>
              </a:spcBef>
            </a:pPr>
            <a:r>
              <a:rPr lang="en-US" altLang="ja-JP" sz="1500" dirty="0">
                <a:latin typeface="ＭＳ ゴシック" panose="020B0609070205080204" pitchFamily="49" charset="-128"/>
                <a:ea typeface="ＭＳ ゴシック" panose="020B0609070205080204" pitchFamily="49" charset="-128"/>
              </a:rPr>
              <a:t>BIM</a:t>
            </a:r>
            <a:r>
              <a:rPr lang="ja-JP" altLang="en-US" sz="1500" dirty="0">
                <a:latin typeface="ＭＳ ゴシック" panose="020B0609070205080204" pitchFamily="49" charset="-128"/>
                <a:ea typeface="ＭＳ ゴシック" panose="020B0609070205080204" pitchFamily="49" charset="-128"/>
              </a:rPr>
              <a:t>コーディネーターの業務について、代表事業者等が他の事業者に委託した場合には、その委託料が補助対象となります。</a:t>
            </a:r>
          </a:p>
          <a:p>
            <a:pPr marL="527175" indent="-257175">
              <a:lnSpc>
                <a:spcPts val="2100"/>
              </a:lnSpc>
              <a:spcBef>
                <a:spcPts val="2400"/>
              </a:spcBef>
            </a:pPr>
            <a:r>
              <a:rPr lang="ja-JP" altLang="en-US" sz="1500" dirty="0">
                <a:latin typeface="ＭＳ ゴシック" panose="020B0609070205080204" pitchFamily="49" charset="-128"/>
                <a:ea typeface="ＭＳ ゴシック" panose="020B0609070205080204" pitchFamily="49" charset="-128"/>
              </a:rPr>
              <a:t>補助対象となる</a:t>
            </a:r>
            <a:r>
              <a:rPr lang="en-US" altLang="ja-JP" sz="1500" dirty="0" smtClean="0">
                <a:latin typeface="ＭＳ ゴシック" panose="020B0609070205080204" pitchFamily="49" charset="-128"/>
                <a:ea typeface="ＭＳ ゴシック" panose="020B0609070205080204" pitchFamily="49" charset="-128"/>
              </a:rPr>
              <a:t>BIM</a:t>
            </a:r>
            <a:r>
              <a:rPr lang="ja-JP" altLang="en-US" sz="1500" dirty="0" smtClean="0">
                <a:latin typeface="ＭＳ ゴシック" panose="020B0609070205080204" pitchFamily="49" charset="-128"/>
                <a:ea typeface="ＭＳ ゴシック" panose="020B0609070205080204" pitchFamily="49" charset="-128"/>
              </a:rPr>
              <a:t>コーディネーター</a:t>
            </a:r>
            <a:r>
              <a:rPr lang="ja-JP" altLang="en-US" sz="1500" dirty="0">
                <a:latin typeface="ＭＳ ゴシック" panose="020B0609070205080204" pitchFamily="49" charset="-128"/>
                <a:ea typeface="ＭＳ ゴシック" panose="020B0609070205080204" pitchFamily="49" charset="-128"/>
              </a:rPr>
              <a:t>は原則１名とし、２名以上を補助対象とする場合には、必要性等について詳細な説明を求めることとします。</a:t>
            </a:r>
          </a:p>
          <a:p>
            <a:pPr marL="527175" indent="-257175">
              <a:lnSpc>
                <a:spcPts val="2100"/>
              </a:lnSpc>
              <a:spcBef>
                <a:spcPts val="2400"/>
              </a:spcBef>
            </a:pPr>
            <a:r>
              <a:rPr lang="ja-JP" altLang="en-US" sz="1500" u="sng" dirty="0">
                <a:latin typeface="ＭＳ ゴシック" panose="020B0609070205080204" pitchFamily="49" charset="-128"/>
                <a:ea typeface="ＭＳ ゴシック" panose="020B0609070205080204" pitchFamily="49" charset="-128"/>
              </a:rPr>
              <a:t>協力事業者が</a:t>
            </a:r>
            <a:r>
              <a:rPr lang="en-US" altLang="ja-JP" sz="1500" u="sng" dirty="0">
                <a:latin typeface="ＭＳ ゴシック" panose="020B0609070205080204" pitchFamily="49" charset="-128"/>
                <a:ea typeface="ＭＳ ゴシック" panose="020B0609070205080204" pitchFamily="49" charset="-128"/>
              </a:rPr>
              <a:t>BIM</a:t>
            </a:r>
            <a:r>
              <a:rPr lang="ja-JP" altLang="en-US" sz="1500" u="sng" dirty="0">
                <a:latin typeface="ＭＳ ゴシック" panose="020B0609070205080204" pitchFamily="49" charset="-128"/>
                <a:ea typeface="ＭＳ ゴシック" panose="020B0609070205080204" pitchFamily="49" charset="-128"/>
              </a:rPr>
              <a:t>導入に係る環境整備について、他の事業者に個別に委託した場合も</a:t>
            </a:r>
            <a:r>
              <a:rPr lang="ja-JP" altLang="en-US" sz="1500" u="sng" dirty="0">
                <a:solidFill>
                  <a:srgbClr val="FF0000"/>
                </a:solidFill>
                <a:latin typeface="ＭＳ ゴシック" panose="020B0609070205080204" pitchFamily="49" charset="-128"/>
                <a:ea typeface="ＭＳ ゴシック" panose="020B0609070205080204" pitchFamily="49" charset="-128"/>
              </a:rPr>
              <a:t>１事業者</a:t>
            </a:r>
            <a:r>
              <a:rPr lang="en-US" altLang="ja-JP" sz="1500" u="sng" dirty="0">
                <a:solidFill>
                  <a:srgbClr val="FF0000"/>
                </a:solidFill>
                <a:latin typeface="ＭＳ ゴシック" panose="020B0609070205080204" pitchFamily="49" charset="-128"/>
                <a:ea typeface="ＭＳ ゴシック" panose="020B0609070205080204" pitchFamily="49" charset="-128"/>
              </a:rPr>
              <a:t>100</a:t>
            </a:r>
            <a:r>
              <a:rPr lang="ja-JP" altLang="en-US" sz="1500" u="sng" dirty="0">
                <a:solidFill>
                  <a:srgbClr val="FF0000"/>
                </a:solidFill>
                <a:latin typeface="ＭＳ ゴシック" panose="020B0609070205080204" pitchFamily="49" charset="-128"/>
                <a:ea typeface="ＭＳ ゴシック" panose="020B0609070205080204" pitchFamily="49" charset="-128"/>
              </a:rPr>
              <a:t>万円を限度に協力事業者の補助対象経費</a:t>
            </a:r>
            <a:r>
              <a:rPr lang="ja-JP" altLang="en-US" sz="1500" dirty="0">
                <a:latin typeface="ＭＳ ゴシック" panose="020B0609070205080204" pitchFamily="49" charset="-128"/>
                <a:ea typeface="ＭＳ ゴシック" panose="020B0609070205080204" pitchFamily="49" charset="-128"/>
              </a:rPr>
              <a:t>とします。</a:t>
            </a:r>
          </a:p>
        </p:txBody>
      </p:sp>
      <p:sp>
        <p:nvSpPr>
          <p:cNvPr id="7" name="タイトル 1"/>
          <p:cNvSpPr txBox="1">
            <a:spLocks/>
          </p:cNvSpPr>
          <p:nvPr/>
        </p:nvSpPr>
        <p:spPr>
          <a:xfrm>
            <a:off x="8150347" y="0"/>
            <a:ext cx="993653" cy="393138"/>
          </a:xfrm>
          <a:prstGeom prst="rect">
            <a:avLst/>
          </a:prstGeom>
          <a:noFill/>
          <a:ln w="25400">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4000"/>
              </a:lnSpc>
            </a:pPr>
            <a:r>
              <a:rPr lang="en-US" altLang="ja-JP" sz="1400" b="1" dirty="0" smtClean="0">
                <a:latin typeface="ＭＳ ゴシック" panose="020B0609070205080204" pitchFamily="49" charset="-128"/>
                <a:ea typeface="ＭＳ ゴシック" panose="020B0609070205080204" pitchFamily="49" charset="-128"/>
              </a:rPr>
              <a:t>21/56</a:t>
            </a:r>
            <a:endParaRPr lang="ja-JP" altLang="en-US" sz="1400" b="1"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7109525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4</a:t>
            </a:r>
            <a:r>
              <a:rPr lang="ja-JP" altLang="en-US" dirty="0"/>
              <a:t> </a:t>
            </a:r>
            <a:r>
              <a:rPr kumimoji="1" lang="ja-JP" altLang="en-US" dirty="0" smtClean="0"/>
              <a:t>補助対象経費について</a:t>
            </a:r>
            <a:endParaRPr kumimoji="1" lang="ja-JP" altLang="en-US" dirty="0"/>
          </a:p>
        </p:txBody>
      </p:sp>
      <p:sp>
        <p:nvSpPr>
          <p:cNvPr id="6" name="コンテンツ プレースホルダー 2"/>
          <p:cNvSpPr>
            <a:spLocks noGrp="1"/>
          </p:cNvSpPr>
          <p:nvPr>
            <p:ph idx="1"/>
          </p:nvPr>
        </p:nvSpPr>
        <p:spPr>
          <a:xfrm>
            <a:off x="250825" y="1190624"/>
            <a:ext cx="8642350" cy="5313693"/>
          </a:xfrm>
        </p:spPr>
        <p:txBody>
          <a:bodyPr>
            <a:noAutofit/>
          </a:bodyPr>
          <a:lstStyle/>
          <a:p>
            <a:pPr indent="0">
              <a:lnSpc>
                <a:spcPct val="100000"/>
              </a:lnSpc>
              <a:buNone/>
            </a:pPr>
            <a:r>
              <a:rPr lang="ja-JP" altLang="en-US" sz="1500" b="1" dirty="0">
                <a:latin typeface="ＭＳ ゴシック" panose="020B0609070205080204" pitchFamily="49" charset="-128"/>
                <a:ea typeface="ＭＳ ゴシック" panose="020B0609070205080204" pitchFamily="49" charset="-128"/>
              </a:rPr>
              <a:t>（５）</a:t>
            </a:r>
            <a:r>
              <a:rPr lang="en-US" altLang="ja-JP" sz="1500" b="1" dirty="0">
                <a:latin typeface="ＭＳ ゴシック" panose="020B0609070205080204" pitchFamily="49" charset="-128"/>
                <a:ea typeface="ＭＳ ゴシック" panose="020B0609070205080204" pitchFamily="49" charset="-128"/>
              </a:rPr>
              <a:t>BIM</a:t>
            </a:r>
            <a:r>
              <a:rPr lang="ja-JP" altLang="en-US" sz="1500" b="1" dirty="0">
                <a:latin typeface="ＭＳ ゴシック" panose="020B0609070205080204" pitchFamily="49" charset="-128"/>
                <a:ea typeface="ＭＳ ゴシック" panose="020B0609070205080204" pitchFamily="49" charset="-128"/>
              </a:rPr>
              <a:t>マネジャーの人件費</a:t>
            </a:r>
            <a:endParaRPr lang="en-US" altLang="ja-JP" sz="1500" b="1" dirty="0">
              <a:latin typeface="ＭＳ ゴシック" panose="020B0609070205080204" pitchFamily="49" charset="-128"/>
              <a:ea typeface="ＭＳ ゴシック" panose="020B0609070205080204" pitchFamily="49" charset="-128"/>
            </a:endParaRPr>
          </a:p>
          <a:p>
            <a:pPr indent="0">
              <a:lnSpc>
                <a:spcPct val="100000"/>
              </a:lnSpc>
              <a:buNone/>
            </a:pPr>
            <a:endParaRPr lang="ja-JP" altLang="en-US" sz="600" dirty="0">
              <a:latin typeface="ＭＳ ゴシック" panose="020B0609070205080204" pitchFamily="49" charset="-128"/>
              <a:ea typeface="ＭＳ ゴシック" panose="020B0609070205080204" pitchFamily="49" charset="-128"/>
            </a:endParaRPr>
          </a:p>
          <a:p>
            <a:pPr marL="527175" indent="-257175">
              <a:lnSpc>
                <a:spcPts val="2100"/>
              </a:lnSpc>
              <a:spcBef>
                <a:spcPts val="1800"/>
              </a:spcBef>
            </a:pPr>
            <a:r>
              <a:rPr lang="ja-JP" altLang="en-US" sz="1500" dirty="0">
                <a:latin typeface="ＭＳ ゴシック" panose="020B0609070205080204" pitchFamily="49" charset="-128"/>
                <a:ea typeface="ＭＳ ゴシック" panose="020B0609070205080204" pitchFamily="49" charset="-128"/>
              </a:rPr>
              <a:t>各事業者が作成した</a:t>
            </a:r>
            <a:r>
              <a:rPr lang="en-US" altLang="ja-JP" sz="1500" u="sng" dirty="0">
                <a:latin typeface="ＭＳ ゴシック" panose="020B0609070205080204" pitchFamily="49" charset="-128"/>
                <a:ea typeface="ＭＳ ゴシック" panose="020B0609070205080204" pitchFamily="49" charset="-128"/>
              </a:rPr>
              <a:t>BIM</a:t>
            </a:r>
            <a:r>
              <a:rPr lang="ja-JP" altLang="en-US" sz="1500" u="sng" dirty="0">
                <a:latin typeface="ＭＳ ゴシック" panose="020B0609070205080204" pitchFamily="49" charset="-128"/>
                <a:ea typeface="ＭＳ ゴシック" panose="020B0609070205080204" pitchFamily="49" charset="-128"/>
              </a:rPr>
              <a:t>モデルの管理など、</a:t>
            </a:r>
            <a:r>
              <a:rPr lang="en-US" altLang="ja-JP" sz="1500" u="sng" dirty="0">
                <a:latin typeface="ＭＳ ゴシック" panose="020B0609070205080204" pitchFamily="49" charset="-128"/>
                <a:ea typeface="ＭＳ ゴシック" panose="020B0609070205080204" pitchFamily="49" charset="-128"/>
              </a:rPr>
              <a:t>BIM</a:t>
            </a:r>
            <a:r>
              <a:rPr lang="ja-JP" altLang="en-US" sz="1500" u="sng" dirty="0">
                <a:latin typeface="ＭＳ ゴシック" panose="020B0609070205080204" pitchFamily="49" charset="-128"/>
                <a:ea typeface="ＭＳ ゴシック" panose="020B0609070205080204" pitchFamily="49" charset="-128"/>
              </a:rPr>
              <a:t>の全体の運営を行う者の人件費が補助対象になります。</a:t>
            </a:r>
          </a:p>
          <a:p>
            <a:pPr marL="527175" indent="-257175">
              <a:lnSpc>
                <a:spcPts val="2100"/>
              </a:lnSpc>
              <a:spcBef>
                <a:spcPts val="1800"/>
              </a:spcBef>
            </a:pPr>
            <a:r>
              <a:rPr lang="ja-JP" altLang="en-US" sz="1500" dirty="0">
                <a:latin typeface="ＭＳ ゴシック" panose="020B0609070205080204" pitchFamily="49" charset="-128"/>
                <a:ea typeface="ＭＳ ゴシック" panose="020B0609070205080204" pitchFamily="49" charset="-128"/>
              </a:rPr>
              <a:t> </a:t>
            </a:r>
            <a:r>
              <a:rPr lang="en-US" altLang="ja-JP" sz="1500" dirty="0">
                <a:latin typeface="ＭＳ ゴシック" panose="020B0609070205080204" pitchFamily="49" charset="-128"/>
                <a:ea typeface="ＭＳ ゴシック" panose="020B0609070205080204" pitchFamily="49" charset="-128"/>
              </a:rPr>
              <a:t>BIM</a:t>
            </a:r>
            <a:r>
              <a:rPr lang="ja-JP" altLang="en-US" sz="1500" dirty="0">
                <a:latin typeface="ＭＳ ゴシック" panose="020B0609070205080204" pitchFamily="49" charset="-128"/>
                <a:ea typeface="ＭＳ ゴシック" panose="020B0609070205080204" pitchFamily="49" charset="-128"/>
              </a:rPr>
              <a:t>マネジャーが当該プロジェクトの専任とならない場合は、その</a:t>
            </a:r>
            <a:r>
              <a:rPr lang="ja-JP" altLang="en-US" sz="1500" dirty="0">
                <a:solidFill>
                  <a:srgbClr val="FF0000"/>
                </a:solidFill>
                <a:latin typeface="ＭＳ ゴシック" panose="020B0609070205080204" pitchFamily="49" charset="-128"/>
                <a:ea typeface="ＭＳ ゴシック" panose="020B0609070205080204" pitchFamily="49" charset="-128"/>
              </a:rPr>
              <a:t>従事割合に応じて、補助対象経費を算出</a:t>
            </a:r>
            <a:r>
              <a:rPr lang="ja-JP" altLang="en-US" sz="1500" dirty="0">
                <a:latin typeface="ＭＳ ゴシック" panose="020B0609070205080204" pitchFamily="49" charset="-128"/>
                <a:ea typeface="ＭＳ ゴシック" panose="020B0609070205080204" pitchFamily="49" charset="-128"/>
              </a:rPr>
              <a:t>します。</a:t>
            </a:r>
            <a:r>
              <a:rPr lang="en-US" altLang="ja-JP" sz="1500" dirty="0">
                <a:latin typeface="ＭＳ ゴシック" panose="020B0609070205080204" pitchFamily="49" charset="-128"/>
                <a:ea typeface="ＭＳ ゴシック" panose="020B0609070205080204" pitchFamily="49" charset="-128"/>
              </a:rPr>
              <a:t>【</a:t>
            </a:r>
            <a:r>
              <a:rPr lang="ja-JP" altLang="en-US" sz="1500" dirty="0">
                <a:latin typeface="ＭＳ ゴシック" panose="020B0609070205080204" pitchFamily="49" charset="-128"/>
                <a:ea typeface="ＭＳ ゴシック" panose="020B0609070205080204" pitchFamily="49" charset="-128"/>
              </a:rPr>
              <a:t>当該プロジェクトに従事した期間の給与総額（諸手当を含む）</a:t>
            </a:r>
            <a:r>
              <a:rPr lang="ja-JP" altLang="en-US" sz="1500" dirty="0" smtClean="0">
                <a:latin typeface="ＭＳ ゴシック" panose="020B0609070205080204" pitchFamily="49" charset="-128"/>
                <a:ea typeface="ＭＳ ゴシック" panose="020B0609070205080204" pitchFamily="49" charset="-128"/>
              </a:rPr>
              <a:t>を総勤務</a:t>
            </a:r>
            <a:r>
              <a:rPr lang="ja-JP" altLang="en-US" sz="1500" dirty="0">
                <a:latin typeface="ＭＳ ゴシック" panose="020B0609070205080204" pitchFamily="49" charset="-128"/>
                <a:ea typeface="ＭＳ ゴシック" panose="020B0609070205080204" pitchFamily="49" charset="-128"/>
              </a:rPr>
              <a:t>時間に対する当該期間に従事した時間で按分した金額</a:t>
            </a:r>
            <a:r>
              <a:rPr lang="en-US" altLang="ja-JP" sz="1500" dirty="0">
                <a:latin typeface="ＭＳ ゴシック" panose="020B0609070205080204" pitchFamily="49" charset="-128"/>
                <a:ea typeface="ＭＳ ゴシック" panose="020B0609070205080204" pitchFamily="49" charset="-128"/>
              </a:rPr>
              <a:t>】</a:t>
            </a:r>
          </a:p>
          <a:p>
            <a:pPr marL="527175" indent="-257175">
              <a:lnSpc>
                <a:spcPts val="2100"/>
              </a:lnSpc>
              <a:spcBef>
                <a:spcPts val="1800"/>
              </a:spcBef>
            </a:pPr>
            <a:r>
              <a:rPr lang="ja-JP" altLang="en-US" sz="1500" dirty="0">
                <a:latin typeface="ＭＳ ゴシック" panose="020B0609070205080204" pitchFamily="49" charset="-128"/>
                <a:ea typeface="ＭＳ ゴシック" panose="020B0609070205080204" pitchFamily="49" charset="-128"/>
              </a:rPr>
              <a:t> </a:t>
            </a:r>
            <a:r>
              <a:rPr lang="en-US" altLang="ja-JP" sz="1500" dirty="0">
                <a:latin typeface="ＭＳ ゴシック" panose="020B0609070205080204" pitchFamily="49" charset="-128"/>
                <a:ea typeface="ＭＳ ゴシック" panose="020B0609070205080204" pitchFamily="49" charset="-128"/>
              </a:rPr>
              <a:t>BIM</a:t>
            </a:r>
            <a:r>
              <a:rPr lang="ja-JP" altLang="en-US" sz="1500" dirty="0">
                <a:latin typeface="ＭＳ ゴシック" panose="020B0609070205080204" pitchFamily="49" charset="-128"/>
                <a:ea typeface="ＭＳ ゴシック" panose="020B0609070205080204" pitchFamily="49" charset="-128"/>
              </a:rPr>
              <a:t>マネジャーの業務について、代表事業者等が他の事業者に委託した場合には、その委託料が補助対象となります。</a:t>
            </a:r>
          </a:p>
          <a:p>
            <a:pPr marL="527175" indent="-257175">
              <a:lnSpc>
                <a:spcPts val="2100"/>
              </a:lnSpc>
              <a:spcBef>
                <a:spcPts val="1800"/>
              </a:spcBef>
            </a:pPr>
            <a:r>
              <a:rPr lang="ja-JP" altLang="en-US" sz="1500" dirty="0">
                <a:latin typeface="ＭＳ ゴシック" panose="020B0609070205080204" pitchFamily="49" charset="-128"/>
                <a:ea typeface="ＭＳ ゴシック" panose="020B0609070205080204" pitchFamily="49" charset="-128"/>
              </a:rPr>
              <a:t> </a:t>
            </a:r>
            <a:r>
              <a:rPr lang="en-US" altLang="ja-JP" sz="1500" u="sng" dirty="0">
                <a:latin typeface="ＭＳ ゴシック" panose="020B0609070205080204" pitchFamily="49" charset="-128"/>
                <a:ea typeface="ＭＳ ゴシック" panose="020B0609070205080204" pitchFamily="49" charset="-128"/>
              </a:rPr>
              <a:t>BIM</a:t>
            </a:r>
            <a:r>
              <a:rPr lang="ja-JP" altLang="en-US" sz="1500" u="sng" dirty="0">
                <a:latin typeface="ＭＳ ゴシック" panose="020B0609070205080204" pitchFamily="49" charset="-128"/>
                <a:ea typeface="ＭＳ ゴシック" panose="020B0609070205080204" pitchFamily="49" charset="-128"/>
              </a:rPr>
              <a:t>マネジャー業務を協力事業者が行う場合も、</a:t>
            </a:r>
            <a:r>
              <a:rPr lang="ja-JP" altLang="en-US" sz="1500" u="sng" dirty="0">
                <a:solidFill>
                  <a:srgbClr val="FF0000"/>
                </a:solidFill>
                <a:latin typeface="ＭＳ ゴシック" panose="020B0609070205080204" pitchFamily="49" charset="-128"/>
                <a:ea typeface="ＭＳ ゴシック" panose="020B0609070205080204" pitchFamily="49" charset="-128"/>
              </a:rPr>
              <a:t>１事業者</a:t>
            </a:r>
            <a:r>
              <a:rPr lang="en-US" altLang="ja-JP" sz="1500" u="sng" dirty="0">
                <a:solidFill>
                  <a:srgbClr val="FF0000"/>
                </a:solidFill>
                <a:latin typeface="ＭＳ ゴシック" panose="020B0609070205080204" pitchFamily="49" charset="-128"/>
                <a:ea typeface="ＭＳ ゴシック" panose="020B0609070205080204" pitchFamily="49" charset="-128"/>
              </a:rPr>
              <a:t>100</a:t>
            </a:r>
            <a:r>
              <a:rPr lang="ja-JP" altLang="en-US" sz="1500" u="sng" dirty="0">
                <a:solidFill>
                  <a:srgbClr val="FF0000"/>
                </a:solidFill>
                <a:latin typeface="ＭＳ ゴシック" panose="020B0609070205080204" pitchFamily="49" charset="-128"/>
                <a:ea typeface="ＭＳ ゴシック" panose="020B0609070205080204" pitchFamily="49" charset="-128"/>
              </a:rPr>
              <a:t>万円を限度に協力事業者の補助対象経費</a:t>
            </a:r>
            <a:r>
              <a:rPr lang="ja-JP" altLang="en-US" sz="1500" u="sng" dirty="0">
                <a:latin typeface="ＭＳ ゴシック" panose="020B0609070205080204" pitchFamily="49" charset="-128"/>
                <a:ea typeface="ＭＳ ゴシック" panose="020B0609070205080204" pitchFamily="49" charset="-128"/>
              </a:rPr>
              <a:t>とします。</a:t>
            </a:r>
            <a:endParaRPr lang="en-US" altLang="ja-JP" sz="1500" u="sng" dirty="0">
              <a:latin typeface="ＭＳ ゴシック" panose="020B0609070205080204" pitchFamily="49" charset="-128"/>
              <a:ea typeface="ＭＳ ゴシック" panose="020B0609070205080204" pitchFamily="49" charset="-128"/>
            </a:endParaRPr>
          </a:p>
          <a:p>
            <a:pPr marL="527175" indent="-257175">
              <a:lnSpc>
                <a:spcPts val="2100"/>
              </a:lnSpc>
              <a:spcBef>
                <a:spcPts val="1800"/>
              </a:spcBef>
            </a:pPr>
            <a:r>
              <a:rPr lang="ja-JP" altLang="en-US" sz="1500" dirty="0">
                <a:latin typeface="ＭＳ ゴシック" panose="020B0609070205080204" pitchFamily="49" charset="-128"/>
                <a:ea typeface="ＭＳ ゴシック" panose="020B0609070205080204" pitchFamily="49" charset="-128"/>
              </a:rPr>
              <a:t> </a:t>
            </a:r>
            <a:r>
              <a:rPr lang="en-US" altLang="ja-JP" sz="1500" u="sng" dirty="0">
                <a:latin typeface="ＭＳ ゴシック" panose="020B0609070205080204" pitchFamily="49" charset="-128"/>
                <a:ea typeface="ＭＳ ゴシック" panose="020B0609070205080204" pitchFamily="49" charset="-128"/>
              </a:rPr>
              <a:t>BIM</a:t>
            </a:r>
            <a:r>
              <a:rPr lang="ja-JP" altLang="en-US" sz="1500" u="sng" dirty="0">
                <a:latin typeface="ＭＳ ゴシック" panose="020B0609070205080204" pitchFamily="49" charset="-128"/>
                <a:ea typeface="ＭＳ ゴシック" panose="020B0609070205080204" pitchFamily="49" charset="-128"/>
              </a:rPr>
              <a:t>マネジャーが、その所属する事業者内において、当該事業者が行うべき業務のみの</a:t>
            </a:r>
            <a:r>
              <a:rPr lang="en-US" altLang="ja-JP" sz="1500" u="sng" dirty="0">
                <a:latin typeface="ＭＳ ゴシック" panose="020B0609070205080204" pitchFamily="49" charset="-128"/>
                <a:ea typeface="ＭＳ ゴシック" panose="020B0609070205080204" pitchFamily="49" charset="-128"/>
              </a:rPr>
              <a:t>BIM</a:t>
            </a:r>
            <a:r>
              <a:rPr lang="ja-JP" altLang="en-US" sz="1500" u="sng" dirty="0">
                <a:latin typeface="ＭＳ ゴシック" panose="020B0609070205080204" pitchFamily="49" charset="-128"/>
                <a:ea typeface="ＭＳ ゴシック" panose="020B0609070205080204" pitchFamily="49" charset="-128"/>
              </a:rPr>
              <a:t>の作成等を行う時間は、</a:t>
            </a:r>
            <a:r>
              <a:rPr lang="en-US" altLang="ja-JP" sz="1500" u="sng" dirty="0">
                <a:latin typeface="ＭＳ ゴシック" panose="020B0609070205080204" pitchFamily="49" charset="-128"/>
                <a:ea typeface="ＭＳ ゴシック" panose="020B0609070205080204" pitchFamily="49" charset="-128"/>
              </a:rPr>
              <a:t>BIM</a:t>
            </a:r>
            <a:r>
              <a:rPr lang="ja-JP" altLang="en-US" sz="1500" u="sng" dirty="0">
                <a:latin typeface="ＭＳ ゴシック" panose="020B0609070205080204" pitchFamily="49" charset="-128"/>
                <a:ea typeface="ＭＳ ゴシック" panose="020B0609070205080204" pitchFamily="49" charset="-128"/>
              </a:rPr>
              <a:t>全体の運営には当たりませんので、補助対象となりません。</a:t>
            </a:r>
            <a:r>
              <a:rPr lang="ja-JP" altLang="en-US" sz="1500" u="sng" dirty="0">
                <a:solidFill>
                  <a:srgbClr val="FF0000"/>
                </a:solidFill>
                <a:latin typeface="ＭＳ ゴシック" panose="020B0609070205080204" pitchFamily="49" charset="-128"/>
                <a:ea typeface="ＭＳ ゴシック" panose="020B0609070205080204" pitchFamily="49" charset="-128"/>
              </a:rPr>
              <a:t>（一から個々の</a:t>
            </a:r>
            <a:r>
              <a:rPr lang="en-US" altLang="ja-JP" sz="1500" u="sng" dirty="0">
                <a:solidFill>
                  <a:srgbClr val="FF0000"/>
                </a:solidFill>
                <a:latin typeface="ＭＳ ゴシック" panose="020B0609070205080204" pitchFamily="49" charset="-128"/>
                <a:ea typeface="ＭＳ ゴシック" panose="020B0609070205080204" pitchFamily="49" charset="-128"/>
              </a:rPr>
              <a:t>BIM</a:t>
            </a:r>
            <a:r>
              <a:rPr lang="ja-JP" altLang="en-US" sz="1500" u="sng" dirty="0">
                <a:solidFill>
                  <a:srgbClr val="FF0000"/>
                </a:solidFill>
                <a:latin typeface="ＭＳ ゴシック" panose="020B0609070205080204" pitchFamily="49" charset="-128"/>
                <a:ea typeface="ＭＳ ゴシック" panose="020B0609070205080204" pitchFamily="49" charset="-128"/>
              </a:rPr>
              <a:t>モデルの作成等を行う時間は、</a:t>
            </a:r>
            <a:r>
              <a:rPr lang="en-US" altLang="ja-JP" sz="1500" u="sng" dirty="0">
                <a:solidFill>
                  <a:srgbClr val="FF0000"/>
                </a:solidFill>
                <a:latin typeface="ＭＳ ゴシック" panose="020B0609070205080204" pitchFamily="49" charset="-128"/>
                <a:ea typeface="ＭＳ ゴシック" panose="020B0609070205080204" pitchFamily="49" charset="-128"/>
              </a:rPr>
              <a:t>BIM</a:t>
            </a:r>
            <a:r>
              <a:rPr lang="ja-JP" altLang="en-US" sz="1500" u="sng" dirty="0">
                <a:solidFill>
                  <a:srgbClr val="FF0000"/>
                </a:solidFill>
                <a:latin typeface="ＭＳ ゴシック" panose="020B0609070205080204" pitchFamily="49" charset="-128"/>
                <a:ea typeface="ＭＳ ゴシック" panose="020B0609070205080204" pitchFamily="49" charset="-128"/>
              </a:rPr>
              <a:t>全体の運営には当たりませんので、補助対象となりません。）</a:t>
            </a:r>
          </a:p>
        </p:txBody>
      </p:sp>
      <p:sp>
        <p:nvSpPr>
          <p:cNvPr id="7" name="タイトル 1"/>
          <p:cNvSpPr txBox="1">
            <a:spLocks/>
          </p:cNvSpPr>
          <p:nvPr/>
        </p:nvSpPr>
        <p:spPr>
          <a:xfrm>
            <a:off x="8150347" y="0"/>
            <a:ext cx="993653" cy="393138"/>
          </a:xfrm>
          <a:prstGeom prst="rect">
            <a:avLst/>
          </a:prstGeom>
          <a:noFill/>
          <a:ln w="25400">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4000"/>
              </a:lnSpc>
            </a:pPr>
            <a:r>
              <a:rPr lang="en-US" altLang="ja-JP" sz="1400" b="1" dirty="0" smtClean="0">
                <a:latin typeface="ＭＳ ゴシック" panose="020B0609070205080204" pitchFamily="49" charset="-128"/>
                <a:ea typeface="ＭＳ ゴシック" panose="020B0609070205080204" pitchFamily="49" charset="-128"/>
              </a:rPr>
              <a:t>22/56</a:t>
            </a:r>
            <a:endParaRPr lang="ja-JP" altLang="en-US" sz="1400" b="1"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8273724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4</a:t>
            </a:r>
            <a:r>
              <a:rPr lang="ja-JP" altLang="en-US" dirty="0"/>
              <a:t> </a:t>
            </a:r>
            <a:r>
              <a:rPr kumimoji="1" lang="ja-JP" altLang="en-US" dirty="0" smtClean="0"/>
              <a:t>補助対象経費について</a:t>
            </a:r>
            <a:r>
              <a:rPr lang="ja-JP" altLang="en-US" dirty="0"/>
              <a:t>（よくあるご質問</a:t>
            </a:r>
            <a:r>
              <a:rPr lang="en-US" altLang="ja-JP" dirty="0"/>
              <a:t>)</a:t>
            </a:r>
            <a:endParaRPr kumimoji="1" lang="ja-JP" altLang="en-US" dirty="0"/>
          </a:p>
        </p:txBody>
      </p:sp>
      <p:sp>
        <p:nvSpPr>
          <p:cNvPr id="6" name="コンテンツ プレースホルダー 2"/>
          <p:cNvSpPr>
            <a:spLocks noGrp="1"/>
          </p:cNvSpPr>
          <p:nvPr>
            <p:ph idx="1"/>
          </p:nvPr>
        </p:nvSpPr>
        <p:spPr/>
        <p:txBody>
          <a:bodyPr>
            <a:noAutofit/>
          </a:bodyPr>
          <a:lstStyle/>
          <a:p>
            <a:pPr indent="0">
              <a:lnSpc>
                <a:spcPct val="100000"/>
              </a:lnSpc>
              <a:buNone/>
            </a:pPr>
            <a:r>
              <a:rPr lang="ja-JP" altLang="en-US" sz="1500" b="1" dirty="0" smtClean="0">
                <a:latin typeface="ＭＳ ゴシック" panose="020B0609070205080204" pitchFamily="49" charset="-128"/>
                <a:ea typeface="ＭＳ ゴシック" panose="020B0609070205080204" pitchFamily="49" charset="-128"/>
              </a:rPr>
              <a:t>（４）</a:t>
            </a:r>
            <a:r>
              <a:rPr lang="en-US" altLang="ja-JP" sz="1500" b="1" dirty="0" smtClean="0">
                <a:latin typeface="ＭＳ ゴシック" panose="020B0609070205080204" pitchFamily="49" charset="-128"/>
                <a:ea typeface="ＭＳ ゴシック" panose="020B0609070205080204" pitchFamily="49" charset="-128"/>
              </a:rPr>
              <a:t>BIM</a:t>
            </a:r>
            <a:r>
              <a:rPr lang="ja-JP" altLang="en-US" sz="1500" b="1" dirty="0" smtClean="0">
                <a:latin typeface="ＭＳ ゴシック" panose="020B0609070205080204" pitchFamily="49" charset="-128"/>
                <a:ea typeface="ＭＳ ゴシック" panose="020B0609070205080204" pitchFamily="49" charset="-128"/>
              </a:rPr>
              <a:t>コーディネーター、（５）</a:t>
            </a:r>
            <a:r>
              <a:rPr lang="en-US" altLang="ja-JP" sz="1500" b="1" dirty="0" smtClean="0">
                <a:latin typeface="ＭＳ ゴシック" panose="020B0609070205080204" pitchFamily="49" charset="-128"/>
                <a:ea typeface="ＭＳ ゴシック" panose="020B0609070205080204" pitchFamily="49" charset="-128"/>
              </a:rPr>
              <a:t>BIM</a:t>
            </a:r>
            <a:r>
              <a:rPr lang="ja-JP" altLang="en-US" sz="1500" b="1" dirty="0">
                <a:latin typeface="ＭＳ ゴシック" panose="020B0609070205080204" pitchFamily="49" charset="-128"/>
                <a:ea typeface="ＭＳ ゴシック" panose="020B0609070205080204" pitchFamily="49" charset="-128"/>
              </a:rPr>
              <a:t>マネジャーの</a:t>
            </a:r>
            <a:r>
              <a:rPr lang="ja-JP" altLang="en-US" sz="1500" b="1" dirty="0" smtClean="0">
                <a:latin typeface="ＭＳ ゴシック" panose="020B0609070205080204" pitchFamily="49" charset="-128"/>
                <a:ea typeface="ＭＳ ゴシック" panose="020B0609070205080204" pitchFamily="49" charset="-128"/>
              </a:rPr>
              <a:t>人件費</a:t>
            </a:r>
            <a:endParaRPr lang="en-US" altLang="ja-JP" sz="1500" b="1" dirty="0">
              <a:latin typeface="ＭＳ ゴシック" panose="020B0609070205080204" pitchFamily="49" charset="-128"/>
              <a:ea typeface="ＭＳ ゴシック" panose="020B0609070205080204" pitchFamily="49" charset="-128"/>
            </a:endParaRPr>
          </a:p>
        </p:txBody>
      </p:sp>
      <p:sp>
        <p:nvSpPr>
          <p:cNvPr id="7" name="タイトル 1"/>
          <p:cNvSpPr txBox="1">
            <a:spLocks/>
          </p:cNvSpPr>
          <p:nvPr/>
        </p:nvSpPr>
        <p:spPr>
          <a:xfrm>
            <a:off x="8150347" y="0"/>
            <a:ext cx="993653" cy="393138"/>
          </a:xfrm>
          <a:prstGeom prst="rect">
            <a:avLst/>
          </a:prstGeom>
          <a:noFill/>
          <a:ln w="25400">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4000"/>
              </a:lnSpc>
            </a:pPr>
            <a:r>
              <a:rPr lang="en-US" altLang="ja-JP" sz="1400" b="1" dirty="0" smtClean="0">
                <a:latin typeface="ＭＳ ゴシック" panose="020B0609070205080204" pitchFamily="49" charset="-128"/>
                <a:ea typeface="ＭＳ ゴシック" panose="020B0609070205080204" pitchFamily="49" charset="-128"/>
              </a:rPr>
              <a:t>23/56</a:t>
            </a:r>
            <a:endParaRPr lang="ja-JP" altLang="en-US" sz="1400" b="1" dirty="0">
              <a:latin typeface="ＭＳ ゴシック" panose="020B0609070205080204" pitchFamily="49" charset="-128"/>
              <a:ea typeface="ＭＳ ゴシック" panose="020B0609070205080204" pitchFamily="49" charset="-128"/>
            </a:endParaRPr>
          </a:p>
        </p:txBody>
      </p:sp>
      <p:sp>
        <p:nvSpPr>
          <p:cNvPr id="5" name="角丸四角形吹き出し 4"/>
          <p:cNvSpPr/>
          <p:nvPr/>
        </p:nvSpPr>
        <p:spPr>
          <a:xfrm>
            <a:off x="623451" y="1759379"/>
            <a:ext cx="6808127" cy="618061"/>
          </a:xfrm>
          <a:prstGeom prst="wedgeRoundRectCallout">
            <a:avLst>
              <a:gd name="adj1" fmla="val -54893"/>
              <a:gd name="adj2" fmla="val -40700"/>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ＭＳ ゴシック" panose="020B0609070205080204" pitchFamily="49" charset="-128"/>
                <a:ea typeface="ＭＳ ゴシック" panose="020B0609070205080204" pitchFamily="49" charset="-128"/>
              </a:rPr>
              <a:t>Ｑ</a:t>
            </a:r>
            <a:r>
              <a:rPr lang="ja-JP" altLang="en-US" sz="1600" dirty="0">
                <a:solidFill>
                  <a:schemeClr val="tx1"/>
                </a:solidFill>
                <a:latin typeface="ＭＳ ゴシック" panose="020B0609070205080204" pitchFamily="49" charset="-128"/>
                <a:ea typeface="ＭＳ ゴシック" panose="020B0609070205080204" pitchFamily="49" charset="-128"/>
              </a:rPr>
              <a:t>１．自社社員を配置した場合、会社が負担する社会保険等は補助対象となるか</a:t>
            </a:r>
            <a:r>
              <a:rPr lang="ja-JP" altLang="en-US" sz="1600" dirty="0" smtClean="0">
                <a:solidFill>
                  <a:schemeClr val="tx1"/>
                </a:solidFill>
                <a:latin typeface="ＭＳ ゴシック" panose="020B0609070205080204" pitchFamily="49" charset="-128"/>
                <a:ea typeface="ＭＳ ゴシック" panose="020B0609070205080204" pitchFamily="49" charset="-128"/>
              </a:rPr>
              <a:t>。</a:t>
            </a:r>
            <a:endParaRPr lang="ja-JP" altLang="en-US" sz="1600" dirty="0">
              <a:solidFill>
                <a:schemeClr val="tx1"/>
              </a:solidFill>
              <a:latin typeface="ＭＳ ゴシック" panose="020B0609070205080204" pitchFamily="49" charset="-128"/>
              <a:ea typeface="ＭＳ ゴシック" panose="020B0609070205080204" pitchFamily="49" charset="-128"/>
            </a:endParaRPr>
          </a:p>
        </p:txBody>
      </p:sp>
      <p:sp>
        <p:nvSpPr>
          <p:cNvPr id="8" name="角丸四角形吹き出し 7"/>
          <p:cNvSpPr/>
          <p:nvPr/>
        </p:nvSpPr>
        <p:spPr>
          <a:xfrm>
            <a:off x="1180404" y="2577438"/>
            <a:ext cx="7273641" cy="888431"/>
          </a:xfrm>
          <a:prstGeom prst="wedgeRoundRectCallout">
            <a:avLst>
              <a:gd name="adj1" fmla="val 56113"/>
              <a:gd name="adj2" fmla="val -41238"/>
              <a:gd name="adj3" fmla="val 1666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ＭＳ ゴシック" panose="020B0609070205080204" pitchFamily="49" charset="-128"/>
                <a:ea typeface="ＭＳ ゴシック" panose="020B0609070205080204" pitchFamily="49" charset="-128"/>
              </a:rPr>
              <a:t>Ａ</a:t>
            </a:r>
            <a:r>
              <a:rPr lang="ja-JP" altLang="en-US" sz="1600" dirty="0">
                <a:solidFill>
                  <a:schemeClr val="tx1"/>
                </a:solidFill>
                <a:latin typeface="ＭＳ ゴシック" panose="020B0609070205080204" pitchFamily="49" charset="-128"/>
                <a:ea typeface="ＭＳ ゴシック" panose="020B0609070205080204" pitchFamily="49" charset="-128"/>
              </a:rPr>
              <a:t>１．従業者であれば、賞与、手当等を含め当該者に支給した給与総額がベースとなります。社会保険等の会社負担分等は含まれません。</a:t>
            </a:r>
          </a:p>
        </p:txBody>
      </p:sp>
      <p:sp>
        <p:nvSpPr>
          <p:cNvPr id="9" name="角丸四角形吹き出し 8"/>
          <p:cNvSpPr/>
          <p:nvPr/>
        </p:nvSpPr>
        <p:spPr>
          <a:xfrm>
            <a:off x="623452" y="3622539"/>
            <a:ext cx="6808126" cy="890467"/>
          </a:xfrm>
          <a:prstGeom prst="wedgeRoundRectCallout">
            <a:avLst>
              <a:gd name="adj1" fmla="val -54893"/>
              <a:gd name="adj2" fmla="val -40700"/>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ＭＳ ゴシック" panose="020B0609070205080204" pitchFamily="49" charset="-128"/>
                <a:ea typeface="ＭＳ ゴシック" panose="020B0609070205080204" pitchFamily="49" charset="-128"/>
              </a:rPr>
              <a:t>Ｑ２</a:t>
            </a:r>
            <a:r>
              <a:rPr lang="ja-JP" altLang="en-US" sz="1600" dirty="0">
                <a:solidFill>
                  <a:schemeClr val="tx1"/>
                </a:solidFill>
                <a:latin typeface="ＭＳ ゴシック" panose="020B0609070205080204" pitchFamily="49" charset="-128"/>
                <a:ea typeface="ＭＳ ゴシック" panose="020B0609070205080204" pitchFamily="49" charset="-128"/>
              </a:rPr>
              <a:t>．</a:t>
            </a:r>
            <a:r>
              <a:rPr lang="ja-JP" altLang="en-US" sz="1600" dirty="0" smtClean="0">
                <a:solidFill>
                  <a:schemeClr val="tx1"/>
                </a:solidFill>
                <a:latin typeface="ＭＳ ゴシック" panose="020B0609070205080204" pitchFamily="49" charset="-128"/>
                <a:ea typeface="ＭＳ ゴシック" panose="020B0609070205080204" pitchFamily="49" charset="-128"/>
              </a:rPr>
              <a:t>「</a:t>
            </a:r>
            <a:r>
              <a:rPr lang="ja-JP" altLang="en-US" sz="1600" dirty="0">
                <a:solidFill>
                  <a:schemeClr val="tx1"/>
                </a:solidFill>
                <a:latin typeface="ＭＳ ゴシック" panose="020B0609070205080204" pitchFamily="49" charset="-128"/>
                <a:ea typeface="ＭＳ ゴシック" panose="020B0609070205080204" pitchFamily="49" charset="-128"/>
              </a:rPr>
              <a:t>代表事業者のほか少なくとも１者以上」について</a:t>
            </a:r>
            <a:r>
              <a:rPr lang="en-US" altLang="ja-JP" sz="1600" dirty="0">
                <a:solidFill>
                  <a:schemeClr val="tx1"/>
                </a:solidFill>
                <a:latin typeface="ＭＳ ゴシック" panose="020B0609070205080204" pitchFamily="49" charset="-128"/>
                <a:ea typeface="ＭＳ ゴシック" panose="020B0609070205080204" pitchFamily="49" charset="-128"/>
              </a:rPr>
              <a:t>BIM</a:t>
            </a:r>
            <a:r>
              <a:rPr lang="ja-JP" altLang="en-US" sz="1600" dirty="0">
                <a:solidFill>
                  <a:schemeClr val="tx1"/>
                </a:solidFill>
                <a:latin typeface="ＭＳ ゴシック" panose="020B0609070205080204" pitchFamily="49" charset="-128"/>
                <a:ea typeface="ＭＳ ゴシック" panose="020B0609070205080204" pitchFamily="49" charset="-128"/>
              </a:rPr>
              <a:t>コーディネーターを他者に任せる場合も「１者以上</a:t>
            </a:r>
            <a:r>
              <a:rPr lang="ja-JP" altLang="en-US" sz="1600" dirty="0" smtClean="0">
                <a:solidFill>
                  <a:schemeClr val="tx1"/>
                </a:solidFill>
                <a:latin typeface="ＭＳ ゴシック" panose="020B0609070205080204" pitchFamily="49" charset="-128"/>
                <a:ea typeface="ＭＳ ゴシック" panose="020B0609070205080204" pitchFamily="49" charset="-128"/>
              </a:rPr>
              <a:t>」の協力事業者に</a:t>
            </a:r>
            <a:r>
              <a:rPr lang="ja-JP" altLang="en-US" sz="1600" dirty="0">
                <a:solidFill>
                  <a:schemeClr val="tx1"/>
                </a:solidFill>
                <a:latin typeface="ＭＳ ゴシック" panose="020B0609070205080204" pitchFamily="49" charset="-128"/>
                <a:ea typeface="ＭＳ ゴシック" panose="020B0609070205080204" pitchFamily="49" charset="-128"/>
              </a:rPr>
              <a:t>該当するか。</a:t>
            </a:r>
          </a:p>
        </p:txBody>
      </p:sp>
      <p:sp>
        <p:nvSpPr>
          <p:cNvPr id="10" name="角丸四角形吹き出し 9"/>
          <p:cNvSpPr/>
          <p:nvPr/>
        </p:nvSpPr>
        <p:spPr>
          <a:xfrm>
            <a:off x="1180403" y="4664722"/>
            <a:ext cx="7273641" cy="1034391"/>
          </a:xfrm>
          <a:prstGeom prst="wedgeRoundRectCallout">
            <a:avLst>
              <a:gd name="adj1" fmla="val 56113"/>
              <a:gd name="adj2" fmla="val -41238"/>
              <a:gd name="adj3" fmla="val 1666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ＭＳ ゴシック" panose="020B0609070205080204" pitchFamily="49" charset="-128"/>
                <a:ea typeface="ＭＳ ゴシック" panose="020B0609070205080204" pitchFamily="49" charset="-128"/>
              </a:rPr>
              <a:t>Ａ</a:t>
            </a:r>
            <a:r>
              <a:rPr lang="ja-JP" altLang="en-US" sz="1600" dirty="0">
                <a:solidFill>
                  <a:schemeClr val="tx1"/>
                </a:solidFill>
                <a:latin typeface="ＭＳ ゴシック" panose="020B0609070205080204" pitchFamily="49" charset="-128"/>
                <a:ea typeface="ＭＳ ゴシック" panose="020B0609070205080204" pitchFamily="49" charset="-128"/>
              </a:rPr>
              <a:t>２</a:t>
            </a:r>
            <a:r>
              <a:rPr lang="ja-JP" altLang="en-US" sz="1600" dirty="0" smtClean="0">
                <a:solidFill>
                  <a:schemeClr val="tx1"/>
                </a:solidFill>
                <a:latin typeface="ＭＳ ゴシック" panose="020B0609070205080204" pitchFamily="49" charset="-128"/>
                <a:ea typeface="ＭＳ ゴシック" panose="020B0609070205080204" pitchFamily="49" charset="-128"/>
              </a:rPr>
              <a:t>．</a:t>
            </a:r>
            <a:r>
              <a:rPr lang="en-US" altLang="ja-JP" sz="1600" dirty="0">
                <a:solidFill>
                  <a:schemeClr val="tx1"/>
                </a:solidFill>
                <a:latin typeface="ＭＳ ゴシック" panose="020B0609070205080204" pitchFamily="49" charset="-128"/>
                <a:ea typeface="ＭＳ ゴシック" panose="020B0609070205080204" pitchFamily="49" charset="-128"/>
              </a:rPr>
              <a:t> BIM</a:t>
            </a:r>
            <a:r>
              <a:rPr lang="ja-JP" altLang="en-US" sz="1600" dirty="0">
                <a:solidFill>
                  <a:schemeClr val="tx1"/>
                </a:solidFill>
                <a:latin typeface="ＭＳ ゴシック" panose="020B0609070205080204" pitchFamily="49" charset="-128"/>
                <a:ea typeface="ＭＳ ゴシック" panose="020B0609070205080204" pitchFamily="49" charset="-128"/>
              </a:rPr>
              <a:t>コーディネーター、</a:t>
            </a:r>
            <a:r>
              <a:rPr lang="en-US" altLang="ja-JP" sz="1600" dirty="0">
                <a:solidFill>
                  <a:schemeClr val="tx1"/>
                </a:solidFill>
                <a:latin typeface="ＭＳ ゴシック" panose="020B0609070205080204" pitchFamily="49" charset="-128"/>
                <a:ea typeface="ＭＳ ゴシック" panose="020B0609070205080204" pitchFamily="49" charset="-128"/>
              </a:rPr>
              <a:t>BIM</a:t>
            </a:r>
            <a:r>
              <a:rPr lang="ja-JP" altLang="en-US" sz="1600" dirty="0">
                <a:solidFill>
                  <a:schemeClr val="tx1"/>
                </a:solidFill>
                <a:latin typeface="ＭＳ ゴシック" panose="020B0609070205080204" pitchFamily="49" charset="-128"/>
                <a:ea typeface="ＭＳ ゴシック" panose="020B0609070205080204" pitchFamily="49" charset="-128"/>
              </a:rPr>
              <a:t>マネジャーのみを外部委託する場合、委託先は協力事業者とはなりません</a:t>
            </a:r>
            <a:r>
              <a:rPr lang="ja-JP" altLang="en-US" sz="1600" dirty="0" smtClean="0">
                <a:solidFill>
                  <a:schemeClr val="tx1"/>
                </a:solidFill>
                <a:latin typeface="ＭＳ ゴシック" panose="020B0609070205080204" pitchFamily="49" charset="-128"/>
                <a:ea typeface="ＭＳ ゴシック" panose="020B0609070205080204" pitchFamily="49" charset="-128"/>
              </a:rPr>
              <a:t>。</a:t>
            </a:r>
            <a:endParaRPr lang="ja-JP" altLang="en-US" sz="16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37427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4</a:t>
            </a:r>
            <a:r>
              <a:rPr lang="ja-JP" altLang="en-US" dirty="0"/>
              <a:t> </a:t>
            </a:r>
            <a:r>
              <a:rPr kumimoji="1" lang="ja-JP" altLang="en-US" dirty="0" smtClean="0"/>
              <a:t>補助対象経費について</a:t>
            </a:r>
            <a:endParaRPr kumimoji="1" lang="ja-JP" altLang="en-US" dirty="0"/>
          </a:p>
        </p:txBody>
      </p:sp>
      <p:sp>
        <p:nvSpPr>
          <p:cNvPr id="6" name="コンテンツ プレースホルダー 2"/>
          <p:cNvSpPr>
            <a:spLocks noGrp="1"/>
          </p:cNvSpPr>
          <p:nvPr>
            <p:ph idx="1"/>
          </p:nvPr>
        </p:nvSpPr>
        <p:spPr/>
        <p:txBody>
          <a:bodyPr>
            <a:noAutofit/>
          </a:bodyPr>
          <a:lstStyle/>
          <a:p>
            <a:pPr indent="0">
              <a:lnSpc>
                <a:spcPct val="100000"/>
              </a:lnSpc>
              <a:buNone/>
            </a:pPr>
            <a:r>
              <a:rPr lang="ja-JP" altLang="en-US" sz="1500" b="1" dirty="0">
                <a:latin typeface="ＭＳ ゴシック" panose="020B0609070205080204" pitchFamily="49" charset="-128"/>
                <a:ea typeface="ＭＳ ゴシック" panose="020B0609070205080204" pitchFamily="49" charset="-128"/>
              </a:rPr>
              <a:t>（６）</a:t>
            </a:r>
            <a:r>
              <a:rPr lang="en-US" altLang="ja-JP" sz="1500" b="1" dirty="0">
                <a:latin typeface="ＭＳ ゴシック" panose="020B0609070205080204" pitchFamily="49" charset="-128"/>
                <a:ea typeface="ＭＳ ゴシック" panose="020B0609070205080204" pitchFamily="49" charset="-128"/>
              </a:rPr>
              <a:t>BIM</a:t>
            </a:r>
            <a:r>
              <a:rPr lang="ja-JP" altLang="en-US" sz="1500" b="1" dirty="0">
                <a:latin typeface="ＭＳ ゴシック" panose="020B0609070205080204" pitchFamily="49" charset="-128"/>
                <a:ea typeface="ＭＳ ゴシック" panose="020B0609070205080204" pitchFamily="49" charset="-128"/>
              </a:rPr>
              <a:t>講習の実施費用</a:t>
            </a:r>
            <a:endParaRPr lang="en-US" altLang="ja-JP" sz="1500" b="1" dirty="0">
              <a:latin typeface="ＭＳ ゴシック" panose="020B0609070205080204" pitchFamily="49" charset="-128"/>
              <a:ea typeface="ＭＳ ゴシック" panose="020B0609070205080204" pitchFamily="49" charset="-128"/>
            </a:endParaRPr>
          </a:p>
          <a:p>
            <a:pPr indent="0">
              <a:lnSpc>
                <a:spcPct val="100000"/>
              </a:lnSpc>
              <a:buNone/>
            </a:pPr>
            <a:endParaRPr lang="ja-JP" altLang="en-US" sz="600" dirty="0">
              <a:latin typeface="ＭＳ ゴシック" panose="020B0609070205080204" pitchFamily="49" charset="-128"/>
              <a:ea typeface="ＭＳ ゴシック" panose="020B0609070205080204" pitchFamily="49" charset="-128"/>
            </a:endParaRPr>
          </a:p>
          <a:p>
            <a:pPr marL="527175" indent="-257175">
              <a:lnSpc>
                <a:spcPts val="2100"/>
              </a:lnSpc>
              <a:spcBef>
                <a:spcPts val="2400"/>
              </a:spcBef>
            </a:pPr>
            <a:r>
              <a:rPr lang="ja-JP" altLang="en-US" sz="1500" dirty="0">
                <a:latin typeface="ＭＳ ゴシック" panose="020B0609070205080204" pitchFamily="49" charset="-128"/>
                <a:ea typeface="ＭＳ ゴシック" panose="020B0609070205080204" pitchFamily="49" charset="-128"/>
              </a:rPr>
              <a:t>代表事業者が、各事業者の従業員に対して建築</a:t>
            </a:r>
            <a:r>
              <a:rPr lang="en-US" altLang="ja-JP" sz="1500" dirty="0">
                <a:latin typeface="ＭＳ ゴシック" panose="020B0609070205080204" pitchFamily="49" charset="-128"/>
                <a:ea typeface="ＭＳ ゴシック" panose="020B0609070205080204" pitchFamily="49" charset="-128"/>
              </a:rPr>
              <a:t>BIM</a:t>
            </a:r>
            <a:r>
              <a:rPr lang="ja-JP" altLang="en-US" sz="1500" dirty="0">
                <a:latin typeface="ＭＳ ゴシック" panose="020B0609070205080204" pitchFamily="49" charset="-128"/>
                <a:ea typeface="ＭＳ ゴシック" panose="020B0609070205080204" pitchFamily="49" charset="-128"/>
              </a:rPr>
              <a:t>の利用に関する講習会等を実施する場合に、講師謝金（講師の人件費を含みます。）、会場費、テキスト印刷費、機器レンタル費等に要した経費を補助対象とします。なお、講習会の実施について、代表事業者が他の事業者に委託した場合には、その委託料が補助対象となります。</a:t>
            </a:r>
          </a:p>
          <a:p>
            <a:pPr marL="527175" indent="-257175">
              <a:lnSpc>
                <a:spcPts val="2100"/>
              </a:lnSpc>
              <a:spcBef>
                <a:spcPts val="2400"/>
              </a:spcBef>
            </a:pPr>
            <a:r>
              <a:rPr lang="ja-JP" altLang="en-US" sz="1500" dirty="0">
                <a:latin typeface="ＭＳ ゴシック" panose="020B0609070205080204" pitchFamily="49" charset="-128"/>
                <a:ea typeface="ＭＳ ゴシック" panose="020B0609070205080204" pitchFamily="49" charset="-128"/>
              </a:rPr>
              <a:t>参加者オープンの講習会に参加する場合には、代表事業者が認める講習会の受講料が補助対象となります。</a:t>
            </a:r>
            <a:endParaRPr lang="en-US" altLang="ja-JP" sz="1500" dirty="0">
              <a:latin typeface="ＭＳ ゴシック" panose="020B0609070205080204" pitchFamily="49" charset="-128"/>
              <a:ea typeface="ＭＳ ゴシック" panose="020B0609070205080204" pitchFamily="49" charset="-128"/>
            </a:endParaRPr>
          </a:p>
          <a:p>
            <a:pPr marL="536972" indent="0">
              <a:lnSpc>
                <a:spcPts val="2100"/>
              </a:lnSpc>
              <a:spcBef>
                <a:spcPts val="2400"/>
              </a:spcBef>
              <a:buNone/>
            </a:pPr>
            <a:r>
              <a:rPr lang="en-US" altLang="ja-JP" sz="1500" dirty="0">
                <a:solidFill>
                  <a:srgbClr val="FF0000"/>
                </a:solidFill>
                <a:latin typeface="ＭＳ ゴシック" panose="020B0609070205080204" pitchFamily="49" charset="-128"/>
                <a:ea typeface="ＭＳ ゴシック" panose="020B0609070205080204" pitchFamily="49" charset="-128"/>
              </a:rPr>
              <a:t>※</a:t>
            </a:r>
            <a:r>
              <a:rPr lang="ja-JP" altLang="en-US" sz="1500" u="sng" dirty="0">
                <a:solidFill>
                  <a:srgbClr val="FF0000"/>
                </a:solidFill>
                <a:latin typeface="ＭＳ ゴシック" panose="020B0609070205080204" pitchFamily="49" charset="-128"/>
                <a:ea typeface="ＭＳ ゴシック" panose="020B0609070205080204" pitchFamily="49" charset="-128"/>
              </a:rPr>
              <a:t>補助対象のプロジェクトで用いない</a:t>
            </a:r>
            <a:r>
              <a:rPr lang="en-US" altLang="ja-JP" sz="1500" u="sng" dirty="0">
                <a:solidFill>
                  <a:srgbClr val="FF0000"/>
                </a:solidFill>
                <a:latin typeface="ＭＳ ゴシック" panose="020B0609070205080204" pitchFamily="49" charset="-128"/>
                <a:ea typeface="ＭＳ ゴシック" panose="020B0609070205080204" pitchFamily="49" charset="-128"/>
              </a:rPr>
              <a:t>BIM</a:t>
            </a:r>
            <a:r>
              <a:rPr lang="ja-JP" altLang="en-US" sz="1500" u="sng" dirty="0">
                <a:solidFill>
                  <a:srgbClr val="FF0000"/>
                </a:solidFill>
                <a:latin typeface="ＭＳ ゴシック" panose="020B0609070205080204" pitchFamily="49" charset="-128"/>
                <a:ea typeface="ＭＳ ゴシック" panose="020B0609070205080204" pitchFamily="49" charset="-128"/>
              </a:rPr>
              <a:t>ソフトウェアの講習会に参加した場合や補助対象のプロジェクトに関わらない者が講習会に参加した場合などは補助対象となりません。</a:t>
            </a:r>
          </a:p>
          <a:p>
            <a:pPr marL="526500" indent="-257175">
              <a:lnSpc>
                <a:spcPts val="2100"/>
              </a:lnSpc>
              <a:spcBef>
                <a:spcPts val="2400"/>
              </a:spcBef>
            </a:pPr>
            <a:r>
              <a:rPr lang="ja-JP" altLang="en-US" sz="1500" dirty="0">
                <a:latin typeface="ＭＳ ゴシック" panose="020B0609070205080204" pitchFamily="49" charset="-128"/>
                <a:ea typeface="ＭＳ ゴシック" panose="020B0609070205080204" pitchFamily="49" charset="-128"/>
              </a:rPr>
              <a:t>代表事業者または代表事業者が委託した事業者が実施する講習会で、協力事業者に対して受講料を請求する場合は、補助対象経費の重複がないように留意してください。</a:t>
            </a:r>
            <a:endParaRPr lang="ja-JP" altLang="en-US" sz="1500" u="sng" dirty="0">
              <a:latin typeface="ＭＳ ゴシック" panose="020B0609070205080204" pitchFamily="49" charset="-128"/>
              <a:ea typeface="ＭＳ ゴシック" panose="020B0609070205080204" pitchFamily="49" charset="-128"/>
            </a:endParaRPr>
          </a:p>
        </p:txBody>
      </p:sp>
      <p:sp>
        <p:nvSpPr>
          <p:cNvPr id="7" name="タイトル 1"/>
          <p:cNvSpPr txBox="1">
            <a:spLocks/>
          </p:cNvSpPr>
          <p:nvPr/>
        </p:nvSpPr>
        <p:spPr>
          <a:xfrm>
            <a:off x="8150347" y="0"/>
            <a:ext cx="993653" cy="393138"/>
          </a:xfrm>
          <a:prstGeom prst="rect">
            <a:avLst/>
          </a:prstGeom>
          <a:noFill/>
          <a:ln w="25400">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4000"/>
              </a:lnSpc>
            </a:pPr>
            <a:r>
              <a:rPr lang="en-US" altLang="ja-JP" sz="1400" b="1" dirty="0" smtClean="0">
                <a:latin typeface="ＭＳ ゴシック" panose="020B0609070205080204" pitchFamily="49" charset="-128"/>
                <a:ea typeface="ＭＳ ゴシック" panose="020B0609070205080204" pitchFamily="49" charset="-128"/>
              </a:rPr>
              <a:t>24/56</a:t>
            </a:r>
            <a:endParaRPr lang="ja-JP" altLang="en-US" sz="1400" b="1"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7350458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4</a:t>
            </a:r>
            <a:r>
              <a:rPr lang="ja-JP" altLang="en-US" dirty="0"/>
              <a:t> </a:t>
            </a:r>
            <a:r>
              <a:rPr kumimoji="1" lang="ja-JP" altLang="en-US" dirty="0" smtClean="0"/>
              <a:t>補助対象経費について</a:t>
            </a:r>
            <a:r>
              <a:rPr lang="ja-JP" altLang="en-US" dirty="0"/>
              <a:t>（よくあるご質問</a:t>
            </a:r>
            <a:r>
              <a:rPr lang="en-US" altLang="ja-JP" dirty="0"/>
              <a:t>)</a:t>
            </a:r>
            <a:endParaRPr kumimoji="1" lang="ja-JP" altLang="en-US" dirty="0"/>
          </a:p>
        </p:txBody>
      </p:sp>
      <p:sp>
        <p:nvSpPr>
          <p:cNvPr id="6" name="コンテンツ プレースホルダー 2"/>
          <p:cNvSpPr>
            <a:spLocks noGrp="1"/>
          </p:cNvSpPr>
          <p:nvPr>
            <p:ph idx="1"/>
          </p:nvPr>
        </p:nvSpPr>
        <p:spPr/>
        <p:txBody>
          <a:bodyPr>
            <a:noAutofit/>
          </a:bodyPr>
          <a:lstStyle/>
          <a:p>
            <a:pPr indent="0">
              <a:lnSpc>
                <a:spcPct val="100000"/>
              </a:lnSpc>
              <a:buNone/>
            </a:pPr>
            <a:r>
              <a:rPr lang="ja-JP" altLang="en-US" sz="1500" b="1" dirty="0"/>
              <a:t>（６）</a:t>
            </a:r>
            <a:r>
              <a:rPr lang="en-US" altLang="ja-JP" sz="1500" b="1" dirty="0"/>
              <a:t>BIM</a:t>
            </a:r>
            <a:r>
              <a:rPr lang="ja-JP" altLang="en-US" sz="1500" b="1" dirty="0"/>
              <a:t>講習の実施費用</a:t>
            </a:r>
          </a:p>
          <a:p>
            <a:pPr indent="0">
              <a:lnSpc>
                <a:spcPct val="100000"/>
              </a:lnSpc>
              <a:buNone/>
            </a:pPr>
            <a:endParaRPr lang="en-US" altLang="ja-JP" sz="1500" b="1" dirty="0">
              <a:latin typeface="ＭＳ ゴシック" panose="020B0609070205080204" pitchFamily="49" charset="-128"/>
              <a:ea typeface="ＭＳ ゴシック" panose="020B0609070205080204" pitchFamily="49" charset="-128"/>
            </a:endParaRPr>
          </a:p>
        </p:txBody>
      </p:sp>
      <p:sp>
        <p:nvSpPr>
          <p:cNvPr id="7" name="タイトル 1"/>
          <p:cNvSpPr txBox="1">
            <a:spLocks/>
          </p:cNvSpPr>
          <p:nvPr/>
        </p:nvSpPr>
        <p:spPr>
          <a:xfrm>
            <a:off x="8150347" y="0"/>
            <a:ext cx="993653" cy="393138"/>
          </a:xfrm>
          <a:prstGeom prst="rect">
            <a:avLst/>
          </a:prstGeom>
          <a:noFill/>
          <a:ln w="25400">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4000"/>
              </a:lnSpc>
            </a:pPr>
            <a:r>
              <a:rPr lang="en-US" altLang="ja-JP" sz="1400" b="1" dirty="0" smtClean="0">
                <a:latin typeface="ＭＳ ゴシック" panose="020B0609070205080204" pitchFamily="49" charset="-128"/>
                <a:ea typeface="ＭＳ ゴシック" panose="020B0609070205080204" pitchFamily="49" charset="-128"/>
              </a:rPr>
              <a:t>25/56</a:t>
            </a:r>
            <a:endParaRPr lang="ja-JP" altLang="en-US" sz="1400" b="1" dirty="0">
              <a:latin typeface="ＭＳ ゴシック" panose="020B0609070205080204" pitchFamily="49" charset="-128"/>
              <a:ea typeface="ＭＳ ゴシック" panose="020B0609070205080204" pitchFamily="49" charset="-128"/>
            </a:endParaRPr>
          </a:p>
        </p:txBody>
      </p:sp>
      <p:sp>
        <p:nvSpPr>
          <p:cNvPr id="5" name="角丸四角形吹き出し 4"/>
          <p:cNvSpPr/>
          <p:nvPr/>
        </p:nvSpPr>
        <p:spPr>
          <a:xfrm>
            <a:off x="623451" y="1759379"/>
            <a:ext cx="6808127" cy="618061"/>
          </a:xfrm>
          <a:prstGeom prst="wedgeRoundRectCallout">
            <a:avLst>
              <a:gd name="adj1" fmla="val -54893"/>
              <a:gd name="adj2" fmla="val -40700"/>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ＭＳ ゴシック" panose="020B0609070205080204" pitchFamily="49" charset="-128"/>
                <a:ea typeface="ＭＳ ゴシック" panose="020B0609070205080204" pitchFamily="49" charset="-128"/>
              </a:rPr>
              <a:t>Ｑ</a:t>
            </a:r>
            <a:r>
              <a:rPr lang="ja-JP" altLang="en-US" sz="1600" dirty="0">
                <a:solidFill>
                  <a:schemeClr val="tx1"/>
                </a:solidFill>
                <a:latin typeface="ＭＳ ゴシック" panose="020B0609070205080204" pitchFamily="49" charset="-128"/>
                <a:ea typeface="ＭＳ ゴシック" panose="020B0609070205080204" pitchFamily="49" charset="-128"/>
              </a:rPr>
              <a:t>１</a:t>
            </a:r>
            <a:r>
              <a:rPr lang="ja-JP" altLang="en-US" sz="1600" dirty="0" smtClean="0">
                <a:solidFill>
                  <a:schemeClr val="tx1"/>
                </a:solidFill>
                <a:latin typeface="ＭＳ ゴシック" panose="020B0609070205080204" pitchFamily="49" charset="-128"/>
                <a:ea typeface="ＭＳ ゴシック" panose="020B0609070205080204" pitchFamily="49" charset="-128"/>
              </a:rPr>
              <a:t>．</a:t>
            </a:r>
            <a:r>
              <a:rPr lang="en-US" altLang="ja-JP" sz="1600" dirty="0">
                <a:solidFill>
                  <a:schemeClr val="tx1"/>
                </a:solidFill>
                <a:latin typeface="ＭＳ ゴシック" panose="020B0609070205080204" pitchFamily="49" charset="-128"/>
                <a:ea typeface="ＭＳ ゴシック" panose="020B0609070205080204" pitchFamily="49" charset="-128"/>
              </a:rPr>
              <a:t>BIM</a:t>
            </a:r>
            <a:r>
              <a:rPr lang="ja-JP" altLang="en-US" sz="1600" dirty="0">
                <a:solidFill>
                  <a:schemeClr val="tx1"/>
                </a:solidFill>
                <a:latin typeface="ＭＳ ゴシック" panose="020B0609070205080204" pitchFamily="49" charset="-128"/>
                <a:ea typeface="ＭＳ ゴシック" panose="020B0609070205080204" pitchFamily="49" charset="-128"/>
              </a:rPr>
              <a:t>の資格試験を受ける場合は、受験費用は補助金の対象に</a:t>
            </a:r>
            <a:r>
              <a:rPr lang="ja-JP" altLang="en-US" sz="1600" dirty="0" smtClean="0">
                <a:solidFill>
                  <a:schemeClr val="tx1"/>
                </a:solidFill>
                <a:latin typeface="ＭＳ ゴシック" panose="020B0609070205080204" pitchFamily="49" charset="-128"/>
                <a:ea typeface="ＭＳ ゴシック" panose="020B0609070205080204" pitchFamily="49" charset="-128"/>
              </a:rPr>
              <a:t>なりますか？</a:t>
            </a:r>
            <a:endParaRPr lang="ja-JP" altLang="en-US" sz="1600" dirty="0">
              <a:solidFill>
                <a:schemeClr val="tx1"/>
              </a:solidFill>
              <a:latin typeface="ＭＳ ゴシック" panose="020B0609070205080204" pitchFamily="49" charset="-128"/>
              <a:ea typeface="ＭＳ ゴシック" panose="020B0609070205080204" pitchFamily="49" charset="-128"/>
            </a:endParaRPr>
          </a:p>
        </p:txBody>
      </p:sp>
      <p:sp>
        <p:nvSpPr>
          <p:cNvPr id="8" name="角丸四角形吹き出し 7"/>
          <p:cNvSpPr/>
          <p:nvPr/>
        </p:nvSpPr>
        <p:spPr>
          <a:xfrm>
            <a:off x="1180404" y="2555454"/>
            <a:ext cx="7273641" cy="542239"/>
          </a:xfrm>
          <a:prstGeom prst="wedgeRoundRectCallout">
            <a:avLst>
              <a:gd name="adj1" fmla="val 56113"/>
              <a:gd name="adj2" fmla="val -41238"/>
              <a:gd name="adj3" fmla="val 1666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ＭＳ ゴシック" panose="020B0609070205080204" pitchFamily="49" charset="-128"/>
                <a:ea typeface="ＭＳ ゴシック" panose="020B0609070205080204" pitchFamily="49" charset="-128"/>
              </a:rPr>
              <a:t>Ａ</a:t>
            </a:r>
            <a:r>
              <a:rPr lang="ja-JP" altLang="en-US" sz="1600" dirty="0">
                <a:solidFill>
                  <a:schemeClr val="tx1"/>
                </a:solidFill>
                <a:latin typeface="ＭＳ ゴシック" panose="020B0609070205080204" pitchFamily="49" charset="-128"/>
                <a:ea typeface="ＭＳ ゴシック" panose="020B0609070205080204" pitchFamily="49" charset="-128"/>
              </a:rPr>
              <a:t>１</a:t>
            </a:r>
            <a:r>
              <a:rPr lang="ja-JP" altLang="en-US" sz="1600" dirty="0" smtClean="0">
                <a:solidFill>
                  <a:schemeClr val="tx1"/>
                </a:solidFill>
                <a:latin typeface="ＭＳ ゴシック" panose="020B0609070205080204" pitchFamily="49" charset="-128"/>
                <a:ea typeface="ＭＳ ゴシック" panose="020B0609070205080204" pitchFamily="49" charset="-128"/>
              </a:rPr>
              <a:t>．</a:t>
            </a:r>
            <a:r>
              <a:rPr lang="ja-JP" altLang="en-US" sz="1600" dirty="0">
                <a:solidFill>
                  <a:schemeClr val="tx1"/>
                </a:solidFill>
                <a:latin typeface="ＭＳ ゴシック" panose="020B0609070205080204" pitchFamily="49" charset="-128"/>
                <a:ea typeface="ＭＳ ゴシック" panose="020B0609070205080204" pitchFamily="49" charset="-128"/>
              </a:rPr>
              <a:t>資格試験の受験費用は対象外です。</a:t>
            </a:r>
          </a:p>
        </p:txBody>
      </p:sp>
      <p:sp>
        <p:nvSpPr>
          <p:cNvPr id="9" name="角丸四角形吹き出し 8"/>
          <p:cNvSpPr/>
          <p:nvPr/>
        </p:nvSpPr>
        <p:spPr>
          <a:xfrm>
            <a:off x="623452" y="3275707"/>
            <a:ext cx="6808126" cy="906639"/>
          </a:xfrm>
          <a:prstGeom prst="wedgeRoundRectCallout">
            <a:avLst>
              <a:gd name="adj1" fmla="val -54893"/>
              <a:gd name="adj2" fmla="val -40700"/>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ＭＳ ゴシック" panose="020B0609070205080204" pitchFamily="49" charset="-128"/>
                <a:ea typeface="ＭＳ ゴシック" panose="020B0609070205080204" pitchFamily="49" charset="-128"/>
              </a:rPr>
              <a:t>Ｑ</a:t>
            </a:r>
            <a:r>
              <a:rPr lang="ja-JP" altLang="en-US" sz="1600" dirty="0">
                <a:solidFill>
                  <a:schemeClr val="tx1"/>
                </a:solidFill>
                <a:latin typeface="ＭＳ ゴシック" panose="020B0609070205080204" pitchFamily="49" charset="-128"/>
                <a:ea typeface="ＭＳ ゴシック" panose="020B0609070205080204" pitchFamily="49" charset="-128"/>
              </a:rPr>
              <a:t>２</a:t>
            </a:r>
            <a:r>
              <a:rPr lang="ja-JP" altLang="en-US" sz="1600" dirty="0" smtClean="0">
                <a:solidFill>
                  <a:schemeClr val="tx1"/>
                </a:solidFill>
                <a:latin typeface="ＭＳ ゴシック" panose="020B0609070205080204" pitchFamily="49" charset="-128"/>
                <a:ea typeface="ＭＳ ゴシック" panose="020B0609070205080204" pitchFamily="49" charset="-128"/>
              </a:rPr>
              <a:t>．</a:t>
            </a:r>
            <a:r>
              <a:rPr lang="ja-JP" altLang="en-US" sz="1600" dirty="0">
                <a:solidFill>
                  <a:schemeClr val="tx1"/>
                </a:solidFill>
                <a:latin typeface="ＭＳ ゴシック" panose="020B0609070205080204" pitchFamily="49" charset="-128"/>
                <a:ea typeface="ＭＳ ゴシック" panose="020B0609070205080204" pitchFamily="49" charset="-128"/>
              </a:rPr>
              <a:t>代表事業者が外注若しくは自主開催するクローズドの講習会</a:t>
            </a:r>
            <a:r>
              <a:rPr lang="ja-JP" altLang="en-US" sz="1600" dirty="0" smtClean="0">
                <a:solidFill>
                  <a:schemeClr val="tx1"/>
                </a:solidFill>
                <a:latin typeface="ＭＳ ゴシック" panose="020B0609070205080204" pitchFamily="49" charset="-128"/>
                <a:ea typeface="ＭＳ ゴシック" panose="020B0609070205080204" pitchFamily="49" charset="-128"/>
              </a:rPr>
              <a:t>に協力事</a:t>
            </a:r>
            <a:r>
              <a:rPr lang="ja-JP" altLang="en-US" sz="1600" dirty="0">
                <a:solidFill>
                  <a:schemeClr val="tx1"/>
                </a:solidFill>
                <a:latin typeface="ＭＳ ゴシック" panose="020B0609070205080204" pitchFamily="49" charset="-128"/>
                <a:ea typeface="ＭＳ ゴシック" panose="020B0609070205080204" pitchFamily="49" charset="-128"/>
              </a:rPr>
              <a:t>業者が受講料を支払って参加する場合、協力事業者の補助対象経費と</a:t>
            </a:r>
            <a:r>
              <a:rPr lang="ja-JP" altLang="en-US" sz="1600" dirty="0" smtClean="0">
                <a:solidFill>
                  <a:schemeClr val="tx1"/>
                </a:solidFill>
                <a:latin typeface="ＭＳ ゴシック" panose="020B0609070205080204" pitchFamily="49" charset="-128"/>
                <a:ea typeface="ＭＳ ゴシック" panose="020B0609070205080204" pitchFamily="49" charset="-128"/>
              </a:rPr>
              <a:t>なりますか？</a:t>
            </a:r>
            <a:endParaRPr lang="ja-JP" altLang="en-US" sz="1600" dirty="0">
              <a:solidFill>
                <a:schemeClr val="tx1"/>
              </a:solidFill>
              <a:latin typeface="ＭＳ ゴシック" panose="020B0609070205080204" pitchFamily="49" charset="-128"/>
              <a:ea typeface="ＭＳ ゴシック" panose="020B0609070205080204" pitchFamily="49" charset="-128"/>
            </a:endParaRPr>
          </a:p>
        </p:txBody>
      </p:sp>
      <p:sp>
        <p:nvSpPr>
          <p:cNvPr id="10" name="角丸四角形吹き出し 9"/>
          <p:cNvSpPr/>
          <p:nvPr/>
        </p:nvSpPr>
        <p:spPr>
          <a:xfrm>
            <a:off x="1180404" y="4360360"/>
            <a:ext cx="7273641" cy="689448"/>
          </a:xfrm>
          <a:prstGeom prst="wedgeRoundRectCallout">
            <a:avLst>
              <a:gd name="adj1" fmla="val 56113"/>
              <a:gd name="adj2" fmla="val -41238"/>
              <a:gd name="adj3" fmla="val 1666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ＭＳ ゴシック" panose="020B0609070205080204" pitchFamily="49" charset="-128"/>
                <a:ea typeface="ＭＳ ゴシック" panose="020B0609070205080204" pitchFamily="49" charset="-128"/>
              </a:rPr>
              <a:t>Ａ</a:t>
            </a:r>
            <a:r>
              <a:rPr lang="ja-JP" altLang="en-US" sz="1600" dirty="0">
                <a:solidFill>
                  <a:schemeClr val="tx1"/>
                </a:solidFill>
                <a:latin typeface="ＭＳ ゴシック" panose="020B0609070205080204" pitchFamily="49" charset="-128"/>
                <a:ea typeface="ＭＳ ゴシック" panose="020B0609070205080204" pitchFamily="49" charset="-128"/>
              </a:rPr>
              <a:t>２</a:t>
            </a:r>
            <a:r>
              <a:rPr lang="ja-JP" altLang="en-US" sz="1600" dirty="0" smtClean="0">
                <a:solidFill>
                  <a:schemeClr val="tx1"/>
                </a:solidFill>
                <a:latin typeface="ＭＳ ゴシック" panose="020B0609070205080204" pitchFamily="49" charset="-128"/>
                <a:ea typeface="ＭＳ ゴシック" panose="020B0609070205080204" pitchFamily="49" charset="-128"/>
              </a:rPr>
              <a:t>．</a:t>
            </a:r>
            <a:r>
              <a:rPr lang="ja-JP" altLang="en-US" sz="1600" dirty="0">
                <a:solidFill>
                  <a:schemeClr val="tx1"/>
                </a:solidFill>
                <a:latin typeface="ＭＳ ゴシック" panose="020B0609070205080204" pitchFamily="49" charset="-128"/>
                <a:ea typeface="ＭＳ ゴシック" panose="020B0609070205080204" pitchFamily="49" charset="-128"/>
              </a:rPr>
              <a:t>代表事業者の申請する「講習実施費用」と、協力事業者が申請する「受講費」に重複がなければ双方補助対象経費とすることが可能です。</a:t>
            </a:r>
          </a:p>
        </p:txBody>
      </p:sp>
    </p:spTree>
    <p:extLst>
      <p:ext uri="{BB962C8B-B14F-4D97-AF65-F5344CB8AC3E}">
        <p14:creationId xmlns:p14="http://schemas.microsoft.com/office/powerpoint/2010/main" val="1933081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4</a:t>
            </a:r>
            <a:r>
              <a:rPr lang="ja-JP" altLang="en-US" dirty="0"/>
              <a:t> </a:t>
            </a:r>
            <a:r>
              <a:rPr kumimoji="1" lang="ja-JP" altLang="en-US" dirty="0" smtClean="0"/>
              <a:t>補助対象経費について</a:t>
            </a:r>
            <a:endParaRPr kumimoji="1" lang="ja-JP" altLang="en-US" dirty="0"/>
          </a:p>
        </p:txBody>
      </p:sp>
      <p:sp>
        <p:nvSpPr>
          <p:cNvPr id="6" name="コンテンツ プレースホルダー 2"/>
          <p:cNvSpPr>
            <a:spLocks noGrp="1"/>
          </p:cNvSpPr>
          <p:nvPr>
            <p:ph idx="1"/>
          </p:nvPr>
        </p:nvSpPr>
        <p:spPr>
          <a:xfrm>
            <a:off x="250825" y="1190624"/>
            <a:ext cx="8642350" cy="5417210"/>
          </a:xfrm>
        </p:spPr>
        <p:txBody>
          <a:bodyPr>
            <a:noAutofit/>
          </a:bodyPr>
          <a:lstStyle/>
          <a:p>
            <a:pPr indent="0">
              <a:lnSpc>
                <a:spcPct val="100000"/>
              </a:lnSpc>
              <a:spcBef>
                <a:spcPts val="1800"/>
              </a:spcBef>
              <a:buNone/>
            </a:pPr>
            <a:r>
              <a:rPr lang="ja-JP" altLang="en-US" sz="1500" b="1" dirty="0">
                <a:latin typeface="ＭＳ ゴシック" panose="020B0609070205080204" pitchFamily="49" charset="-128"/>
                <a:ea typeface="ＭＳ ゴシック" panose="020B0609070205080204" pitchFamily="49" charset="-128"/>
              </a:rPr>
              <a:t>（７）</a:t>
            </a:r>
            <a:r>
              <a:rPr lang="en-US" altLang="ja-JP" sz="1500" b="1" dirty="0" smtClean="0">
                <a:latin typeface="ＭＳ ゴシック" panose="020B0609070205080204" pitchFamily="49" charset="-128"/>
                <a:ea typeface="ＭＳ ゴシック" panose="020B0609070205080204" pitchFamily="49" charset="-128"/>
              </a:rPr>
              <a:t>BIM</a:t>
            </a:r>
            <a:r>
              <a:rPr lang="ja-JP" altLang="en-US" sz="1500" b="1" dirty="0" smtClean="0">
                <a:latin typeface="ＭＳ ゴシック" panose="020B0609070205080204" pitchFamily="49" charset="-128"/>
                <a:ea typeface="ＭＳ ゴシック" panose="020B0609070205080204" pitchFamily="49" charset="-128"/>
              </a:rPr>
              <a:t>モデラー</a:t>
            </a:r>
            <a:r>
              <a:rPr lang="ja-JP" altLang="en-US" sz="1500" b="1" dirty="0">
                <a:latin typeface="ＭＳ ゴシック" panose="020B0609070205080204" pitchFamily="49" charset="-128"/>
                <a:ea typeface="ＭＳ ゴシック" panose="020B0609070205080204" pitchFamily="49" charset="-128"/>
              </a:rPr>
              <a:t>の人件費</a:t>
            </a:r>
            <a:r>
              <a:rPr lang="ja-JP" altLang="en-US" sz="1350" b="1" dirty="0">
                <a:latin typeface="ＭＳ ゴシック" panose="020B0609070205080204" pitchFamily="49" charset="-128"/>
                <a:ea typeface="ＭＳ ゴシック" panose="020B0609070205080204" pitchFamily="49" charset="-128"/>
              </a:rPr>
              <a:t>（施工</a:t>
            </a:r>
            <a:r>
              <a:rPr lang="en-US" altLang="ja-JP" sz="1350" b="1" dirty="0" smtClean="0">
                <a:latin typeface="ＭＳ ゴシック" panose="020B0609070205080204" pitchFamily="49" charset="-128"/>
                <a:ea typeface="ＭＳ ゴシック" panose="020B0609070205080204" pitchFamily="49" charset="-128"/>
              </a:rPr>
              <a:t>BIM</a:t>
            </a:r>
            <a:r>
              <a:rPr lang="ja-JP" altLang="en-US" sz="1350" b="1" dirty="0" smtClean="0">
                <a:latin typeface="ＭＳ ゴシック" panose="020B0609070205080204" pitchFamily="49" charset="-128"/>
                <a:ea typeface="ＭＳ ゴシック" panose="020B0609070205080204" pitchFamily="49" charset="-128"/>
              </a:rPr>
              <a:t>に</a:t>
            </a:r>
            <a:r>
              <a:rPr lang="ja-JP" altLang="en-US" sz="1350" b="1" dirty="0">
                <a:latin typeface="ＭＳ ゴシック" panose="020B0609070205080204" pitchFamily="49" charset="-128"/>
                <a:ea typeface="ＭＳ ゴシック" panose="020B0609070205080204" pitchFamily="49" charset="-128"/>
              </a:rPr>
              <a:t>おいて</a:t>
            </a:r>
            <a:r>
              <a:rPr lang="en-US" altLang="ja-JP" sz="1350" b="1" dirty="0" smtClean="0">
                <a:latin typeface="ＭＳ ゴシック" panose="020B0609070205080204" pitchFamily="49" charset="-128"/>
                <a:ea typeface="ＭＳ ゴシック" panose="020B0609070205080204" pitchFamily="49" charset="-128"/>
              </a:rPr>
              <a:t>BIM</a:t>
            </a:r>
            <a:r>
              <a:rPr lang="ja-JP" altLang="en-US" sz="1350" b="1" dirty="0" smtClean="0">
                <a:latin typeface="ＭＳ ゴシック" panose="020B0609070205080204" pitchFamily="49" charset="-128"/>
                <a:ea typeface="ＭＳ ゴシック" panose="020B0609070205080204" pitchFamily="49" charset="-128"/>
              </a:rPr>
              <a:t>マネジャー</a:t>
            </a:r>
            <a:r>
              <a:rPr lang="ja-JP" altLang="en-US" sz="1350" b="1" dirty="0">
                <a:latin typeface="ＭＳ ゴシック" panose="020B0609070205080204" pitchFamily="49" charset="-128"/>
                <a:ea typeface="ＭＳ ゴシック" panose="020B0609070205080204" pitchFamily="49" charset="-128"/>
              </a:rPr>
              <a:t>の作業を支援するものに限る）</a:t>
            </a:r>
            <a:endParaRPr lang="ja-JP" altLang="en-US" sz="1350" dirty="0">
              <a:latin typeface="ＭＳ ゴシック" panose="020B0609070205080204" pitchFamily="49" charset="-128"/>
              <a:ea typeface="ＭＳ ゴシック" panose="020B0609070205080204" pitchFamily="49" charset="-128"/>
            </a:endParaRPr>
          </a:p>
          <a:p>
            <a:pPr indent="0">
              <a:lnSpc>
                <a:spcPct val="100000"/>
              </a:lnSpc>
              <a:spcBef>
                <a:spcPts val="1800"/>
              </a:spcBef>
              <a:buNone/>
            </a:pPr>
            <a:endParaRPr lang="en-US" altLang="ja-JP" sz="600" b="1" dirty="0">
              <a:latin typeface="ＭＳ ゴシック" panose="020B0609070205080204" pitchFamily="49" charset="-128"/>
              <a:ea typeface="ＭＳ ゴシック" panose="020B0609070205080204" pitchFamily="49" charset="-128"/>
            </a:endParaRPr>
          </a:p>
          <a:p>
            <a:pPr marL="527175" indent="-257175">
              <a:lnSpc>
                <a:spcPts val="2100"/>
              </a:lnSpc>
              <a:spcBef>
                <a:spcPts val="1800"/>
              </a:spcBef>
            </a:pPr>
            <a:r>
              <a:rPr lang="ja-JP" altLang="en-US" sz="1500" dirty="0">
                <a:solidFill>
                  <a:srgbClr val="FF0000"/>
                </a:solidFill>
                <a:latin typeface="ＭＳ ゴシック" panose="020B0609070205080204" pitchFamily="49" charset="-128"/>
                <a:ea typeface="ＭＳ ゴシック" panose="020B0609070205080204" pitchFamily="49" charset="-128"/>
              </a:rPr>
              <a:t>建築</a:t>
            </a:r>
            <a:r>
              <a:rPr lang="en-US" altLang="ja-JP" sz="1500" dirty="0">
                <a:solidFill>
                  <a:srgbClr val="FF0000"/>
                </a:solidFill>
                <a:latin typeface="ＭＳ ゴシック" panose="020B0609070205080204" pitchFamily="49" charset="-128"/>
                <a:ea typeface="ＭＳ ゴシック" panose="020B0609070205080204" pitchFamily="49" charset="-128"/>
              </a:rPr>
              <a:t>BIM</a:t>
            </a:r>
            <a:r>
              <a:rPr lang="ja-JP" altLang="en-US" sz="1500" dirty="0">
                <a:solidFill>
                  <a:srgbClr val="FF0000"/>
                </a:solidFill>
                <a:latin typeface="ＭＳ ゴシック" panose="020B0609070205080204" pitchFamily="49" charset="-128"/>
                <a:ea typeface="ＭＳ ゴシック" panose="020B0609070205080204" pitchFamily="49" charset="-128"/>
              </a:rPr>
              <a:t>モデルの作成・編集を行う者であって、施工</a:t>
            </a:r>
            <a:r>
              <a:rPr lang="en-US" altLang="ja-JP" sz="1500" dirty="0">
                <a:solidFill>
                  <a:srgbClr val="FF0000"/>
                </a:solidFill>
                <a:latin typeface="ＭＳ ゴシック" panose="020B0609070205080204" pitchFamily="49" charset="-128"/>
                <a:ea typeface="ＭＳ ゴシック" panose="020B0609070205080204" pitchFamily="49" charset="-128"/>
              </a:rPr>
              <a:t>BIM</a:t>
            </a:r>
            <a:r>
              <a:rPr lang="ja-JP" altLang="en-US" sz="1500" dirty="0">
                <a:solidFill>
                  <a:srgbClr val="FF0000"/>
                </a:solidFill>
                <a:latin typeface="ＭＳ ゴシック" panose="020B0609070205080204" pitchFamily="49" charset="-128"/>
                <a:ea typeface="ＭＳ ゴシック" panose="020B0609070205080204" pitchFamily="49" charset="-128"/>
              </a:rPr>
              <a:t>において</a:t>
            </a:r>
            <a:r>
              <a:rPr lang="en-US" altLang="ja-JP" sz="1500" dirty="0">
                <a:solidFill>
                  <a:srgbClr val="FF0000"/>
                </a:solidFill>
                <a:latin typeface="ＭＳ ゴシック" panose="020B0609070205080204" pitchFamily="49" charset="-128"/>
                <a:ea typeface="ＭＳ ゴシック" panose="020B0609070205080204" pitchFamily="49" charset="-128"/>
              </a:rPr>
              <a:t>BIM</a:t>
            </a:r>
            <a:r>
              <a:rPr lang="ja-JP" altLang="en-US" sz="1500" dirty="0">
                <a:solidFill>
                  <a:srgbClr val="FF0000"/>
                </a:solidFill>
                <a:latin typeface="ＭＳ ゴシック" panose="020B0609070205080204" pitchFamily="49" charset="-128"/>
                <a:ea typeface="ＭＳ ゴシック" panose="020B0609070205080204" pitchFamily="49" charset="-128"/>
              </a:rPr>
              <a:t>マネジャーの作業を支援</a:t>
            </a:r>
            <a:r>
              <a:rPr lang="ja-JP" altLang="en-US" sz="1500" dirty="0" smtClean="0">
                <a:solidFill>
                  <a:srgbClr val="FF0000"/>
                </a:solidFill>
                <a:latin typeface="ＭＳ ゴシック" panose="020B0609070205080204" pitchFamily="49" charset="-128"/>
                <a:ea typeface="ＭＳ ゴシック" panose="020B0609070205080204" pitchFamily="49" charset="-128"/>
              </a:rPr>
              <a:t>する</a:t>
            </a:r>
            <a:r>
              <a:rPr lang="ja-JP" altLang="en-US" sz="1500" dirty="0">
                <a:solidFill>
                  <a:srgbClr val="FF0000"/>
                </a:solidFill>
              </a:rPr>
              <a:t>担当者</a:t>
            </a:r>
            <a:r>
              <a:rPr lang="ja-JP" altLang="en-US" sz="1500" dirty="0" smtClean="0">
                <a:solidFill>
                  <a:srgbClr val="FF0000"/>
                </a:solidFill>
                <a:latin typeface="ＭＳ ゴシック" panose="020B0609070205080204" pitchFamily="49" charset="-128"/>
                <a:ea typeface="ＭＳ ゴシック" panose="020B0609070205080204" pitchFamily="49" charset="-128"/>
              </a:rPr>
              <a:t>の</a:t>
            </a:r>
            <a:r>
              <a:rPr lang="ja-JP" altLang="en-US" sz="1500" dirty="0">
                <a:solidFill>
                  <a:srgbClr val="FF0000"/>
                </a:solidFill>
                <a:latin typeface="ＭＳ ゴシック" panose="020B0609070205080204" pitchFamily="49" charset="-128"/>
                <a:ea typeface="ＭＳ ゴシック" panose="020B0609070205080204" pitchFamily="49" charset="-128"/>
              </a:rPr>
              <a:t>人件費が補助対象となります。</a:t>
            </a:r>
            <a:endParaRPr lang="ja-JP" altLang="en-US" sz="1500" u="sng" dirty="0">
              <a:solidFill>
                <a:srgbClr val="FF0000"/>
              </a:solidFill>
              <a:latin typeface="ＭＳ ゴシック" panose="020B0609070205080204" pitchFamily="49" charset="-128"/>
              <a:ea typeface="ＭＳ ゴシック" panose="020B0609070205080204" pitchFamily="49" charset="-128"/>
            </a:endParaRPr>
          </a:p>
          <a:p>
            <a:pPr marL="527175" indent="-257175">
              <a:lnSpc>
                <a:spcPts val="2100"/>
              </a:lnSpc>
              <a:spcBef>
                <a:spcPts val="1800"/>
              </a:spcBef>
            </a:pPr>
            <a:r>
              <a:rPr lang="en-US" altLang="ja-JP" sz="1500" dirty="0">
                <a:latin typeface="ＭＳ ゴシック" panose="020B0609070205080204" pitchFamily="49" charset="-128"/>
                <a:ea typeface="ＭＳ ゴシック" panose="020B0609070205080204" pitchFamily="49" charset="-128"/>
              </a:rPr>
              <a:t>BIM</a:t>
            </a:r>
            <a:r>
              <a:rPr lang="ja-JP" altLang="en-US" sz="1500" dirty="0" smtClean="0">
                <a:latin typeface="ＭＳ ゴシック" panose="020B0609070205080204" pitchFamily="49" charset="-128"/>
                <a:ea typeface="ＭＳ ゴシック" panose="020B0609070205080204" pitchFamily="49" charset="-128"/>
              </a:rPr>
              <a:t>モデラーが</a:t>
            </a:r>
            <a:r>
              <a:rPr lang="ja-JP" altLang="en-US" sz="1500" dirty="0">
                <a:latin typeface="ＭＳ ゴシック" panose="020B0609070205080204" pitchFamily="49" charset="-128"/>
                <a:ea typeface="ＭＳ ゴシック" panose="020B0609070205080204" pitchFamily="49" charset="-128"/>
              </a:rPr>
              <a:t>当該プロジェクトの専任とならない場合は、その従事割合に応じて、補助対象経費を算出します。</a:t>
            </a:r>
            <a:r>
              <a:rPr lang="en-US" altLang="ja-JP" sz="1500" u="sng" dirty="0">
                <a:latin typeface="ＭＳ ゴシック" panose="020B0609070205080204" pitchFamily="49" charset="-128"/>
                <a:ea typeface="ＭＳ ゴシック" panose="020B0609070205080204" pitchFamily="49" charset="-128"/>
              </a:rPr>
              <a:t>【</a:t>
            </a:r>
            <a:r>
              <a:rPr lang="ja-JP" altLang="en-US" sz="1500" u="sng" dirty="0">
                <a:latin typeface="ＭＳ ゴシック" panose="020B0609070205080204" pitchFamily="49" charset="-128"/>
                <a:ea typeface="ＭＳ ゴシック" panose="020B0609070205080204" pitchFamily="49" charset="-128"/>
              </a:rPr>
              <a:t>当該プロジェクトに従事した期間の給与総額（諸手当を含む）を、総勤務時間に対する当該期間に従事した時間で按分した金額</a:t>
            </a:r>
            <a:r>
              <a:rPr lang="en-US" altLang="ja-JP" sz="1500" u="sng" dirty="0">
                <a:latin typeface="ＭＳ ゴシック" panose="020B0609070205080204" pitchFamily="49" charset="-128"/>
                <a:ea typeface="ＭＳ ゴシック" panose="020B0609070205080204" pitchFamily="49" charset="-128"/>
              </a:rPr>
              <a:t>】</a:t>
            </a:r>
          </a:p>
          <a:p>
            <a:pPr marL="527175" indent="-257175">
              <a:lnSpc>
                <a:spcPts val="2100"/>
              </a:lnSpc>
              <a:spcBef>
                <a:spcPts val="1800"/>
              </a:spcBef>
            </a:pPr>
            <a:r>
              <a:rPr lang="en-US" altLang="ja-JP" sz="1500" dirty="0">
                <a:latin typeface="ＭＳ ゴシック" panose="020B0609070205080204" pitchFamily="49" charset="-128"/>
                <a:ea typeface="ＭＳ ゴシック" panose="020B0609070205080204" pitchFamily="49" charset="-128"/>
              </a:rPr>
              <a:t>BIM</a:t>
            </a:r>
            <a:r>
              <a:rPr lang="ja-JP" altLang="en-US" sz="1500" dirty="0">
                <a:latin typeface="ＭＳ ゴシック" panose="020B0609070205080204" pitchFamily="49" charset="-128"/>
                <a:ea typeface="ＭＳ ゴシック" panose="020B0609070205080204" pitchFamily="49" charset="-128"/>
              </a:rPr>
              <a:t>モデラーの業務について、代表事業者が他の事業者に委託した場合には、その委託料が補助対象となります。</a:t>
            </a:r>
            <a:endParaRPr lang="en-US" altLang="ja-JP" sz="1500" dirty="0">
              <a:latin typeface="ＭＳ ゴシック" panose="020B0609070205080204" pitchFamily="49" charset="-128"/>
              <a:ea typeface="ＭＳ ゴシック" panose="020B0609070205080204" pitchFamily="49" charset="-128"/>
            </a:endParaRPr>
          </a:p>
          <a:p>
            <a:pPr marL="527175" indent="-257175">
              <a:lnSpc>
                <a:spcPts val="2100"/>
              </a:lnSpc>
              <a:spcBef>
                <a:spcPts val="1800"/>
              </a:spcBef>
            </a:pPr>
            <a:r>
              <a:rPr lang="en-US" altLang="ja-JP" sz="1500" u="sng" dirty="0">
                <a:latin typeface="ＭＳ ゴシック" panose="020B0609070205080204" pitchFamily="49" charset="-128"/>
                <a:ea typeface="ＭＳ ゴシック" panose="020B0609070205080204" pitchFamily="49" charset="-128"/>
              </a:rPr>
              <a:t>BIM</a:t>
            </a:r>
            <a:r>
              <a:rPr lang="ja-JP" altLang="en-US" sz="1500" u="sng" dirty="0">
                <a:latin typeface="ＭＳ ゴシック" panose="020B0609070205080204" pitchFamily="49" charset="-128"/>
                <a:ea typeface="ＭＳ ゴシック" panose="020B0609070205080204" pitchFamily="49" charset="-128"/>
              </a:rPr>
              <a:t>モデラーが、その所属する事業者内において、当該事業者が行うべき業務のみの</a:t>
            </a:r>
            <a:r>
              <a:rPr lang="en-US" altLang="ja-JP" sz="1500" u="sng" dirty="0">
                <a:latin typeface="ＭＳ ゴシック" panose="020B0609070205080204" pitchFamily="49" charset="-128"/>
                <a:ea typeface="ＭＳ ゴシック" panose="020B0609070205080204" pitchFamily="49" charset="-128"/>
              </a:rPr>
              <a:t>BIM</a:t>
            </a:r>
            <a:r>
              <a:rPr lang="ja-JP" altLang="en-US" sz="1500" u="sng" dirty="0">
                <a:latin typeface="ＭＳ ゴシック" panose="020B0609070205080204" pitchFamily="49" charset="-128"/>
                <a:ea typeface="ＭＳ ゴシック" panose="020B0609070205080204" pitchFamily="49" charset="-128"/>
              </a:rPr>
              <a:t>の作成等を行う時間は、</a:t>
            </a:r>
            <a:r>
              <a:rPr lang="en-US" altLang="ja-JP" sz="1500" u="sng" dirty="0">
                <a:latin typeface="ＭＳ ゴシック" panose="020B0609070205080204" pitchFamily="49" charset="-128"/>
                <a:ea typeface="ＭＳ ゴシック" panose="020B0609070205080204" pitchFamily="49" charset="-128"/>
              </a:rPr>
              <a:t>BIM</a:t>
            </a:r>
            <a:r>
              <a:rPr lang="ja-JP" altLang="en-US" sz="1500" u="sng" dirty="0">
                <a:latin typeface="ＭＳ ゴシック" panose="020B0609070205080204" pitchFamily="49" charset="-128"/>
                <a:ea typeface="ＭＳ ゴシック" panose="020B0609070205080204" pitchFamily="49" charset="-128"/>
              </a:rPr>
              <a:t>マネジャーの作業の支援には当たりませんので、補助対象となりません。</a:t>
            </a:r>
            <a:r>
              <a:rPr lang="ja-JP" altLang="en-US" sz="1500" u="sng" dirty="0">
                <a:solidFill>
                  <a:srgbClr val="FF0000"/>
                </a:solidFill>
                <a:latin typeface="ＭＳ ゴシック" panose="020B0609070205080204" pitchFamily="49" charset="-128"/>
                <a:ea typeface="ＭＳ ゴシック" panose="020B0609070205080204" pitchFamily="49" charset="-128"/>
              </a:rPr>
              <a:t>（一から個々の</a:t>
            </a:r>
            <a:r>
              <a:rPr lang="en-US" altLang="ja-JP" sz="1500" u="sng" dirty="0">
                <a:solidFill>
                  <a:srgbClr val="FF0000"/>
                </a:solidFill>
                <a:latin typeface="ＭＳ ゴシック" panose="020B0609070205080204" pitchFamily="49" charset="-128"/>
                <a:ea typeface="ＭＳ ゴシック" panose="020B0609070205080204" pitchFamily="49" charset="-128"/>
              </a:rPr>
              <a:t>BIM</a:t>
            </a:r>
            <a:r>
              <a:rPr lang="ja-JP" altLang="en-US" sz="1500" u="sng" dirty="0">
                <a:solidFill>
                  <a:srgbClr val="FF0000"/>
                </a:solidFill>
                <a:latin typeface="ＭＳ ゴシック" panose="020B0609070205080204" pitchFamily="49" charset="-128"/>
                <a:ea typeface="ＭＳ ゴシック" panose="020B0609070205080204" pitchFamily="49" charset="-128"/>
              </a:rPr>
              <a:t>モデルの作成等を行う時間は、</a:t>
            </a:r>
            <a:r>
              <a:rPr lang="en-US" altLang="ja-JP" sz="1500" u="sng" dirty="0">
                <a:solidFill>
                  <a:srgbClr val="FF0000"/>
                </a:solidFill>
                <a:latin typeface="ＭＳ ゴシック" panose="020B0609070205080204" pitchFamily="49" charset="-128"/>
                <a:ea typeface="ＭＳ ゴシック" panose="020B0609070205080204" pitchFamily="49" charset="-128"/>
              </a:rPr>
              <a:t>BIM</a:t>
            </a:r>
            <a:r>
              <a:rPr lang="ja-JP" altLang="en-US" sz="1500" u="sng" dirty="0">
                <a:solidFill>
                  <a:srgbClr val="FF0000"/>
                </a:solidFill>
                <a:latin typeface="ＭＳ ゴシック" panose="020B0609070205080204" pitchFamily="49" charset="-128"/>
                <a:ea typeface="ＭＳ ゴシック" panose="020B0609070205080204" pitchFamily="49" charset="-128"/>
              </a:rPr>
              <a:t>全体の運営の支援には当たりませんので、補助対象となりません。）</a:t>
            </a:r>
          </a:p>
          <a:p>
            <a:pPr marL="527175" indent="-257175">
              <a:lnSpc>
                <a:spcPts val="2100"/>
              </a:lnSpc>
              <a:spcBef>
                <a:spcPts val="1800"/>
              </a:spcBef>
            </a:pPr>
            <a:r>
              <a:rPr lang="en-US" altLang="ja-JP" sz="1500" u="sng" dirty="0">
                <a:latin typeface="ＭＳ ゴシック" panose="020B0609070205080204" pitchFamily="49" charset="-128"/>
                <a:ea typeface="ＭＳ ゴシック" panose="020B0609070205080204" pitchFamily="49" charset="-128"/>
              </a:rPr>
              <a:t>BIM</a:t>
            </a:r>
            <a:r>
              <a:rPr lang="ja-JP" altLang="en-US" sz="1500" u="sng" dirty="0" smtClean="0">
                <a:latin typeface="ＭＳ ゴシック" panose="020B0609070205080204" pitchFamily="49" charset="-128"/>
                <a:ea typeface="ＭＳ ゴシック" panose="020B0609070205080204" pitchFamily="49" charset="-128"/>
              </a:rPr>
              <a:t>モデラ</a:t>
            </a:r>
            <a:r>
              <a:rPr lang="ja-JP" altLang="en-US" sz="1500" u="sng" dirty="0"/>
              <a:t>ー</a:t>
            </a:r>
            <a:r>
              <a:rPr lang="ja-JP" altLang="en-US" sz="1500" u="sng" dirty="0" smtClean="0">
                <a:latin typeface="ＭＳ ゴシック" panose="020B0609070205080204" pitchFamily="49" charset="-128"/>
                <a:ea typeface="ＭＳ ゴシック" panose="020B0609070205080204" pitchFamily="49" charset="-128"/>
              </a:rPr>
              <a:t>人件費</a:t>
            </a:r>
            <a:r>
              <a:rPr lang="ja-JP" altLang="en-US" sz="1500" u="sng" dirty="0">
                <a:latin typeface="ＭＳ ゴシック" panose="020B0609070205080204" pitchFamily="49" charset="-128"/>
                <a:ea typeface="ＭＳ ゴシック" panose="020B0609070205080204" pitchFamily="49" charset="-128"/>
              </a:rPr>
              <a:t>は、代表事業者の建設工事費に係る補助対象経費になります。</a:t>
            </a:r>
            <a:endParaRPr lang="en-US" altLang="ja-JP" sz="1500" u="sng" dirty="0">
              <a:latin typeface="ＭＳ ゴシック" panose="020B0609070205080204" pitchFamily="49" charset="-128"/>
              <a:ea typeface="ＭＳ ゴシック" panose="020B0609070205080204" pitchFamily="49" charset="-128"/>
            </a:endParaRPr>
          </a:p>
          <a:p>
            <a:pPr marL="270000" indent="-342900">
              <a:lnSpc>
                <a:spcPct val="100000"/>
              </a:lnSpc>
              <a:spcBef>
                <a:spcPts val="1800"/>
              </a:spcBef>
              <a:buNone/>
            </a:pPr>
            <a:endParaRPr lang="ja-JP" altLang="en-US" sz="1500" u="sng" dirty="0"/>
          </a:p>
        </p:txBody>
      </p:sp>
      <p:sp>
        <p:nvSpPr>
          <p:cNvPr id="7" name="タイトル 1"/>
          <p:cNvSpPr txBox="1">
            <a:spLocks/>
          </p:cNvSpPr>
          <p:nvPr/>
        </p:nvSpPr>
        <p:spPr>
          <a:xfrm>
            <a:off x="8150347" y="0"/>
            <a:ext cx="993653" cy="393138"/>
          </a:xfrm>
          <a:prstGeom prst="rect">
            <a:avLst/>
          </a:prstGeom>
          <a:noFill/>
          <a:ln w="25400">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4000"/>
              </a:lnSpc>
            </a:pPr>
            <a:r>
              <a:rPr lang="en-US" altLang="ja-JP" sz="1400" b="1" dirty="0" smtClean="0">
                <a:latin typeface="ＭＳ ゴシック" panose="020B0609070205080204" pitchFamily="49" charset="-128"/>
                <a:ea typeface="ＭＳ ゴシック" panose="020B0609070205080204" pitchFamily="49" charset="-128"/>
              </a:rPr>
              <a:t>26/56</a:t>
            </a:r>
            <a:endParaRPr lang="ja-JP" altLang="en-US" sz="1400" b="1"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4741052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4</a:t>
            </a:r>
            <a:r>
              <a:rPr lang="ja-JP" altLang="en-US" dirty="0"/>
              <a:t> </a:t>
            </a:r>
            <a:r>
              <a:rPr kumimoji="1" lang="ja-JP" altLang="en-US" dirty="0" smtClean="0"/>
              <a:t>補助対象経費について</a:t>
            </a:r>
            <a:r>
              <a:rPr lang="ja-JP" altLang="en-US" dirty="0"/>
              <a:t>（よくあるご質問</a:t>
            </a:r>
            <a:r>
              <a:rPr lang="en-US" altLang="ja-JP" dirty="0"/>
              <a:t>)</a:t>
            </a:r>
            <a:endParaRPr kumimoji="1" lang="ja-JP" altLang="en-US" dirty="0"/>
          </a:p>
        </p:txBody>
      </p:sp>
      <p:sp>
        <p:nvSpPr>
          <p:cNvPr id="6" name="コンテンツ プレースホルダー 2"/>
          <p:cNvSpPr>
            <a:spLocks noGrp="1"/>
          </p:cNvSpPr>
          <p:nvPr>
            <p:ph idx="1"/>
          </p:nvPr>
        </p:nvSpPr>
        <p:spPr/>
        <p:txBody>
          <a:bodyPr>
            <a:noAutofit/>
          </a:bodyPr>
          <a:lstStyle/>
          <a:p>
            <a:pPr indent="0">
              <a:lnSpc>
                <a:spcPct val="100000"/>
              </a:lnSpc>
              <a:buNone/>
            </a:pPr>
            <a:r>
              <a:rPr lang="ja-JP" altLang="en-US" sz="1500" b="1" dirty="0">
                <a:latin typeface="ＭＳ ゴシック" panose="020B0609070205080204" pitchFamily="49" charset="-128"/>
                <a:ea typeface="ＭＳ ゴシック" panose="020B0609070205080204" pitchFamily="49" charset="-128"/>
              </a:rPr>
              <a:t>（７）</a:t>
            </a:r>
            <a:r>
              <a:rPr lang="en-US" altLang="ja-JP" sz="1500" b="1" dirty="0" smtClean="0">
                <a:latin typeface="ＭＳ ゴシック" panose="020B0609070205080204" pitchFamily="49" charset="-128"/>
                <a:ea typeface="ＭＳ ゴシック" panose="020B0609070205080204" pitchFamily="49" charset="-128"/>
              </a:rPr>
              <a:t>BIM</a:t>
            </a:r>
            <a:r>
              <a:rPr lang="ja-JP" altLang="en-US" sz="1500" b="1" dirty="0" smtClean="0">
                <a:latin typeface="ＭＳ ゴシック" panose="020B0609070205080204" pitchFamily="49" charset="-128"/>
                <a:ea typeface="ＭＳ ゴシック" panose="020B0609070205080204" pitchFamily="49" charset="-128"/>
              </a:rPr>
              <a:t>モデラー</a:t>
            </a:r>
            <a:r>
              <a:rPr lang="ja-JP" altLang="en-US" sz="1500" b="1" dirty="0">
                <a:latin typeface="ＭＳ ゴシック" panose="020B0609070205080204" pitchFamily="49" charset="-128"/>
                <a:ea typeface="ＭＳ ゴシック" panose="020B0609070205080204" pitchFamily="49" charset="-128"/>
              </a:rPr>
              <a:t>の人件費</a:t>
            </a:r>
            <a:r>
              <a:rPr lang="ja-JP" altLang="en-US" sz="1350" b="1" dirty="0">
                <a:latin typeface="ＭＳ ゴシック" panose="020B0609070205080204" pitchFamily="49" charset="-128"/>
                <a:ea typeface="ＭＳ ゴシック" panose="020B0609070205080204" pitchFamily="49" charset="-128"/>
              </a:rPr>
              <a:t>（施工</a:t>
            </a:r>
            <a:r>
              <a:rPr lang="en-US" altLang="ja-JP" sz="1350" b="1" dirty="0" smtClean="0">
                <a:latin typeface="ＭＳ ゴシック" panose="020B0609070205080204" pitchFamily="49" charset="-128"/>
                <a:ea typeface="ＭＳ ゴシック" panose="020B0609070205080204" pitchFamily="49" charset="-128"/>
              </a:rPr>
              <a:t>BIM</a:t>
            </a:r>
            <a:r>
              <a:rPr lang="ja-JP" altLang="en-US" sz="1350" b="1" dirty="0" smtClean="0">
                <a:latin typeface="ＭＳ ゴシック" panose="020B0609070205080204" pitchFamily="49" charset="-128"/>
                <a:ea typeface="ＭＳ ゴシック" panose="020B0609070205080204" pitchFamily="49" charset="-128"/>
              </a:rPr>
              <a:t>に</a:t>
            </a:r>
            <a:r>
              <a:rPr lang="ja-JP" altLang="en-US" sz="1350" b="1" dirty="0">
                <a:latin typeface="ＭＳ ゴシック" panose="020B0609070205080204" pitchFamily="49" charset="-128"/>
                <a:ea typeface="ＭＳ ゴシック" panose="020B0609070205080204" pitchFamily="49" charset="-128"/>
              </a:rPr>
              <a:t>おいて</a:t>
            </a:r>
            <a:r>
              <a:rPr lang="en-US" altLang="ja-JP" sz="1350" b="1" dirty="0" smtClean="0">
                <a:latin typeface="ＭＳ ゴシック" panose="020B0609070205080204" pitchFamily="49" charset="-128"/>
                <a:ea typeface="ＭＳ ゴシック" panose="020B0609070205080204" pitchFamily="49" charset="-128"/>
              </a:rPr>
              <a:t>BIM</a:t>
            </a:r>
            <a:r>
              <a:rPr lang="ja-JP" altLang="en-US" sz="1350" b="1" dirty="0" smtClean="0">
                <a:latin typeface="ＭＳ ゴシック" panose="020B0609070205080204" pitchFamily="49" charset="-128"/>
                <a:ea typeface="ＭＳ ゴシック" panose="020B0609070205080204" pitchFamily="49" charset="-128"/>
              </a:rPr>
              <a:t>マネジャー</a:t>
            </a:r>
            <a:r>
              <a:rPr lang="ja-JP" altLang="en-US" sz="1350" b="1" dirty="0">
                <a:latin typeface="ＭＳ ゴシック" panose="020B0609070205080204" pitchFamily="49" charset="-128"/>
                <a:ea typeface="ＭＳ ゴシック" panose="020B0609070205080204" pitchFamily="49" charset="-128"/>
              </a:rPr>
              <a:t>の作業を支援するものに限る</a:t>
            </a:r>
            <a:r>
              <a:rPr lang="ja-JP" altLang="en-US" sz="1350" b="1" dirty="0" smtClean="0">
                <a:latin typeface="ＭＳ ゴシック" panose="020B0609070205080204" pitchFamily="49" charset="-128"/>
                <a:ea typeface="ＭＳ ゴシック" panose="020B0609070205080204" pitchFamily="49" charset="-128"/>
              </a:rPr>
              <a:t>）</a:t>
            </a:r>
            <a:endParaRPr lang="ja-JP" altLang="en-US" sz="1350" dirty="0">
              <a:latin typeface="ＭＳ ゴシック" panose="020B0609070205080204" pitchFamily="49" charset="-128"/>
              <a:ea typeface="ＭＳ ゴシック" panose="020B0609070205080204" pitchFamily="49" charset="-128"/>
            </a:endParaRPr>
          </a:p>
        </p:txBody>
      </p:sp>
      <p:sp>
        <p:nvSpPr>
          <p:cNvPr id="7" name="タイトル 1"/>
          <p:cNvSpPr txBox="1">
            <a:spLocks/>
          </p:cNvSpPr>
          <p:nvPr/>
        </p:nvSpPr>
        <p:spPr>
          <a:xfrm>
            <a:off x="8150347" y="0"/>
            <a:ext cx="993653" cy="393138"/>
          </a:xfrm>
          <a:prstGeom prst="rect">
            <a:avLst/>
          </a:prstGeom>
          <a:noFill/>
          <a:ln w="25400">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4000"/>
              </a:lnSpc>
            </a:pPr>
            <a:r>
              <a:rPr lang="en-US" altLang="ja-JP" sz="1400" b="1" dirty="0" smtClean="0">
                <a:latin typeface="ＭＳ ゴシック" panose="020B0609070205080204" pitchFamily="49" charset="-128"/>
                <a:ea typeface="ＭＳ ゴシック" panose="020B0609070205080204" pitchFamily="49" charset="-128"/>
              </a:rPr>
              <a:t>27/56</a:t>
            </a:r>
            <a:endParaRPr lang="ja-JP" altLang="en-US" sz="1400" b="1" dirty="0">
              <a:latin typeface="ＭＳ ゴシック" panose="020B0609070205080204" pitchFamily="49" charset="-128"/>
              <a:ea typeface="ＭＳ ゴシック" panose="020B0609070205080204" pitchFamily="49" charset="-128"/>
            </a:endParaRPr>
          </a:p>
        </p:txBody>
      </p:sp>
      <p:sp>
        <p:nvSpPr>
          <p:cNvPr id="5" name="角丸四角形吹き出し 4"/>
          <p:cNvSpPr/>
          <p:nvPr/>
        </p:nvSpPr>
        <p:spPr>
          <a:xfrm>
            <a:off x="623451" y="1759379"/>
            <a:ext cx="6808127" cy="892381"/>
          </a:xfrm>
          <a:prstGeom prst="wedgeRoundRectCallout">
            <a:avLst>
              <a:gd name="adj1" fmla="val -54893"/>
              <a:gd name="adj2" fmla="val -40700"/>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ＭＳ ゴシック" panose="020B0609070205080204" pitchFamily="49" charset="-128"/>
                <a:ea typeface="ＭＳ ゴシック" panose="020B0609070205080204" pitchFamily="49" charset="-128"/>
              </a:rPr>
              <a:t>Ｑ</a:t>
            </a:r>
            <a:r>
              <a:rPr lang="ja-JP" altLang="en-US" sz="1600" dirty="0">
                <a:solidFill>
                  <a:schemeClr val="tx1"/>
                </a:solidFill>
                <a:latin typeface="ＭＳ ゴシック" panose="020B0609070205080204" pitchFamily="49" charset="-128"/>
                <a:ea typeface="ＭＳ ゴシック" panose="020B0609070205080204" pitchFamily="49" charset="-128"/>
              </a:rPr>
              <a:t>１</a:t>
            </a:r>
            <a:r>
              <a:rPr lang="ja-JP" altLang="en-US" sz="1600" dirty="0" smtClean="0">
                <a:solidFill>
                  <a:schemeClr val="tx1"/>
                </a:solidFill>
                <a:latin typeface="ＭＳ ゴシック" panose="020B0609070205080204" pitchFamily="49" charset="-128"/>
                <a:ea typeface="ＭＳ ゴシック" panose="020B0609070205080204" pitchFamily="49" charset="-128"/>
              </a:rPr>
              <a:t>．マニュアル「建築</a:t>
            </a:r>
            <a:r>
              <a:rPr lang="en-US" altLang="ja-JP" sz="1600" dirty="0" smtClean="0">
                <a:solidFill>
                  <a:schemeClr val="tx1"/>
                </a:solidFill>
                <a:latin typeface="ＭＳ ゴシック" panose="020B0609070205080204" pitchFamily="49" charset="-128"/>
                <a:ea typeface="ＭＳ ゴシック" panose="020B0609070205080204" pitchFamily="49" charset="-128"/>
              </a:rPr>
              <a:t>BIM</a:t>
            </a:r>
            <a:r>
              <a:rPr lang="ja-JP" altLang="en-US" sz="1600" dirty="0" smtClean="0">
                <a:solidFill>
                  <a:schemeClr val="tx1"/>
                </a:solidFill>
                <a:latin typeface="ＭＳ ゴシック" panose="020B0609070205080204" pitchFamily="49" charset="-128"/>
                <a:ea typeface="ＭＳ ゴシック" panose="020B0609070205080204" pitchFamily="49" charset="-128"/>
              </a:rPr>
              <a:t>加速化</a:t>
            </a:r>
            <a:r>
              <a:rPr lang="ja-JP" altLang="en-US" sz="1600" dirty="0">
                <a:solidFill>
                  <a:schemeClr val="tx1"/>
                </a:solidFill>
                <a:latin typeface="ＭＳ ゴシック" panose="020B0609070205080204" pitchFamily="49" charset="-128"/>
                <a:ea typeface="ＭＳ ゴシック" panose="020B0609070205080204" pitchFamily="49" charset="-128"/>
              </a:rPr>
              <a:t>事業 体制イメージ</a:t>
            </a:r>
            <a:r>
              <a:rPr lang="en-US" altLang="ja-JP" sz="1600" dirty="0">
                <a:solidFill>
                  <a:schemeClr val="tx1"/>
                </a:solidFill>
                <a:latin typeface="ＭＳ ゴシック" panose="020B0609070205080204" pitchFamily="49" charset="-128"/>
                <a:ea typeface="ＭＳ ゴシック" panose="020B0609070205080204" pitchFamily="49" charset="-128"/>
              </a:rPr>
              <a:t>【</a:t>
            </a:r>
            <a:r>
              <a:rPr lang="ja-JP" altLang="en-US" sz="1600" dirty="0">
                <a:solidFill>
                  <a:schemeClr val="tx1"/>
                </a:solidFill>
                <a:latin typeface="ＭＳ ゴシック" panose="020B0609070205080204" pitchFamily="49" charset="-128"/>
                <a:ea typeface="ＭＳ ゴシック" panose="020B0609070205080204" pitchFamily="49" charset="-128"/>
              </a:rPr>
              <a:t>施工</a:t>
            </a:r>
            <a:r>
              <a:rPr lang="en-US" altLang="ja-JP" sz="1600" dirty="0" smtClean="0">
                <a:solidFill>
                  <a:schemeClr val="tx1"/>
                </a:solidFill>
                <a:latin typeface="ＭＳ ゴシック" panose="020B0609070205080204" pitchFamily="49" charset="-128"/>
                <a:ea typeface="ＭＳ ゴシック" panose="020B0609070205080204" pitchFamily="49" charset="-128"/>
              </a:rPr>
              <a:t>】</a:t>
            </a:r>
            <a:r>
              <a:rPr lang="ja-JP" altLang="en-US" sz="1600" dirty="0" smtClean="0">
                <a:solidFill>
                  <a:schemeClr val="tx1"/>
                </a:solidFill>
                <a:latin typeface="ＭＳ ゴシック" panose="020B0609070205080204" pitchFamily="49" charset="-128"/>
                <a:ea typeface="ＭＳ ゴシック" panose="020B0609070205080204" pitchFamily="49" charset="-128"/>
              </a:rPr>
              <a:t>」の</a:t>
            </a:r>
            <a:r>
              <a:rPr lang="en-US" altLang="ja-JP" sz="1600" dirty="0">
                <a:solidFill>
                  <a:schemeClr val="tx1"/>
                </a:solidFill>
                <a:latin typeface="ＭＳ ゴシック" panose="020B0609070205080204" pitchFamily="49" charset="-128"/>
                <a:ea typeface="ＭＳ ゴシック" panose="020B0609070205080204" pitchFamily="49" charset="-128"/>
              </a:rPr>
              <a:t>BIM</a:t>
            </a:r>
            <a:r>
              <a:rPr lang="ja-JP" altLang="en-US" sz="1600" dirty="0" smtClean="0">
                <a:solidFill>
                  <a:schemeClr val="tx1"/>
                </a:solidFill>
                <a:latin typeface="ＭＳ ゴシック" panose="020B0609070205080204" pitchFamily="49" charset="-128"/>
                <a:ea typeface="ＭＳ ゴシック" panose="020B0609070205080204" pitchFamily="49" charset="-128"/>
              </a:rPr>
              <a:t>モデラ</a:t>
            </a:r>
            <a:r>
              <a:rPr lang="ja-JP" altLang="en-US" sz="1600" dirty="0">
                <a:solidFill>
                  <a:schemeClr val="tx1"/>
                </a:solidFill>
                <a:latin typeface="ＭＳ ゴシック" panose="020B0609070205080204" pitchFamily="49" charset="-128"/>
                <a:ea typeface="ＭＳ ゴシック" panose="020B0609070205080204" pitchFamily="49" charset="-128"/>
              </a:rPr>
              <a:t>ー</a:t>
            </a:r>
            <a:r>
              <a:rPr lang="ja-JP" altLang="en-US" sz="1600" dirty="0" smtClean="0">
                <a:solidFill>
                  <a:schemeClr val="tx1"/>
                </a:solidFill>
                <a:latin typeface="ＭＳ ゴシック" panose="020B0609070205080204" pitchFamily="49" charset="-128"/>
                <a:ea typeface="ＭＳ ゴシック" panose="020B0609070205080204" pitchFamily="49" charset="-128"/>
              </a:rPr>
              <a:t>と</a:t>
            </a:r>
            <a:r>
              <a:rPr lang="ja-JP" altLang="en-US" sz="1600" dirty="0">
                <a:solidFill>
                  <a:schemeClr val="tx1"/>
                </a:solidFill>
                <a:latin typeface="ＭＳ ゴシック" panose="020B0609070205080204" pitchFamily="49" charset="-128"/>
                <a:ea typeface="ＭＳ ゴシック" panose="020B0609070205080204" pitchFamily="49" charset="-128"/>
              </a:rPr>
              <a:t>は、個々の</a:t>
            </a:r>
            <a:r>
              <a:rPr lang="en-US" altLang="ja-JP" sz="1600" dirty="0">
                <a:solidFill>
                  <a:schemeClr val="tx1"/>
                </a:solidFill>
                <a:latin typeface="ＭＳ ゴシック" panose="020B0609070205080204" pitchFamily="49" charset="-128"/>
                <a:ea typeface="ＭＳ ゴシック" panose="020B0609070205080204" pitchFamily="49" charset="-128"/>
              </a:rPr>
              <a:t>BIM</a:t>
            </a:r>
            <a:r>
              <a:rPr lang="ja-JP" altLang="en-US" sz="1600" dirty="0">
                <a:solidFill>
                  <a:schemeClr val="tx1"/>
                </a:solidFill>
                <a:latin typeface="ＭＳ ゴシック" panose="020B0609070205080204" pitchFamily="49" charset="-128"/>
                <a:ea typeface="ＭＳ ゴシック" panose="020B0609070205080204" pitchFamily="49" charset="-128"/>
              </a:rPr>
              <a:t>モデル作成を行う作業担当者のことではない</a:t>
            </a:r>
            <a:r>
              <a:rPr lang="ja-JP" altLang="en-US" sz="1600" dirty="0" smtClean="0">
                <a:solidFill>
                  <a:schemeClr val="tx1"/>
                </a:solidFill>
                <a:latin typeface="ＭＳ ゴシック" panose="020B0609070205080204" pitchFamily="49" charset="-128"/>
                <a:ea typeface="ＭＳ ゴシック" panose="020B0609070205080204" pitchFamily="49" charset="-128"/>
              </a:rPr>
              <a:t>のですか？</a:t>
            </a:r>
            <a:endParaRPr lang="ja-JP" altLang="en-US" sz="1600" dirty="0">
              <a:solidFill>
                <a:schemeClr val="tx1"/>
              </a:solidFill>
              <a:latin typeface="ＭＳ ゴシック" panose="020B0609070205080204" pitchFamily="49" charset="-128"/>
              <a:ea typeface="ＭＳ ゴシック" panose="020B0609070205080204" pitchFamily="49" charset="-128"/>
            </a:endParaRPr>
          </a:p>
        </p:txBody>
      </p:sp>
      <p:sp>
        <p:nvSpPr>
          <p:cNvPr id="8" name="角丸四角形吹き出し 7"/>
          <p:cNvSpPr/>
          <p:nvPr/>
        </p:nvSpPr>
        <p:spPr>
          <a:xfrm>
            <a:off x="1147153" y="2915860"/>
            <a:ext cx="7273641" cy="1473260"/>
          </a:xfrm>
          <a:prstGeom prst="wedgeRoundRectCallout">
            <a:avLst>
              <a:gd name="adj1" fmla="val 56113"/>
              <a:gd name="adj2" fmla="val -41238"/>
              <a:gd name="adj3" fmla="val 1666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ＭＳ ゴシック" panose="020B0609070205080204" pitchFamily="49" charset="-128"/>
                <a:ea typeface="ＭＳ ゴシック" panose="020B0609070205080204" pitchFamily="49" charset="-128"/>
              </a:rPr>
              <a:t>Ａ</a:t>
            </a:r>
            <a:r>
              <a:rPr lang="ja-JP" altLang="en-US" sz="1600" dirty="0">
                <a:solidFill>
                  <a:schemeClr val="tx1"/>
                </a:solidFill>
                <a:latin typeface="ＭＳ ゴシック" panose="020B0609070205080204" pitchFamily="49" charset="-128"/>
                <a:ea typeface="ＭＳ ゴシック" panose="020B0609070205080204" pitchFamily="49" charset="-128"/>
              </a:rPr>
              <a:t>１</a:t>
            </a:r>
            <a:r>
              <a:rPr lang="ja-JP" altLang="en-US" sz="1600" dirty="0" smtClean="0">
                <a:solidFill>
                  <a:schemeClr val="tx1"/>
                </a:solidFill>
                <a:latin typeface="ＭＳ ゴシック" panose="020B0609070205080204" pitchFamily="49" charset="-128"/>
                <a:ea typeface="ＭＳ ゴシック" panose="020B0609070205080204" pitchFamily="49" charset="-128"/>
              </a:rPr>
              <a:t>．</a:t>
            </a:r>
            <a:r>
              <a:rPr lang="ja-JP" altLang="en-US" sz="1600" dirty="0">
                <a:solidFill>
                  <a:schemeClr val="tx1"/>
                </a:solidFill>
                <a:latin typeface="ＭＳ ゴシック" panose="020B0609070205080204" pitchFamily="49" charset="-128"/>
                <a:ea typeface="ＭＳ ゴシック" panose="020B0609070205080204" pitchFamily="49" charset="-128"/>
              </a:rPr>
              <a:t>本補助事業では、一からモデル作成を</a:t>
            </a:r>
            <a:r>
              <a:rPr lang="ja-JP" altLang="en-US" sz="1600" dirty="0" smtClean="0">
                <a:solidFill>
                  <a:schemeClr val="tx1"/>
                </a:solidFill>
                <a:latin typeface="ＭＳ ゴシック" panose="020B0609070205080204" pitchFamily="49" charset="-128"/>
                <a:ea typeface="ＭＳ ゴシック" panose="020B0609070205080204" pitchFamily="49" charset="-128"/>
              </a:rPr>
              <a:t>行うこと</a:t>
            </a:r>
            <a:r>
              <a:rPr lang="ja-JP" altLang="en-US" sz="1600" dirty="0">
                <a:solidFill>
                  <a:schemeClr val="tx1"/>
                </a:solidFill>
                <a:latin typeface="ＭＳ ゴシック" panose="020B0609070205080204" pitchFamily="49" charset="-128"/>
                <a:ea typeface="ＭＳ ゴシック" panose="020B0609070205080204" pitchFamily="49" charset="-128"/>
              </a:rPr>
              <a:t>を、</a:t>
            </a:r>
            <a:r>
              <a:rPr lang="en-US" altLang="ja-JP" sz="1600" dirty="0">
                <a:solidFill>
                  <a:schemeClr val="tx1"/>
                </a:solidFill>
                <a:latin typeface="ＭＳ ゴシック" panose="020B0609070205080204" pitchFamily="49" charset="-128"/>
                <a:ea typeface="ＭＳ ゴシック" panose="020B0609070205080204" pitchFamily="49" charset="-128"/>
              </a:rPr>
              <a:t>BIM</a:t>
            </a:r>
            <a:r>
              <a:rPr lang="ja-JP" altLang="en-US" sz="1600" dirty="0" smtClean="0">
                <a:solidFill>
                  <a:schemeClr val="tx1"/>
                </a:solidFill>
                <a:latin typeface="ＭＳ ゴシック" panose="020B0609070205080204" pitchFamily="49" charset="-128"/>
                <a:ea typeface="ＭＳ ゴシック" panose="020B0609070205080204" pitchFamily="49" charset="-128"/>
              </a:rPr>
              <a:t>モデラーの補助対象業務して</a:t>
            </a:r>
            <a:r>
              <a:rPr lang="ja-JP" altLang="en-US" sz="1600" dirty="0">
                <a:solidFill>
                  <a:schemeClr val="tx1"/>
                </a:solidFill>
                <a:latin typeface="ＭＳ ゴシック" panose="020B0609070205080204" pitchFamily="49" charset="-128"/>
                <a:ea typeface="ＭＳ ゴシック" panose="020B0609070205080204" pitchFamily="49" charset="-128"/>
              </a:rPr>
              <a:t>おりません。各作業担当者が個々に作成した</a:t>
            </a:r>
            <a:r>
              <a:rPr lang="en-US" altLang="ja-JP" sz="1600" dirty="0">
                <a:solidFill>
                  <a:schemeClr val="tx1"/>
                </a:solidFill>
                <a:latin typeface="ＭＳ ゴシック" panose="020B0609070205080204" pitchFamily="49" charset="-128"/>
                <a:ea typeface="ＭＳ ゴシック" panose="020B0609070205080204" pitchFamily="49" charset="-128"/>
              </a:rPr>
              <a:t>BIM</a:t>
            </a:r>
            <a:r>
              <a:rPr lang="ja-JP" altLang="en-US" sz="1600" dirty="0">
                <a:solidFill>
                  <a:schemeClr val="tx1"/>
                </a:solidFill>
                <a:latin typeface="ＭＳ ゴシック" panose="020B0609070205080204" pitchFamily="49" charset="-128"/>
                <a:ea typeface="ＭＳ ゴシック" panose="020B0609070205080204" pitchFamily="49" charset="-128"/>
              </a:rPr>
              <a:t>モデルを統合し、整合チェックや干渉チェック等を専門に行う担当者</a:t>
            </a:r>
            <a:r>
              <a:rPr lang="en-US" altLang="ja-JP" sz="1600" dirty="0">
                <a:solidFill>
                  <a:schemeClr val="tx1"/>
                </a:solidFill>
                <a:latin typeface="ＭＳ ゴシック" panose="020B0609070205080204" pitchFamily="49" charset="-128"/>
                <a:ea typeface="ＭＳ ゴシック" panose="020B0609070205080204" pitchFamily="49" charset="-128"/>
              </a:rPr>
              <a:t>(</a:t>
            </a:r>
            <a:r>
              <a:rPr lang="ja-JP" altLang="en-US" sz="1600" dirty="0">
                <a:solidFill>
                  <a:schemeClr val="tx1"/>
                </a:solidFill>
                <a:latin typeface="ＭＳ ゴシック" panose="020B0609070205080204" pitchFamily="49" charset="-128"/>
                <a:ea typeface="ＭＳ ゴシック" panose="020B0609070205080204" pitchFamily="49" charset="-128"/>
              </a:rPr>
              <a:t>派遣、外注も含む</a:t>
            </a:r>
            <a:r>
              <a:rPr lang="en-US" altLang="ja-JP" sz="1600" dirty="0">
                <a:solidFill>
                  <a:schemeClr val="tx1"/>
                </a:solidFill>
                <a:latin typeface="ＭＳ ゴシック" panose="020B0609070205080204" pitchFamily="49" charset="-128"/>
                <a:ea typeface="ＭＳ ゴシック" panose="020B0609070205080204" pitchFamily="49" charset="-128"/>
              </a:rPr>
              <a:t>)</a:t>
            </a:r>
            <a:r>
              <a:rPr lang="ja-JP" altLang="en-US" sz="1600" dirty="0">
                <a:solidFill>
                  <a:schemeClr val="tx1"/>
                </a:solidFill>
                <a:latin typeface="ＭＳ ゴシック" panose="020B0609070205080204" pitchFamily="49" charset="-128"/>
                <a:ea typeface="ＭＳ ゴシック" panose="020B0609070205080204" pitchFamily="49" charset="-128"/>
              </a:rPr>
              <a:t>を</a:t>
            </a:r>
            <a:r>
              <a:rPr lang="en-US" altLang="ja-JP" sz="1600" dirty="0">
                <a:solidFill>
                  <a:schemeClr val="tx1"/>
                </a:solidFill>
                <a:latin typeface="ＭＳ ゴシック" panose="020B0609070205080204" pitchFamily="49" charset="-128"/>
                <a:ea typeface="ＭＳ ゴシック" panose="020B0609070205080204" pitchFamily="49" charset="-128"/>
              </a:rPr>
              <a:t>BIM</a:t>
            </a:r>
            <a:r>
              <a:rPr lang="ja-JP" altLang="en-US" sz="1600" dirty="0" smtClean="0">
                <a:solidFill>
                  <a:schemeClr val="tx1"/>
                </a:solidFill>
                <a:latin typeface="ＭＳ ゴシック" panose="020B0609070205080204" pitchFamily="49" charset="-128"/>
                <a:ea typeface="ＭＳ ゴシック" panose="020B0609070205080204" pitchFamily="49" charset="-128"/>
              </a:rPr>
              <a:t>モデラ</a:t>
            </a:r>
            <a:r>
              <a:rPr lang="ja-JP" altLang="en-US" sz="1600" dirty="0">
                <a:solidFill>
                  <a:schemeClr val="tx1"/>
                </a:solidFill>
                <a:latin typeface="ＭＳ ゴシック" panose="020B0609070205080204" pitchFamily="49" charset="-128"/>
                <a:ea typeface="ＭＳ ゴシック" panose="020B0609070205080204" pitchFamily="49" charset="-128"/>
              </a:rPr>
              <a:t>ー</a:t>
            </a:r>
            <a:r>
              <a:rPr lang="ja-JP" altLang="en-US" sz="1600" dirty="0" smtClean="0">
                <a:solidFill>
                  <a:schemeClr val="tx1"/>
                </a:solidFill>
                <a:latin typeface="ＭＳ ゴシック" panose="020B0609070205080204" pitchFamily="49" charset="-128"/>
                <a:ea typeface="ＭＳ ゴシック" panose="020B0609070205080204" pitchFamily="49" charset="-128"/>
              </a:rPr>
              <a:t>や</a:t>
            </a:r>
            <a:r>
              <a:rPr lang="en-US" altLang="ja-JP" sz="1600" dirty="0">
                <a:solidFill>
                  <a:schemeClr val="tx1"/>
                </a:solidFill>
                <a:latin typeface="ＭＳ ゴシック" panose="020B0609070205080204" pitchFamily="49" charset="-128"/>
                <a:ea typeface="ＭＳ ゴシック" panose="020B0609070205080204" pitchFamily="49" charset="-128"/>
              </a:rPr>
              <a:t>BIM</a:t>
            </a:r>
            <a:r>
              <a:rPr lang="ja-JP" altLang="en-US" sz="1600" dirty="0">
                <a:solidFill>
                  <a:schemeClr val="tx1"/>
                </a:solidFill>
                <a:latin typeface="ＭＳ ゴシック" panose="020B0609070205080204" pitchFamily="49" charset="-128"/>
                <a:ea typeface="ＭＳ ゴシック" panose="020B0609070205080204" pitchFamily="49" charset="-128"/>
              </a:rPr>
              <a:t>マネジャーとして、人件費を補助対象としています。</a:t>
            </a:r>
          </a:p>
        </p:txBody>
      </p:sp>
    </p:spTree>
    <p:extLst>
      <p:ext uri="{BB962C8B-B14F-4D97-AF65-F5344CB8AC3E}">
        <p14:creationId xmlns:p14="http://schemas.microsoft.com/office/powerpoint/2010/main" val="3480388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図 48"/>
          <p:cNvPicPr/>
          <p:nvPr/>
        </p:nvPicPr>
        <p:blipFill rotWithShape="1">
          <a:blip r:embed="rId3" cstate="print">
            <a:extLst>
              <a:ext uri="{28A0092B-C50C-407E-A947-70E740481C1C}">
                <a14:useLocalDpi xmlns:a14="http://schemas.microsoft.com/office/drawing/2010/main" val="0"/>
              </a:ext>
            </a:extLst>
          </a:blip>
          <a:srcRect/>
          <a:stretch/>
        </p:blipFill>
        <p:spPr bwMode="auto">
          <a:xfrm>
            <a:off x="1037474" y="1779911"/>
            <a:ext cx="6801601" cy="2978174"/>
          </a:xfrm>
          <a:prstGeom prst="rect">
            <a:avLst/>
          </a:prstGeom>
          <a:ln>
            <a:noFill/>
          </a:ln>
          <a:extLst>
            <a:ext uri="{53640926-AAD7-44D8-BBD7-CCE9431645EC}">
              <a14:shadowObscured xmlns:a14="http://schemas.microsoft.com/office/drawing/2010/main"/>
            </a:ext>
          </a:extLst>
        </p:spPr>
      </p:pic>
      <p:cxnSp>
        <p:nvCxnSpPr>
          <p:cNvPr id="9" name="直線矢印コネクタ 8"/>
          <p:cNvCxnSpPr/>
          <p:nvPr/>
        </p:nvCxnSpPr>
        <p:spPr>
          <a:xfrm flipH="1">
            <a:off x="1193078" y="1595741"/>
            <a:ext cx="313055"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p:nvPr/>
        </p:nvCxnSpPr>
        <p:spPr>
          <a:xfrm>
            <a:off x="2704465" y="1595741"/>
            <a:ext cx="448245"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1567671" y="1465184"/>
            <a:ext cx="1215025" cy="253916"/>
          </a:xfrm>
          <a:prstGeom prst="rect">
            <a:avLst/>
          </a:prstGeom>
          <a:solidFill>
            <a:schemeClr val="lt1"/>
          </a:solidFill>
          <a:ln w="9525" cmpd="sng">
            <a:solidFill>
              <a:srgbClr val="FF0000"/>
            </a:solidFill>
          </a:ln>
        </p:spPr>
        <p:style>
          <a:lnRef idx="0">
            <a:scrgbClr r="0" g="0" b="0"/>
          </a:lnRef>
          <a:fillRef idx="0">
            <a:scrgbClr r="0" g="0" b="0"/>
          </a:fillRef>
          <a:effectRef idx="0">
            <a:scrgbClr r="0" g="0" b="0"/>
          </a:effectRef>
          <a:fontRef idx="minor">
            <a:schemeClr val="dk1"/>
          </a:fontRef>
        </p:style>
        <p:txBody>
          <a:bodyPr wrap="square" rtlCol="0" anchor="ctr" anchorCtr="0">
            <a:spAutoFit/>
          </a:bodyPr>
          <a:lstStyle/>
          <a:p>
            <a:pPr algn="ctr"/>
            <a:r>
              <a:rPr lang="ja-JP" altLang="en-US" sz="1050" dirty="0">
                <a:solidFill>
                  <a:srgbClr val="FF0000"/>
                </a:solidFill>
                <a:latin typeface="ＭＳ ゴシック" panose="020B0609070205080204" pitchFamily="49" charset="-128"/>
                <a:ea typeface="ＭＳ ゴシック" panose="020B0609070205080204" pitchFamily="49" charset="-128"/>
              </a:rPr>
              <a:t>代表事業者登録</a:t>
            </a:r>
          </a:p>
        </p:txBody>
      </p:sp>
      <p:cxnSp>
        <p:nvCxnSpPr>
          <p:cNvPr id="15" name="直線矢印コネクタ 14"/>
          <p:cNvCxnSpPr/>
          <p:nvPr/>
        </p:nvCxnSpPr>
        <p:spPr>
          <a:xfrm flipH="1">
            <a:off x="3089413" y="1598858"/>
            <a:ext cx="313055"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a:off x="4606682" y="1606976"/>
            <a:ext cx="433721"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3402468" y="1474594"/>
            <a:ext cx="1409152" cy="253916"/>
          </a:xfrm>
          <a:prstGeom prst="rect">
            <a:avLst/>
          </a:prstGeom>
          <a:solidFill>
            <a:schemeClr val="lt1"/>
          </a:solidFill>
          <a:ln w="9525" cmpd="sng">
            <a:solidFill>
              <a:srgbClr val="FF0000"/>
            </a:solidFill>
          </a:ln>
        </p:spPr>
        <p:style>
          <a:lnRef idx="0">
            <a:scrgbClr r="0" g="0" b="0"/>
          </a:lnRef>
          <a:fillRef idx="0">
            <a:scrgbClr r="0" g="0" b="0"/>
          </a:fillRef>
          <a:effectRef idx="0">
            <a:scrgbClr r="0" g="0" b="0"/>
          </a:effectRef>
          <a:fontRef idx="minor">
            <a:schemeClr val="dk1"/>
          </a:fontRef>
        </p:style>
        <p:txBody>
          <a:bodyPr wrap="square" rtlCol="0" anchor="ctr" anchorCtr="0">
            <a:spAutoFit/>
          </a:bodyPr>
          <a:lstStyle/>
          <a:p>
            <a:pPr algn="ctr"/>
            <a:r>
              <a:rPr lang="ja-JP" altLang="en-US" sz="1050" dirty="0">
                <a:solidFill>
                  <a:srgbClr val="FF0000"/>
                </a:solidFill>
                <a:latin typeface="ＭＳ ゴシック" panose="020B0609070205080204" pitchFamily="49" charset="-128"/>
                <a:ea typeface="ＭＳ ゴシック" panose="020B0609070205080204" pitchFamily="49" charset="-128"/>
              </a:rPr>
              <a:t>交付（変更）申請</a:t>
            </a:r>
          </a:p>
        </p:txBody>
      </p:sp>
      <p:cxnSp>
        <p:nvCxnSpPr>
          <p:cNvPr id="24" name="直線矢印コネクタ 23"/>
          <p:cNvCxnSpPr/>
          <p:nvPr/>
        </p:nvCxnSpPr>
        <p:spPr>
          <a:xfrm flipH="1">
            <a:off x="4319155" y="1258188"/>
            <a:ext cx="236711"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p:nvPr/>
        </p:nvCxnSpPr>
        <p:spPr>
          <a:xfrm>
            <a:off x="5510699" y="1288162"/>
            <a:ext cx="248636" cy="758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6" name="テキスト ボックス 25"/>
          <p:cNvSpPr txBox="1"/>
          <p:nvPr/>
        </p:nvSpPr>
        <p:spPr>
          <a:xfrm>
            <a:off x="4555866" y="1131231"/>
            <a:ext cx="954833" cy="253916"/>
          </a:xfrm>
          <a:prstGeom prst="rect">
            <a:avLst/>
          </a:prstGeom>
          <a:solidFill>
            <a:schemeClr val="lt1"/>
          </a:solidFill>
          <a:ln w="9525" cmpd="sng">
            <a:solidFill>
              <a:srgbClr val="FF0000"/>
            </a:solidFill>
            <a:prstDash val="dash"/>
          </a:ln>
        </p:spPr>
        <p:style>
          <a:lnRef idx="0">
            <a:scrgbClr r="0" g="0" b="0"/>
          </a:lnRef>
          <a:fillRef idx="0">
            <a:scrgbClr r="0" g="0" b="0"/>
          </a:fillRef>
          <a:effectRef idx="0">
            <a:scrgbClr r="0" g="0" b="0"/>
          </a:effectRef>
          <a:fontRef idx="minor">
            <a:schemeClr val="dk1"/>
          </a:fontRef>
        </p:style>
        <p:txBody>
          <a:bodyPr wrap="square" lIns="36000" rIns="36000" rtlCol="0" anchor="ctr" anchorCtr="0">
            <a:spAutoFit/>
          </a:bodyPr>
          <a:lstStyle/>
          <a:p>
            <a:pPr algn="ctr"/>
            <a:r>
              <a:rPr lang="ja-JP" altLang="en-US" sz="1050" dirty="0">
                <a:solidFill>
                  <a:srgbClr val="FF0000"/>
                </a:solidFill>
                <a:latin typeface="ＭＳ ゴシック" panose="020B0609070205080204" pitchFamily="49" charset="-128"/>
                <a:ea typeface="ＭＳ ゴシック" panose="020B0609070205080204" pitchFamily="49" charset="-128"/>
              </a:rPr>
              <a:t>実施状況報告</a:t>
            </a:r>
          </a:p>
        </p:txBody>
      </p:sp>
      <p:cxnSp>
        <p:nvCxnSpPr>
          <p:cNvPr id="29" name="直線矢印コネクタ 28"/>
          <p:cNvCxnSpPr/>
          <p:nvPr/>
        </p:nvCxnSpPr>
        <p:spPr>
          <a:xfrm flipH="1">
            <a:off x="5139175" y="1596932"/>
            <a:ext cx="236711"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p:nvPr/>
        </p:nvCxnSpPr>
        <p:spPr>
          <a:xfrm>
            <a:off x="6244993" y="1588807"/>
            <a:ext cx="248636" cy="758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5375886" y="1469975"/>
            <a:ext cx="899913" cy="253916"/>
          </a:xfrm>
          <a:prstGeom prst="rect">
            <a:avLst/>
          </a:prstGeom>
          <a:solidFill>
            <a:schemeClr val="lt1"/>
          </a:solidFill>
          <a:ln w="3175" cmpd="sng">
            <a:solidFill>
              <a:srgbClr val="FF0000"/>
            </a:solidFill>
            <a:prstDash val="dash"/>
          </a:ln>
        </p:spPr>
        <p:style>
          <a:lnRef idx="0">
            <a:scrgbClr r="0" g="0" b="0"/>
          </a:lnRef>
          <a:fillRef idx="0">
            <a:scrgbClr r="0" g="0" b="0"/>
          </a:fillRef>
          <a:effectRef idx="0">
            <a:scrgbClr r="0" g="0" b="0"/>
          </a:effectRef>
          <a:fontRef idx="minor">
            <a:schemeClr val="dk1"/>
          </a:fontRef>
        </p:style>
        <p:txBody>
          <a:bodyPr wrap="square" lIns="36000" rIns="36000" rtlCol="0" anchor="ctr" anchorCtr="0">
            <a:spAutoFit/>
          </a:bodyPr>
          <a:lstStyle/>
          <a:p>
            <a:pPr algn="ctr"/>
            <a:r>
              <a:rPr lang="ja-JP" altLang="en-US" sz="1050" dirty="0">
                <a:solidFill>
                  <a:srgbClr val="FF0000"/>
                </a:solidFill>
                <a:latin typeface="ＭＳ ゴシック" panose="020B0609070205080204" pitchFamily="49" charset="-128"/>
                <a:ea typeface="ＭＳ ゴシック" panose="020B0609070205080204" pitchFamily="49" charset="-128"/>
              </a:rPr>
              <a:t>完了実績報告</a:t>
            </a:r>
          </a:p>
        </p:txBody>
      </p:sp>
      <p:sp>
        <p:nvSpPr>
          <p:cNvPr id="32" name="テキスト ボックス 31"/>
          <p:cNvSpPr txBox="1"/>
          <p:nvPr/>
        </p:nvSpPr>
        <p:spPr>
          <a:xfrm>
            <a:off x="2047846" y="1227539"/>
            <a:ext cx="374072" cy="27699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nchorCtr="0">
            <a:spAutoFit/>
          </a:bodyPr>
          <a:lstStyle/>
          <a:p>
            <a:r>
              <a:rPr lang="ja-JP" altLang="en-US" sz="1200" dirty="0">
                <a:solidFill>
                  <a:srgbClr val="FF0000"/>
                </a:solidFill>
                <a:latin typeface="ＭＳ ゴシック" panose="020B0609070205080204" pitchFamily="49" charset="-128"/>
                <a:ea typeface="ＭＳ ゴシック" panose="020B0609070205080204" pitchFamily="49" charset="-128"/>
              </a:rPr>
              <a:t>①</a:t>
            </a:r>
          </a:p>
        </p:txBody>
      </p:sp>
      <p:sp>
        <p:nvSpPr>
          <p:cNvPr id="33" name="テキスト ボックス 32"/>
          <p:cNvSpPr txBox="1"/>
          <p:nvPr/>
        </p:nvSpPr>
        <p:spPr>
          <a:xfrm>
            <a:off x="3886097" y="1243634"/>
            <a:ext cx="418707" cy="27699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nchorCtr="0">
            <a:spAutoFit/>
          </a:bodyPr>
          <a:lstStyle/>
          <a:p>
            <a:r>
              <a:rPr lang="ja-JP" altLang="en-US" sz="1200" dirty="0">
                <a:solidFill>
                  <a:srgbClr val="FF0000"/>
                </a:solidFill>
                <a:latin typeface="ＭＳ ゴシック" panose="020B0609070205080204" pitchFamily="49" charset="-128"/>
                <a:ea typeface="ＭＳ ゴシック" panose="020B0609070205080204" pitchFamily="49" charset="-128"/>
              </a:rPr>
              <a:t>②</a:t>
            </a:r>
          </a:p>
        </p:txBody>
      </p:sp>
      <p:sp>
        <p:nvSpPr>
          <p:cNvPr id="52" name="テキスト ボックス 51"/>
          <p:cNvSpPr txBox="1"/>
          <p:nvPr/>
        </p:nvSpPr>
        <p:spPr>
          <a:xfrm>
            <a:off x="5753604" y="1241376"/>
            <a:ext cx="418707" cy="27699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nchorCtr="0">
            <a:spAutoFit/>
          </a:bodyPr>
          <a:lstStyle/>
          <a:p>
            <a:r>
              <a:rPr lang="ja-JP" altLang="en-US" sz="1200" dirty="0">
                <a:solidFill>
                  <a:srgbClr val="FF0000"/>
                </a:solidFill>
                <a:latin typeface="ＭＳ ゴシック" panose="020B0609070205080204" pitchFamily="49" charset="-128"/>
                <a:ea typeface="ＭＳ ゴシック" panose="020B0609070205080204" pitchFamily="49" charset="-128"/>
              </a:rPr>
              <a:t>④</a:t>
            </a:r>
          </a:p>
        </p:txBody>
      </p:sp>
      <p:sp>
        <p:nvSpPr>
          <p:cNvPr id="57" name="テキスト ボックス 56"/>
          <p:cNvSpPr txBox="1"/>
          <p:nvPr/>
        </p:nvSpPr>
        <p:spPr>
          <a:xfrm>
            <a:off x="4877222" y="899312"/>
            <a:ext cx="418707" cy="27699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nchorCtr="0">
            <a:spAutoFit/>
          </a:bodyPr>
          <a:lstStyle/>
          <a:p>
            <a:r>
              <a:rPr lang="ja-JP" altLang="en-US" sz="1200" dirty="0">
                <a:solidFill>
                  <a:srgbClr val="FF0000"/>
                </a:solidFill>
                <a:latin typeface="ＭＳ ゴシック" panose="020B0609070205080204" pitchFamily="49" charset="-128"/>
                <a:ea typeface="ＭＳ ゴシック" panose="020B0609070205080204" pitchFamily="49" charset="-128"/>
              </a:rPr>
              <a:t>③</a:t>
            </a:r>
          </a:p>
        </p:txBody>
      </p:sp>
      <p:sp>
        <p:nvSpPr>
          <p:cNvPr id="48" name="タイトル 1"/>
          <p:cNvSpPr txBox="1">
            <a:spLocks/>
          </p:cNvSpPr>
          <p:nvPr/>
        </p:nvSpPr>
        <p:spPr>
          <a:xfrm>
            <a:off x="8150347" y="0"/>
            <a:ext cx="993653" cy="393138"/>
          </a:xfrm>
          <a:prstGeom prst="rect">
            <a:avLst/>
          </a:prstGeom>
          <a:noFill/>
          <a:ln w="25400">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4000"/>
              </a:lnSpc>
            </a:pPr>
            <a:r>
              <a:rPr lang="en-US" altLang="ja-JP" sz="1400" b="1" dirty="0" smtClean="0">
                <a:latin typeface="ＭＳ ゴシック" panose="020B0609070205080204" pitchFamily="49" charset="-128"/>
                <a:ea typeface="ＭＳ ゴシック" panose="020B0609070205080204" pitchFamily="49" charset="-128"/>
              </a:rPr>
              <a:t>1/56</a:t>
            </a:r>
            <a:endParaRPr lang="ja-JP" altLang="en-US" sz="1400" b="1" dirty="0">
              <a:latin typeface="ＭＳ ゴシック" panose="020B0609070205080204" pitchFamily="49" charset="-128"/>
              <a:ea typeface="ＭＳ ゴシック" panose="020B0609070205080204" pitchFamily="49" charset="-128"/>
            </a:endParaRPr>
          </a:p>
        </p:txBody>
      </p:sp>
      <p:sp>
        <p:nvSpPr>
          <p:cNvPr id="2" name="タイトル 1"/>
          <p:cNvSpPr>
            <a:spLocks noGrp="1"/>
          </p:cNvSpPr>
          <p:nvPr>
            <p:ph type="title"/>
          </p:nvPr>
        </p:nvSpPr>
        <p:spPr/>
        <p:txBody>
          <a:bodyPr/>
          <a:lstStyle/>
          <a:p>
            <a:r>
              <a:rPr kumimoji="1" lang="en-US" altLang="ja-JP" dirty="0" smtClean="0"/>
              <a:t>1</a:t>
            </a:r>
            <a:r>
              <a:rPr lang="ja-JP" altLang="en-US" dirty="0"/>
              <a:t> </a:t>
            </a:r>
            <a:r>
              <a:rPr kumimoji="1" lang="ja-JP" altLang="en-US" dirty="0" smtClean="0"/>
              <a:t>本事業の流れ</a:t>
            </a:r>
            <a:endParaRPr kumimoji="1" lang="ja-JP" altLang="en-US" dirty="0"/>
          </a:p>
        </p:txBody>
      </p:sp>
      <p:cxnSp>
        <p:nvCxnSpPr>
          <p:cNvPr id="50" name="直線矢印コネクタ 49"/>
          <p:cNvCxnSpPr/>
          <p:nvPr/>
        </p:nvCxnSpPr>
        <p:spPr>
          <a:xfrm flipH="1">
            <a:off x="6495223" y="1588806"/>
            <a:ext cx="236711"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51" name="直線矢印コネクタ 50"/>
          <p:cNvCxnSpPr/>
          <p:nvPr/>
        </p:nvCxnSpPr>
        <p:spPr>
          <a:xfrm>
            <a:off x="7401016" y="1580681"/>
            <a:ext cx="248636" cy="758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53" name="テキスト ボックス 52"/>
          <p:cNvSpPr txBox="1"/>
          <p:nvPr/>
        </p:nvSpPr>
        <p:spPr>
          <a:xfrm>
            <a:off x="6750984" y="1473391"/>
            <a:ext cx="669082" cy="230832"/>
          </a:xfrm>
          <a:prstGeom prst="rect">
            <a:avLst/>
          </a:prstGeom>
          <a:solidFill>
            <a:schemeClr val="lt1"/>
          </a:solidFill>
          <a:ln w="3175" cmpd="sng">
            <a:solidFill>
              <a:srgbClr val="FF0000"/>
            </a:solidFill>
            <a:prstDash val="dash"/>
          </a:ln>
        </p:spPr>
        <p:style>
          <a:lnRef idx="0">
            <a:scrgbClr r="0" g="0" b="0"/>
          </a:lnRef>
          <a:fillRef idx="0">
            <a:scrgbClr r="0" g="0" b="0"/>
          </a:fillRef>
          <a:effectRef idx="0">
            <a:scrgbClr r="0" g="0" b="0"/>
          </a:effectRef>
          <a:fontRef idx="minor">
            <a:schemeClr val="dk1"/>
          </a:fontRef>
        </p:style>
        <p:txBody>
          <a:bodyPr wrap="square" lIns="36000" rIns="36000" rtlCol="0" anchor="ctr" anchorCtr="0">
            <a:spAutoFit/>
          </a:bodyPr>
          <a:lstStyle/>
          <a:p>
            <a:pPr algn="ctr"/>
            <a:r>
              <a:rPr lang="ja-JP" altLang="en-US" sz="900" dirty="0" smtClean="0">
                <a:solidFill>
                  <a:srgbClr val="FF0000"/>
                </a:solidFill>
                <a:latin typeface="ＭＳ ゴシック" panose="020B0609070205080204" pitchFamily="49" charset="-128"/>
                <a:ea typeface="ＭＳ ゴシック" panose="020B0609070205080204" pitchFamily="49" charset="-128"/>
              </a:rPr>
              <a:t>請求・入金</a:t>
            </a:r>
            <a:endParaRPr lang="en-US" altLang="ja-JP" sz="900" dirty="0" smtClean="0">
              <a:solidFill>
                <a:srgbClr val="FF0000"/>
              </a:solidFill>
              <a:latin typeface="ＭＳ ゴシック" panose="020B0609070205080204" pitchFamily="49" charset="-128"/>
              <a:ea typeface="ＭＳ ゴシック" panose="020B0609070205080204" pitchFamily="49" charset="-128"/>
            </a:endParaRPr>
          </a:p>
        </p:txBody>
      </p:sp>
      <p:sp>
        <p:nvSpPr>
          <p:cNvPr id="56" name="テキスト ボックス 55"/>
          <p:cNvSpPr txBox="1"/>
          <p:nvPr/>
        </p:nvSpPr>
        <p:spPr>
          <a:xfrm>
            <a:off x="6881052" y="1252300"/>
            <a:ext cx="418707" cy="27699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nchorCtr="0">
            <a:spAutoFit/>
          </a:bodyPr>
          <a:lstStyle/>
          <a:p>
            <a:r>
              <a:rPr lang="ja-JP" altLang="en-US" sz="1200" dirty="0" smtClean="0">
                <a:solidFill>
                  <a:srgbClr val="FF0000"/>
                </a:solidFill>
                <a:latin typeface="ＭＳ ゴシック" panose="020B0609070205080204" pitchFamily="49" charset="-128"/>
                <a:ea typeface="ＭＳ ゴシック" panose="020B0609070205080204" pitchFamily="49" charset="-128"/>
              </a:rPr>
              <a:t>⑤</a:t>
            </a:r>
            <a:endParaRPr lang="ja-JP" altLang="en-US" sz="1200" dirty="0">
              <a:solidFill>
                <a:srgbClr val="FF0000"/>
              </a:solidFill>
              <a:latin typeface="ＭＳ ゴシック" panose="020B0609070205080204" pitchFamily="49" charset="-128"/>
              <a:ea typeface="ＭＳ ゴシック" panose="020B0609070205080204" pitchFamily="49" charset="-128"/>
            </a:endParaRPr>
          </a:p>
        </p:txBody>
      </p:sp>
      <p:grpSp>
        <p:nvGrpSpPr>
          <p:cNvPr id="40" name="グループ化 39"/>
          <p:cNvGrpSpPr/>
          <p:nvPr/>
        </p:nvGrpSpPr>
        <p:grpSpPr>
          <a:xfrm>
            <a:off x="468000" y="2882431"/>
            <a:ext cx="8280000" cy="3014615"/>
            <a:chOff x="597634" y="2704529"/>
            <a:chExt cx="11040000" cy="4019487"/>
          </a:xfrm>
        </p:grpSpPr>
        <p:sp>
          <p:nvSpPr>
            <p:cNvPr id="42" name="テキスト ボックス 41"/>
            <p:cNvSpPr txBox="1"/>
            <p:nvPr/>
          </p:nvSpPr>
          <p:spPr>
            <a:xfrm>
              <a:off x="597634" y="5523688"/>
              <a:ext cx="11040000" cy="1200328"/>
            </a:xfrm>
            <a:prstGeom prst="rect">
              <a:avLst/>
            </a:prstGeom>
            <a:solidFill>
              <a:schemeClr val="bg1"/>
            </a:solidFill>
            <a:ln w="57150">
              <a:solidFill>
                <a:srgbClr val="FF0000"/>
              </a:solidFill>
            </a:ln>
          </p:spPr>
          <p:txBody>
            <a:bodyPr wrap="square" rtlCol="0">
              <a:spAutoFit/>
            </a:bodyPr>
            <a:lstStyle/>
            <a:p>
              <a:pPr>
                <a:lnSpc>
                  <a:spcPts val="2100"/>
                </a:lnSpc>
              </a:pPr>
              <a:r>
                <a:rPr lang="ja-JP" altLang="en-US" sz="1200" b="1" dirty="0">
                  <a:latin typeface="ＭＳ ゴシック" panose="020B0609070205080204" pitchFamily="49" charset="-128"/>
                  <a:ea typeface="ＭＳ ゴシック" panose="020B0609070205080204" pitchFamily="49" charset="-128"/>
                </a:rPr>
                <a:t>先ずは、交付申請予定のプロジェクトについて</a:t>
              </a:r>
              <a:r>
                <a:rPr lang="ja-JP" altLang="en-US" sz="1200" b="1" dirty="0">
                  <a:solidFill>
                    <a:srgbClr val="0070C0"/>
                  </a:solidFill>
                  <a:latin typeface="ＭＳ ゴシック" panose="020B0609070205080204" pitchFamily="49" charset="-128"/>
                  <a:ea typeface="ＭＳ ゴシック" panose="020B0609070205080204" pitchFamily="49" charset="-128"/>
                </a:rPr>
                <a:t>代表事業者登録</a:t>
              </a:r>
              <a:r>
                <a:rPr lang="ja-JP" altLang="en-US" sz="1200" b="1" dirty="0">
                  <a:latin typeface="ＭＳ ゴシック" panose="020B0609070205080204" pitchFamily="49" charset="-128"/>
                  <a:ea typeface="ＭＳ ゴシック" panose="020B0609070205080204" pitchFamily="49" charset="-128"/>
                </a:rPr>
                <a:t>を</a:t>
              </a:r>
              <a:r>
                <a:rPr lang="en-US" altLang="ja-JP" sz="1200" b="1" dirty="0" err="1">
                  <a:latin typeface="ＭＳ ゴシック" panose="020B0609070205080204" pitchFamily="49" charset="-128"/>
                  <a:ea typeface="ＭＳ ゴシック" panose="020B0609070205080204" pitchFamily="49" charset="-128"/>
                </a:rPr>
                <a:t>jGrants</a:t>
              </a:r>
              <a:r>
                <a:rPr lang="ja-JP" altLang="en-US" sz="1200" b="1" dirty="0">
                  <a:latin typeface="ＭＳ ゴシック" panose="020B0609070205080204" pitchFamily="49" charset="-128"/>
                  <a:ea typeface="ＭＳ ゴシック" panose="020B0609070205080204" pitchFamily="49" charset="-128"/>
                </a:rPr>
                <a:t>において行っていただきます。</a:t>
              </a:r>
              <a:endParaRPr lang="en-US" altLang="ja-JP" sz="1200" b="1" dirty="0">
                <a:latin typeface="ＭＳ ゴシック" panose="020B0609070205080204" pitchFamily="49" charset="-128"/>
                <a:ea typeface="ＭＳ ゴシック" panose="020B0609070205080204" pitchFamily="49" charset="-128"/>
              </a:endParaRPr>
            </a:p>
            <a:p>
              <a:pPr>
                <a:lnSpc>
                  <a:spcPts val="2100"/>
                </a:lnSpc>
              </a:pPr>
              <a:r>
                <a:rPr lang="ja-JP" altLang="ja-JP" sz="1200" b="1" dirty="0">
                  <a:latin typeface="ＭＳ ゴシック" panose="020B0609070205080204" pitchFamily="49" charset="-128"/>
                  <a:ea typeface="ＭＳ ゴシック" panose="020B0609070205080204" pitchFamily="49" charset="-128"/>
                </a:rPr>
                <a:t>１．公募期間</a:t>
              </a:r>
              <a:r>
                <a:rPr lang="en-US" altLang="ja-JP" sz="1200" b="1" dirty="0">
                  <a:latin typeface="ＭＳ ゴシック" panose="020B0609070205080204" pitchFamily="49" charset="-128"/>
                  <a:ea typeface="ＭＳ ゴシック" panose="020B0609070205080204" pitchFamily="49" charset="-128"/>
                </a:rPr>
                <a:t> :</a:t>
              </a:r>
              <a:r>
                <a:rPr lang="en-US" altLang="ja-JP" sz="1200" dirty="0">
                  <a:latin typeface="ＭＳ ゴシック" panose="020B0609070205080204" pitchFamily="49" charset="-128"/>
                  <a:ea typeface="ＭＳ ゴシック" panose="020B0609070205080204" pitchFamily="49" charset="-128"/>
                </a:rPr>
                <a:t> </a:t>
              </a:r>
              <a:r>
                <a:rPr lang="ja-JP" altLang="ja-JP" sz="1200" dirty="0">
                  <a:latin typeface="ＭＳ ゴシック" panose="020B0609070205080204" pitchFamily="49" charset="-128"/>
                  <a:ea typeface="ＭＳ ゴシック" panose="020B0609070205080204" pitchFamily="49" charset="-128"/>
                </a:rPr>
                <a:t>令和６年１月</a:t>
              </a:r>
              <a:r>
                <a:rPr lang="en-US" altLang="ja-JP" sz="1200" dirty="0">
                  <a:latin typeface="ＭＳ ゴシック" panose="020B0609070205080204" pitchFamily="49" charset="-128"/>
                  <a:ea typeface="ＭＳ ゴシック" panose="020B0609070205080204" pitchFamily="49" charset="-128"/>
                </a:rPr>
                <a:t>22</a:t>
              </a:r>
              <a:r>
                <a:rPr lang="ja-JP" altLang="ja-JP" sz="1200" dirty="0">
                  <a:latin typeface="ＭＳ ゴシック" panose="020B0609070205080204" pitchFamily="49" charset="-128"/>
                  <a:ea typeface="ＭＳ ゴシック" panose="020B0609070205080204" pitchFamily="49" charset="-128"/>
                </a:rPr>
                <a:t>日（月）から令和６年</a:t>
              </a:r>
              <a:r>
                <a:rPr lang="en-US" altLang="ja-JP" sz="1200" dirty="0">
                  <a:latin typeface="ＭＳ ゴシック" panose="020B0609070205080204" pitchFamily="49" charset="-128"/>
                  <a:ea typeface="ＭＳ ゴシック" panose="020B0609070205080204" pitchFamily="49" charset="-128"/>
                </a:rPr>
                <a:t>12</a:t>
              </a:r>
              <a:r>
                <a:rPr lang="ja-JP" altLang="ja-JP" sz="1200" dirty="0">
                  <a:latin typeface="ＭＳ ゴシック" panose="020B0609070205080204" pitchFamily="49" charset="-128"/>
                  <a:ea typeface="ＭＳ ゴシック" panose="020B0609070205080204" pitchFamily="49" charset="-128"/>
                </a:rPr>
                <a:t>月</a:t>
              </a:r>
              <a:r>
                <a:rPr lang="en-US" altLang="ja-JP" sz="1200" dirty="0">
                  <a:latin typeface="ＭＳ ゴシック" panose="020B0609070205080204" pitchFamily="49" charset="-128"/>
                  <a:ea typeface="ＭＳ ゴシック" panose="020B0609070205080204" pitchFamily="49" charset="-128"/>
                </a:rPr>
                <a:t>24</a:t>
              </a:r>
              <a:r>
                <a:rPr lang="ja-JP" altLang="ja-JP" sz="1200" dirty="0">
                  <a:latin typeface="ＭＳ ゴシック" panose="020B0609070205080204" pitchFamily="49" charset="-128"/>
                  <a:ea typeface="ＭＳ ゴシック" panose="020B0609070205080204" pitchFamily="49" charset="-128"/>
                </a:rPr>
                <a:t>日</a:t>
              </a:r>
              <a:r>
                <a:rPr lang="ja-JP" altLang="ja-JP" sz="1200" dirty="0" smtClean="0">
                  <a:latin typeface="ＭＳ ゴシック" panose="020B0609070205080204" pitchFamily="49" charset="-128"/>
                  <a:ea typeface="ＭＳ ゴシック" panose="020B0609070205080204" pitchFamily="49" charset="-128"/>
                </a:rPr>
                <a:t>（</a:t>
              </a:r>
              <a:r>
                <a:rPr lang="ja-JP" altLang="en-US" sz="1200" dirty="0" smtClean="0">
                  <a:latin typeface="ＭＳ ゴシック" panose="020B0609070205080204" pitchFamily="49" charset="-128"/>
                  <a:ea typeface="ＭＳ ゴシック" panose="020B0609070205080204" pitchFamily="49" charset="-128"/>
                </a:rPr>
                <a:t>火</a:t>
              </a:r>
              <a:r>
                <a:rPr lang="ja-JP" altLang="ja-JP" sz="1200" dirty="0" smtClean="0">
                  <a:latin typeface="ＭＳ ゴシック" panose="020B0609070205080204" pitchFamily="49" charset="-128"/>
                  <a:ea typeface="ＭＳ ゴシック" panose="020B0609070205080204" pitchFamily="49" charset="-128"/>
                </a:rPr>
                <a:t>）</a:t>
              </a:r>
              <a:r>
                <a:rPr lang="en-US" altLang="ja-JP" sz="1200" dirty="0">
                  <a:latin typeface="ＭＳ ゴシック" panose="020B0609070205080204" pitchFamily="49" charset="-128"/>
                  <a:ea typeface="ＭＳ ゴシック" panose="020B0609070205080204" pitchFamily="49" charset="-128"/>
                </a:rPr>
                <a:t>24</a:t>
              </a:r>
              <a:r>
                <a:rPr lang="ja-JP" altLang="ja-JP" sz="1200" dirty="0">
                  <a:latin typeface="ＭＳ ゴシック" panose="020B0609070205080204" pitchFamily="49" charset="-128"/>
                  <a:ea typeface="ＭＳ ゴシック" panose="020B0609070205080204" pitchFamily="49" charset="-128"/>
                </a:rPr>
                <a:t>時</a:t>
              </a:r>
              <a:r>
                <a:rPr lang="en-US" altLang="ja-JP" sz="1200" dirty="0">
                  <a:latin typeface="ＭＳ ゴシック" panose="020B0609070205080204" pitchFamily="49" charset="-128"/>
                  <a:ea typeface="ＭＳ ゴシック" panose="020B0609070205080204" pitchFamily="49" charset="-128"/>
                </a:rPr>
                <a:t>00</a:t>
              </a:r>
              <a:r>
                <a:rPr lang="ja-JP" altLang="ja-JP" sz="1200" dirty="0">
                  <a:latin typeface="ＭＳ ゴシック" panose="020B0609070205080204" pitchFamily="49" charset="-128"/>
                  <a:ea typeface="ＭＳ ゴシック" panose="020B0609070205080204" pitchFamily="49" charset="-128"/>
                </a:rPr>
                <a:t>分まで</a:t>
              </a:r>
              <a:endParaRPr lang="en-US" altLang="ja-JP" sz="1200" dirty="0">
                <a:latin typeface="ＭＳ ゴシック" panose="020B0609070205080204" pitchFamily="49" charset="-128"/>
                <a:ea typeface="ＭＳ ゴシック" panose="020B0609070205080204" pitchFamily="49" charset="-128"/>
              </a:endParaRPr>
            </a:p>
            <a:p>
              <a:pPr>
                <a:lnSpc>
                  <a:spcPts val="2100"/>
                </a:lnSpc>
              </a:pPr>
              <a:r>
                <a:rPr lang="ja-JP" altLang="ja-JP" sz="1200" b="1" dirty="0">
                  <a:latin typeface="ＭＳ ゴシック" panose="020B0609070205080204" pitchFamily="49" charset="-128"/>
                  <a:ea typeface="ＭＳ ゴシック" panose="020B0609070205080204" pitchFamily="49" charset="-128"/>
                </a:rPr>
                <a:t>２．代表事業者登録の効果</a:t>
              </a:r>
              <a:r>
                <a:rPr lang="en-US" altLang="ja-JP" sz="1200" b="1" dirty="0">
                  <a:latin typeface="ＭＳ ゴシック" panose="020B0609070205080204" pitchFamily="49" charset="-128"/>
                  <a:ea typeface="ＭＳ ゴシック" panose="020B0609070205080204" pitchFamily="49" charset="-128"/>
                </a:rPr>
                <a:t> :</a:t>
              </a:r>
              <a:r>
                <a:rPr lang="en-US" altLang="ja-JP" sz="1200" dirty="0">
                  <a:latin typeface="ＭＳ ゴシック" panose="020B0609070205080204" pitchFamily="49" charset="-128"/>
                  <a:ea typeface="ＭＳ ゴシック" panose="020B0609070205080204" pitchFamily="49" charset="-128"/>
                </a:rPr>
                <a:t> </a:t>
              </a:r>
              <a:r>
                <a:rPr lang="ja-JP" altLang="ja-JP" sz="1200" dirty="0">
                  <a:latin typeface="ＭＳ ゴシック" panose="020B0609070205080204" pitchFamily="49" charset="-128"/>
                  <a:ea typeface="ＭＳ ゴシック" panose="020B0609070205080204" pitchFamily="49" charset="-128"/>
                </a:rPr>
                <a:t>代表事業者登録の完了通知日以降に発生した費用が補助対象となります。</a:t>
              </a:r>
            </a:p>
          </p:txBody>
        </p:sp>
        <p:sp>
          <p:nvSpPr>
            <p:cNvPr id="41" name="正方形/長方形 40"/>
            <p:cNvSpPr/>
            <p:nvPr/>
          </p:nvSpPr>
          <p:spPr>
            <a:xfrm>
              <a:off x="1571375" y="2704529"/>
              <a:ext cx="2661007" cy="1458931"/>
            </a:xfrm>
            <a:prstGeom prst="rect">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grpSp>
      <p:grpSp>
        <p:nvGrpSpPr>
          <p:cNvPr id="43" name="グループ化 42"/>
          <p:cNvGrpSpPr/>
          <p:nvPr/>
        </p:nvGrpSpPr>
        <p:grpSpPr>
          <a:xfrm>
            <a:off x="543879" y="2177701"/>
            <a:ext cx="8280400" cy="3780002"/>
            <a:chOff x="785966" y="1764781"/>
            <a:chExt cx="11040534" cy="5039993"/>
          </a:xfrm>
        </p:grpSpPr>
        <p:sp>
          <p:nvSpPr>
            <p:cNvPr id="45" name="コンテンツ プレースホルダー 2"/>
            <p:cNvSpPr txBox="1">
              <a:spLocks/>
            </p:cNvSpPr>
            <p:nvPr/>
          </p:nvSpPr>
          <p:spPr>
            <a:xfrm>
              <a:off x="785966" y="5144844"/>
              <a:ext cx="11040534" cy="1659930"/>
            </a:xfrm>
            <a:prstGeom prst="rect">
              <a:avLst/>
            </a:prstGeom>
            <a:solidFill>
              <a:schemeClr val="bg1"/>
            </a:solidFill>
            <a:ln w="53975">
              <a:solidFill>
                <a:srgbClr val="FF0000"/>
              </a:solidFill>
            </a:ln>
          </p:spPr>
          <p:txBody>
            <a:bodyPr vert="horz" lIns="68580" tIns="10800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1350"/>
                </a:lnSpc>
                <a:buNone/>
              </a:pPr>
              <a:r>
                <a:rPr lang="ja-JP" altLang="en-US" sz="1200" b="1" dirty="0">
                  <a:latin typeface="ＭＳ ゴシック" panose="020B0609070205080204" pitchFamily="49" charset="-128"/>
                  <a:ea typeface="ＭＳ ゴシック" panose="020B0609070205080204" pitchFamily="49" charset="-128"/>
                </a:rPr>
                <a:t>代表事業者登録完了後、プロジェクトの実施が確定し、準備が整った後に、交付申請手続きを行っていただきます。</a:t>
              </a:r>
              <a:endParaRPr lang="en-US" altLang="ja-JP" sz="1200" b="1" dirty="0">
                <a:latin typeface="ＭＳ ゴシック" panose="020B0609070205080204" pitchFamily="49" charset="-128"/>
                <a:ea typeface="ＭＳ ゴシック" panose="020B0609070205080204" pitchFamily="49" charset="-128"/>
              </a:endParaRPr>
            </a:p>
            <a:p>
              <a:pPr marL="0" indent="0">
                <a:lnSpc>
                  <a:spcPts val="1200"/>
                </a:lnSpc>
                <a:buNone/>
              </a:pPr>
              <a:r>
                <a:rPr lang="ja-JP" altLang="ja-JP" sz="1200" b="1" dirty="0">
                  <a:latin typeface="ＭＳ ゴシック" panose="020B0609070205080204" pitchFamily="49" charset="-128"/>
                  <a:ea typeface="ＭＳ ゴシック" panose="020B0609070205080204" pitchFamily="49" charset="-128"/>
                </a:rPr>
                <a:t>１．</a:t>
              </a:r>
              <a:r>
                <a:rPr lang="ja-JP" altLang="en-US" sz="1200" b="1" dirty="0">
                  <a:latin typeface="ＭＳ ゴシック" panose="020B0609070205080204" pitchFamily="49" charset="-128"/>
                  <a:ea typeface="ＭＳ ゴシック" panose="020B0609070205080204" pitchFamily="49" charset="-128"/>
                </a:rPr>
                <a:t>申請</a:t>
              </a:r>
              <a:r>
                <a:rPr lang="ja-JP" altLang="ja-JP" sz="1200" b="1" dirty="0">
                  <a:latin typeface="ＭＳ ゴシック" panose="020B0609070205080204" pitchFamily="49" charset="-128"/>
                  <a:ea typeface="ＭＳ ゴシック" panose="020B0609070205080204" pitchFamily="49" charset="-128"/>
                </a:rPr>
                <a:t>期間</a:t>
              </a:r>
              <a:r>
                <a:rPr lang="en-US" altLang="ja-JP" sz="1200" b="1" dirty="0">
                  <a:latin typeface="ＭＳ ゴシック" panose="020B0609070205080204" pitchFamily="49" charset="-128"/>
                  <a:ea typeface="ＭＳ ゴシック" panose="020B0609070205080204" pitchFamily="49" charset="-128"/>
                </a:rPr>
                <a:t> :</a:t>
              </a:r>
              <a:r>
                <a:rPr lang="en-US" altLang="ja-JP" sz="1200" dirty="0">
                  <a:latin typeface="ＭＳ ゴシック" panose="020B0609070205080204" pitchFamily="49" charset="-128"/>
                  <a:ea typeface="ＭＳ ゴシック" panose="020B0609070205080204" pitchFamily="49" charset="-128"/>
                </a:rPr>
                <a:t> </a:t>
              </a:r>
              <a:r>
                <a:rPr lang="ja-JP" altLang="ja-JP" sz="1200" dirty="0">
                  <a:latin typeface="ＭＳ ゴシック" panose="020B0609070205080204" pitchFamily="49" charset="-128"/>
                  <a:ea typeface="ＭＳ ゴシック" panose="020B0609070205080204" pitchFamily="49" charset="-128"/>
                </a:rPr>
                <a:t>令和６年</a:t>
              </a:r>
              <a:r>
                <a:rPr lang="en-US" altLang="ja-JP" sz="1200" dirty="0">
                  <a:latin typeface="ＭＳ ゴシック" panose="020B0609070205080204" pitchFamily="49" charset="-128"/>
                  <a:ea typeface="ＭＳ ゴシック" panose="020B0609070205080204" pitchFamily="49" charset="-128"/>
                </a:rPr>
                <a:t>4</a:t>
              </a:r>
              <a:r>
                <a:rPr lang="ja-JP" altLang="ja-JP" sz="1200" dirty="0">
                  <a:latin typeface="ＭＳ ゴシック" panose="020B0609070205080204" pitchFamily="49" charset="-128"/>
                  <a:ea typeface="ＭＳ ゴシック" panose="020B0609070205080204" pitchFamily="49" charset="-128"/>
                </a:rPr>
                <a:t>月</a:t>
              </a:r>
              <a:r>
                <a:rPr lang="en-US" altLang="ja-JP" sz="1200" dirty="0">
                  <a:latin typeface="ＭＳ ゴシック" panose="020B0609070205080204" pitchFamily="49" charset="-128"/>
                  <a:ea typeface="ＭＳ ゴシック" panose="020B0609070205080204" pitchFamily="49" charset="-128"/>
                </a:rPr>
                <a:t>1</a:t>
              </a:r>
              <a:r>
                <a:rPr lang="ja-JP" altLang="ja-JP" sz="1200" dirty="0">
                  <a:latin typeface="ＭＳ ゴシック" panose="020B0609070205080204" pitchFamily="49" charset="-128"/>
                  <a:ea typeface="ＭＳ ゴシック" panose="020B0609070205080204" pitchFamily="49" charset="-128"/>
                </a:rPr>
                <a:t>日（月）から令和６年</a:t>
              </a:r>
              <a:r>
                <a:rPr lang="en-US" altLang="ja-JP" sz="1200" dirty="0">
                  <a:latin typeface="ＭＳ ゴシック" panose="020B0609070205080204" pitchFamily="49" charset="-128"/>
                  <a:ea typeface="ＭＳ ゴシック" panose="020B0609070205080204" pitchFamily="49" charset="-128"/>
                </a:rPr>
                <a:t>12</a:t>
              </a:r>
              <a:r>
                <a:rPr lang="ja-JP" altLang="ja-JP" sz="1200" dirty="0" smtClean="0">
                  <a:latin typeface="ＭＳ ゴシック" panose="020B0609070205080204" pitchFamily="49" charset="-128"/>
                  <a:ea typeface="ＭＳ ゴシック" panose="020B0609070205080204" pitchFamily="49" charset="-128"/>
                </a:rPr>
                <a:t>月</a:t>
              </a:r>
              <a:r>
                <a:rPr lang="en-US" altLang="ja-JP" sz="1200" dirty="0" smtClean="0">
                  <a:latin typeface="ＭＳ ゴシック" panose="020B0609070205080204" pitchFamily="49" charset="-128"/>
                  <a:ea typeface="ＭＳ ゴシック" panose="020B0609070205080204" pitchFamily="49" charset="-128"/>
                </a:rPr>
                <a:t>31</a:t>
              </a:r>
              <a:r>
                <a:rPr lang="ja-JP" altLang="ja-JP" sz="1200" dirty="0" smtClean="0">
                  <a:latin typeface="ＭＳ ゴシック" panose="020B0609070205080204" pitchFamily="49" charset="-128"/>
                  <a:ea typeface="ＭＳ ゴシック" panose="020B0609070205080204" pitchFamily="49" charset="-128"/>
                </a:rPr>
                <a:t>日</a:t>
              </a:r>
              <a:r>
                <a:rPr lang="ja-JP" altLang="ja-JP" sz="1200" dirty="0">
                  <a:latin typeface="ＭＳ ゴシック" panose="020B0609070205080204" pitchFamily="49" charset="-128"/>
                  <a:ea typeface="ＭＳ ゴシック" panose="020B0609070205080204" pitchFamily="49" charset="-128"/>
                </a:rPr>
                <a:t>（</a:t>
              </a:r>
              <a:r>
                <a:rPr lang="ja-JP" altLang="en-US" sz="1200" dirty="0">
                  <a:latin typeface="ＭＳ ゴシック" panose="020B0609070205080204" pitchFamily="49" charset="-128"/>
                  <a:ea typeface="ＭＳ ゴシック" panose="020B0609070205080204" pitchFamily="49" charset="-128"/>
                </a:rPr>
                <a:t>火</a:t>
              </a:r>
              <a:r>
                <a:rPr lang="ja-JP" altLang="ja-JP" sz="1200" dirty="0">
                  <a:latin typeface="ＭＳ ゴシック" panose="020B0609070205080204" pitchFamily="49" charset="-128"/>
                  <a:ea typeface="ＭＳ ゴシック" panose="020B0609070205080204" pitchFamily="49" charset="-128"/>
                </a:rPr>
                <a:t>）</a:t>
              </a:r>
              <a:r>
                <a:rPr lang="en-US" altLang="ja-JP" sz="1200" dirty="0">
                  <a:latin typeface="ＭＳ ゴシック" panose="020B0609070205080204" pitchFamily="49" charset="-128"/>
                  <a:ea typeface="ＭＳ ゴシック" panose="020B0609070205080204" pitchFamily="49" charset="-128"/>
                </a:rPr>
                <a:t>24</a:t>
              </a:r>
              <a:r>
                <a:rPr lang="ja-JP" altLang="ja-JP" sz="1200" dirty="0">
                  <a:latin typeface="ＭＳ ゴシック" panose="020B0609070205080204" pitchFamily="49" charset="-128"/>
                  <a:ea typeface="ＭＳ ゴシック" panose="020B0609070205080204" pitchFamily="49" charset="-128"/>
                </a:rPr>
                <a:t>時</a:t>
              </a:r>
              <a:r>
                <a:rPr lang="en-US" altLang="ja-JP" sz="1200" dirty="0">
                  <a:latin typeface="ＭＳ ゴシック" panose="020B0609070205080204" pitchFamily="49" charset="-128"/>
                  <a:ea typeface="ＭＳ ゴシック" panose="020B0609070205080204" pitchFamily="49" charset="-128"/>
                </a:rPr>
                <a:t>00</a:t>
              </a:r>
              <a:r>
                <a:rPr lang="ja-JP" altLang="ja-JP" sz="1200" dirty="0">
                  <a:latin typeface="ＭＳ ゴシック" panose="020B0609070205080204" pitchFamily="49" charset="-128"/>
                  <a:ea typeface="ＭＳ ゴシック" panose="020B0609070205080204" pitchFamily="49" charset="-128"/>
                </a:rPr>
                <a:t>分まで</a:t>
              </a:r>
              <a:endParaRPr lang="en-US" altLang="ja-JP" sz="1200" dirty="0">
                <a:latin typeface="ＭＳ ゴシック" panose="020B0609070205080204" pitchFamily="49" charset="-128"/>
                <a:ea typeface="ＭＳ ゴシック" panose="020B0609070205080204" pitchFamily="49" charset="-128"/>
              </a:endParaRPr>
            </a:p>
            <a:p>
              <a:pPr marL="449263" indent="-182563">
                <a:lnSpc>
                  <a:spcPct val="100000"/>
                </a:lnSpc>
                <a:buNone/>
                <a:tabLst>
                  <a:tab pos="7626350" algn="l"/>
                </a:tabLst>
              </a:pPr>
              <a:r>
                <a:rPr lang="en-US" altLang="ja-JP" sz="1200" b="1" dirty="0" smtClean="0">
                  <a:solidFill>
                    <a:srgbClr val="FF0000"/>
                  </a:solidFill>
                  <a:latin typeface="ＭＳ ゴシック" panose="020B0609070205080204" pitchFamily="49" charset="-128"/>
                  <a:ea typeface="ＭＳ ゴシック" panose="020B0609070205080204" pitchFamily="49" charset="-128"/>
                </a:rPr>
                <a:t>※</a:t>
              </a:r>
              <a:r>
                <a:rPr lang="ja-JP" altLang="en-US" sz="1200" b="1" dirty="0">
                  <a:solidFill>
                    <a:srgbClr val="FF0000"/>
                  </a:solidFill>
                  <a:latin typeface="ＭＳ ゴシック" panose="020B0609070205080204" pitchFamily="49" charset="-128"/>
                  <a:ea typeface="ＭＳ ゴシック" panose="020B0609070205080204" pitchFamily="49" charset="-128"/>
                </a:rPr>
                <a:t>令和</a:t>
              </a:r>
              <a:r>
                <a:rPr lang="en-US" altLang="ja-JP" sz="1200" b="1" dirty="0">
                  <a:solidFill>
                    <a:srgbClr val="FF0000"/>
                  </a:solidFill>
                  <a:latin typeface="ＭＳ ゴシック" panose="020B0609070205080204" pitchFamily="49" charset="-128"/>
                  <a:ea typeface="ＭＳ ゴシック" panose="020B0609070205080204" pitchFamily="49" charset="-128"/>
                </a:rPr>
                <a:t>4-5</a:t>
              </a:r>
              <a:r>
                <a:rPr lang="ja-JP" altLang="en-US" sz="1200" b="1" dirty="0">
                  <a:solidFill>
                    <a:srgbClr val="FF0000"/>
                  </a:solidFill>
                  <a:latin typeface="ＭＳ ゴシック" panose="020B0609070205080204" pitchFamily="49" charset="-128"/>
                  <a:ea typeface="ＭＳ ゴシック" panose="020B0609070205080204" pitchFamily="49" charset="-128"/>
                </a:rPr>
                <a:t>年度建築</a:t>
              </a:r>
              <a:r>
                <a:rPr lang="en-US" altLang="ja-JP" sz="1200" b="1" dirty="0">
                  <a:solidFill>
                    <a:srgbClr val="FF0000"/>
                  </a:solidFill>
                  <a:latin typeface="ＭＳ ゴシック" panose="020B0609070205080204" pitchFamily="49" charset="-128"/>
                  <a:ea typeface="ＭＳ ゴシック" panose="020B0609070205080204" pitchFamily="49" charset="-128"/>
                </a:rPr>
                <a:t>BIM</a:t>
              </a:r>
              <a:r>
                <a:rPr lang="ja-JP" altLang="en-US" sz="1200" b="1" dirty="0">
                  <a:solidFill>
                    <a:srgbClr val="FF0000"/>
                  </a:solidFill>
                  <a:latin typeface="ＭＳ ゴシック" panose="020B0609070205080204" pitchFamily="49" charset="-128"/>
                  <a:ea typeface="ＭＳ ゴシック" panose="020B0609070205080204" pitchFamily="49" charset="-128"/>
                </a:rPr>
                <a:t>加速化事業に</a:t>
              </a:r>
              <a:r>
                <a:rPr lang="ja-JP" altLang="en-US" sz="1200" b="1" dirty="0" smtClean="0">
                  <a:solidFill>
                    <a:srgbClr val="FF0000"/>
                  </a:solidFill>
                  <a:latin typeface="ＭＳ ゴシック" panose="020B0609070205080204" pitchFamily="49" charset="-128"/>
                  <a:ea typeface="ＭＳ ゴシック" panose="020B0609070205080204" pitchFamily="49" charset="-128"/>
                </a:rPr>
                <a:t>おいて、補助の交付を</a:t>
              </a:r>
              <a:r>
                <a:rPr lang="ja-JP" altLang="en-US" sz="1200" b="1" dirty="0" err="1" smtClean="0">
                  <a:solidFill>
                    <a:srgbClr val="FF0000"/>
                  </a:solidFill>
                  <a:latin typeface="ＭＳ ゴシック" panose="020B0609070205080204" pitchFamily="49" charset="-128"/>
                  <a:ea typeface="ＭＳ ゴシック" panose="020B0609070205080204" pitchFamily="49" charset="-128"/>
                </a:rPr>
                <a:t>受けたの</a:t>
              </a:r>
              <a:r>
                <a:rPr lang="ja-JP" altLang="en-US" sz="1200" b="1" dirty="0" smtClean="0">
                  <a:solidFill>
                    <a:srgbClr val="FF0000"/>
                  </a:solidFill>
                  <a:latin typeface="ＭＳ ゴシック" panose="020B0609070205080204" pitchFamily="49" charset="-128"/>
                  <a:ea typeface="ＭＳ ゴシック" panose="020B0609070205080204" pitchFamily="49" charset="-128"/>
                </a:rPr>
                <a:t>既存プロジェクト</a:t>
              </a:r>
              <a:r>
                <a:rPr lang="ja-JP" altLang="en-US" sz="1200" b="1" dirty="0">
                  <a:solidFill>
                    <a:srgbClr val="FF0000"/>
                  </a:solidFill>
                  <a:latin typeface="ＭＳ ゴシック" panose="020B0609070205080204" pitchFamily="49" charset="-128"/>
                  <a:ea typeface="ＭＳ ゴシック" panose="020B0609070205080204" pitchFamily="49" charset="-128"/>
                </a:rPr>
                <a:t>については</a:t>
              </a:r>
              <a:r>
                <a:rPr lang="ja-JP" altLang="en-US" sz="1200" b="1" dirty="0" smtClean="0">
                  <a:solidFill>
                    <a:srgbClr val="FF0000"/>
                  </a:solidFill>
                  <a:latin typeface="ＭＳ ゴシック" panose="020B0609070205080204" pitchFamily="49" charset="-128"/>
                  <a:ea typeface="ＭＳ ゴシック" panose="020B0609070205080204" pitchFamily="49" charset="-128"/>
                </a:rPr>
                <a:t>、</a:t>
              </a:r>
              <a:endParaRPr lang="en-US" altLang="ja-JP" sz="1200" b="1" dirty="0" smtClean="0">
                <a:solidFill>
                  <a:srgbClr val="FF0000"/>
                </a:solidFill>
                <a:latin typeface="ＭＳ ゴシック" panose="020B0609070205080204" pitchFamily="49" charset="-128"/>
                <a:ea typeface="ＭＳ ゴシック" panose="020B0609070205080204" pitchFamily="49" charset="-128"/>
              </a:endParaRPr>
            </a:p>
            <a:p>
              <a:pPr marL="449263" indent="0">
                <a:lnSpc>
                  <a:spcPct val="100000"/>
                </a:lnSpc>
                <a:spcBef>
                  <a:spcPts val="0"/>
                </a:spcBef>
                <a:buNone/>
                <a:tabLst>
                  <a:tab pos="7626350" algn="l"/>
                </a:tabLst>
              </a:pPr>
              <a:r>
                <a:rPr lang="en-US" altLang="ja-JP" sz="1200" b="1" dirty="0">
                  <a:solidFill>
                    <a:srgbClr val="FF0000"/>
                  </a:solidFill>
                  <a:latin typeface="ＭＳ ゴシック" panose="020B0609070205080204" pitchFamily="49" charset="-128"/>
                  <a:ea typeface="ＭＳ ゴシック" panose="020B0609070205080204" pitchFamily="49" charset="-128"/>
                </a:rPr>
                <a:t>7</a:t>
              </a:r>
              <a:r>
                <a:rPr lang="ja-JP" altLang="en-US" sz="1200" b="1" dirty="0" smtClean="0">
                  <a:solidFill>
                    <a:srgbClr val="FF0000"/>
                  </a:solidFill>
                  <a:latin typeface="ＭＳ ゴシック" panose="020B0609070205080204" pitchFamily="49" charset="-128"/>
                  <a:ea typeface="ＭＳ ゴシック" panose="020B0609070205080204" pitchFamily="49" charset="-128"/>
                </a:rPr>
                <a:t>月</a:t>
              </a:r>
              <a:r>
                <a:rPr lang="en-US" altLang="ja-JP" sz="1200" b="1" dirty="0" smtClean="0">
                  <a:solidFill>
                    <a:srgbClr val="FF0000"/>
                  </a:solidFill>
                  <a:latin typeface="ＭＳ ゴシック" panose="020B0609070205080204" pitchFamily="49" charset="-128"/>
                  <a:ea typeface="ＭＳ ゴシック" panose="020B0609070205080204" pitchFamily="49" charset="-128"/>
                </a:rPr>
                <a:t>1</a:t>
              </a:r>
              <a:r>
                <a:rPr lang="ja-JP" altLang="en-US" sz="1200" b="1" dirty="0" smtClean="0">
                  <a:solidFill>
                    <a:srgbClr val="FF0000"/>
                  </a:solidFill>
                  <a:latin typeface="ＭＳ ゴシック" panose="020B0609070205080204" pitchFamily="49" charset="-128"/>
                  <a:ea typeface="ＭＳ ゴシック" panose="020B0609070205080204" pitchFamily="49" charset="-128"/>
                </a:rPr>
                <a:t>日より受付を</a:t>
              </a:r>
              <a:r>
                <a:rPr lang="ja-JP" altLang="en-US" sz="1200" b="1" dirty="0">
                  <a:solidFill>
                    <a:srgbClr val="FF0000"/>
                  </a:solidFill>
                  <a:latin typeface="ＭＳ ゴシック" panose="020B0609070205080204" pitchFamily="49" charset="-128"/>
                  <a:ea typeface="ＭＳ ゴシック" panose="020B0609070205080204" pitchFamily="49" charset="-128"/>
                </a:rPr>
                <a:t>開始</a:t>
              </a:r>
              <a:r>
                <a:rPr lang="ja-JP" altLang="en-US" sz="1200" b="1" dirty="0" smtClean="0">
                  <a:solidFill>
                    <a:srgbClr val="FF0000"/>
                  </a:solidFill>
                  <a:latin typeface="ＭＳ ゴシック" panose="020B0609070205080204" pitchFamily="49" charset="-128"/>
                  <a:ea typeface="ＭＳ ゴシック" panose="020B0609070205080204" pitchFamily="49" charset="-128"/>
                </a:rPr>
                <a:t>。</a:t>
              </a:r>
              <a:endParaRPr lang="ja-JP" altLang="ja-JP" sz="1200" b="1" dirty="0">
                <a:solidFill>
                  <a:srgbClr val="FF0000"/>
                </a:solidFill>
                <a:latin typeface="ＭＳ ゴシック" panose="020B0609070205080204" pitchFamily="49" charset="-128"/>
                <a:ea typeface="ＭＳ ゴシック" panose="020B0609070205080204" pitchFamily="49" charset="-128"/>
              </a:endParaRPr>
            </a:p>
          </p:txBody>
        </p:sp>
        <p:sp>
          <p:nvSpPr>
            <p:cNvPr id="44" name="正方形/長方形 43"/>
            <p:cNvSpPr/>
            <p:nvPr/>
          </p:nvSpPr>
          <p:spPr>
            <a:xfrm>
              <a:off x="4344853" y="1764781"/>
              <a:ext cx="893848" cy="2385979"/>
            </a:xfrm>
            <a:prstGeom prst="rect">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grpSp>
      <p:grpSp>
        <p:nvGrpSpPr>
          <p:cNvPr id="46" name="グループ化 45"/>
          <p:cNvGrpSpPr/>
          <p:nvPr/>
        </p:nvGrpSpPr>
        <p:grpSpPr>
          <a:xfrm>
            <a:off x="487963" y="2177702"/>
            <a:ext cx="8280000" cy="4074191"/>
            <a:chOff x="589294" y="1756685"/>
            <a:chExt cx="11040000" cy="4725660"/>
          </a:xfrm>
        </p:grpSpPr>
        <p:sp>
          <p:nvSpPr>
            <p:cNvPr id="54" name="コンテンツ プレースホルダー 2"/>
            <p:cNvSpPr txBox="1">
              <a:spLocks/>
            </p:cNvSpPr>
            <p:nvPr/>
          </p:nvSpPr>
          <p:spPr>
            <a:xfrm>
              <a:off x="589294" y="5037571"/>
              <a:ext cx="11040000" cy="1444774"/>
            </a:xfrm>
            <a:prstGeom prst="rect">
              <a:avLst/>
            </a:prstGeom>
            <a:solidFill>
              <a:schemeClr val="bg1"/>
            </a:solidFill>
            <a:ln w="53975">
              <a:solidFill>
                <a:srgbClr val="FF0000"/>
              </a:solidFill>
            </a:ln>
          </p:spPr>
          <p:txBody>
            <a:bodyPr vert="horz" lIns="68580" tIns="10800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1350"/>
                </a:lnSpc>
                <a:buNone/>
              </a:pPr>
              <a:r>
                <a:rPr lang="ja-JP" altLang="en-US" sz="1200" b="1" dirty="0">
                  <a:latin typeface="ＭＳ ゴシック" panose="020B0609070205080204" pitchFamily="49" charset="-128"/>
                  <a:ea typeface="ＭＳ ゴシック" panose="020B0609070205080204" pitchFamily="49" charset="-128"/>
                </a:rPr>
                <a:t>交付申請書の審査完了後、参加する補助事業者の交付決定を代表事業者に</a:t>
              </a:r>
              <a:r>
                <a:rPr lang="en-US" altLang="ja-JP" sz="1200" b="1" dirty="0">
                  <a:latin typeface="ＭＳ ゴシック" panose="020B0609070205080204" pitchFamily="49" charset="-128"/>
                  <a:ea typeface="ＭＳ ゴシック" panose="020B0609070205080204" pitchFamily="49" charset="-128"/>
                </a:rPr>
                <a:t>j</a:t>
              </a:r>
              <a:r>
                <a:rPr lang="ja-JP" altLang="en-US" sz="1200" b="1" dirty="0">
                  <a:latin typeface="ＭＳ ゴシック" panose="020B0609070205080204" pitchFamily="49" charset="-128"/>
                  <a:ea typeface="ＭＳ ゴシック" panose="020B0609070205080204" pitchFamily="49" charset="-128"/>
                </a:rPr>
                <a:t>Ｇ</a:t>
              </a:r>
              <a:r>
                <a:rPr lang="en-US" altLang="ja-JP" sz="1200" b="1" dirty="0">
                  <a:latin typeface="ＭＳ ゴシック" panose="020B0609070205080204" pitchFamily="49" charset="-128"/>
                  <a:ea typeface="ＭＳ ゴシック" panose="020B0609070205080204" pitchFamily="49" charset="-128"/>
                </a:rPr>
                <a:t>rants</a:t>
              </a:r>
              <a:r>
                <a:rPr lang="ja-JP" altLang="en-US" sz="1200" b="1" dirty="0" err="1">
                  <a:latin typeface="ＭＳ ゴシック" panose="020B0609070205080204" pitchFamily="49" charset="-128"/>
                  <a:ea typeface="ＭＳ ゴシック" panose="020B0609070205080204" pitchFamily="49" charset="-128"/>
                </a:rPr>
                <a:t>にて</a:t>
              </a:r>
              <a:r>
                <a:rPr lang="ja-JP" altLang="en-US" sz="1200" b="1" dirty="0">
                  <a:latin typeface="ＭＳ ゴシック" panose="020B0609070205080204" pitchFamily="49" charset="-128"/>
                  <a:ea typeface="ＭＳ ゴシック" panose="020B0609070205080204" pitchFamily="49" charset="-128"/>
                </a:rPr>
                <a:t>通知しますので、協力事業者には代表事業者より送付してください。</a:t>
              </a:r>
              <a:endParaRPr lang="en-US" altLang="ja-JP" sz="1200" b="1" dirty="0">
                <a:latin typeface="ＭＳ ゴシック" panose="020B0609070205080204" pitchFamily="49" charset="-128"/>
                <a:ea typeface="ＭＳ ゴシック" panose="020B0609070205080204" pitchFamily="49" charset="-128"/>
              </a:endParaRPr>
            </a:p>
          </p:txBody>
        </p:sp>
        <p:sp>
          <p:nvSpPr>
            <p:cNvPr id="47" name="正方形/長方形 46"/>
            <p:cNvSpPr/>
            <p:nvPr/>
          </p:nvSpPr>
          <p:spPr>
            <a:xfrm>
              <a:off x="5136471" y="1756685"/>
              <a:ext cx="815853" cy="2074644"/>
            </a:xfrm>
            <a:prstGeom prst="rect">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grpSp>
      <p:grpSp>
        <p:nvGrpSpPr>
          <p:cNvPr id="55" name="グループ化 54"/>
          <p:cNvGrpSpPr/>
          <p:nvPr/>
        </p:nvGrpSpPr>
        <p:grpSpPr>
          <a:xfrm>
            <a:off x="428307" y="2187226"/>
            <a:ext cx="8280000" cy="4248856"/>
            <a:chOff x="655413" y="1757894"/>
            <a:chExt cx="11040000" cy="5665141"/>
          </a:xfrm>
        </p:grpSpPr>
        <p:sp>
          <p:nvSpPr>
            <p:cNvPr id="58" name="正方形/長方形 57"/>
            <p:cNvSpPr/>
            <p:nvPr/>
          </p:nvSpPr>
          <p:spPr>
            <a:xfrm>
              <a:off x="6142242" y="1757894"/>
              <a:ext cx="856103" cy="2372152"/>
            </a:xfrm>
            <a:prstGeom prst="rect">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63" name="コンテンツ プレースホルダー 2"/>
            <p:cNvSpPr txBox="1">
              <a:spLocks/>
            </p:cNvSpPr>
            <p:nvPr/>
          </p:nvSpPr>
          <p:spPr>
            <a:xfrm>
              <a:off x="655413" y="5524147"/>
              <a:ext cx="11040000" cy="1898888"/>
            </a:xfrm>
            <a:prstGeom prst="rect">
              <a:avLst/>
            </a:prstGeom>
            <a:solidFill>
              <a:schemeClr val="bg1"/>
            </a:solidFill>
            <a:ln w="53975">
              <a:solidFill>
                <a:srgbClr val="FF0000"/>
              </a:solidFill>
            </a:ln>
          </p:spPr>
          <p:txBody>
            <a:bodyPr vert="horz" lIns="68580" tIns="10800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1500"/>
                </a:lnSpc>
                <a:buNone/>
              </a:pPr>
              <a:r>
                <a:rPr lang="ja-JP" altLang="en-US" sz="1200" b="1" dirty="0">
                  <a:latin typeface="ＭＳ ゴシック" panose="020B0609070205080204" pitchFamily="49" charset="-128"/>
                  <a:ea typeface="ＭＳ ゴシック" panose="020B0609070205080204" pitchFamily="49" charset="-128"/>
                </a:rPr>
                <a:t>実施状況報告は</a:t>
              </a:r>
              <a:r>
                <a:rPr lang="ja-JP" altLang="en-US" sz="1200" b="1" dirty="0" smtClean="0">
                  <a:latin typeface="ＭＳ ゴシック" panose="020B0609070205080204" pitchFamily="49" charset="-128"/>
                  <a:ea typeface="ＭＳ ゴシック" panose="020B0609070205080204" pitchFamily="49" charset="-128"/>
                </a:rPr>
                <a:t>、交付</a:t>
              </a:r>
              <a:r>
                <a:rPr lang="ja-JP" altLang="en-US" sz="1200" b="1" dirty="0">
                  <a:latin typeface="ＭＳ ゴシック" panose="020B0609070205080204" pitchFamily="49" charset="-128"/>
                  <a:ea typeface="ＭＳ ゴシック" panose="020B0609070205080204" pitchFamily="49" charset="-128"/>
                </a:rPr>
                <a:t>決定を受けた後、完了実績報告に係る手続きの一部について、事前確認（前倒し審査）を 行う手続きになります。提出された根拠書類については、先行して確定することが可能なことから、最終的な完了実績報告時の負担を軽減し、円滑な手続きの実施が図れます</a:t>
              </a:r>
              <a:r>
                <a:rPr lang="ja-JP" altLang="en-US" sz="1200" b="1" dirty="0" smtClean="0">
                  <a:latin typeface="ＭＳ ゴシック" panose="020B0609070205080204" pitchFamily="49" charset="-128"/>
                  <a:ea typeface="ＭＳ ゴシック" panose="020B0609070205080204" pitchFamily="49" charset="-128"/>
                </a:rPr>
                <a:t>。</a:t>
              </a:r>
              <a:endParaRPr lang="en-US" altLang="ja-JP" sz="1200" b="1" dirty="0">
                <a:solidFill>
                  <a:srgbClr val="FF0000"/>
                </a:solidFill>
                <a:latin typeface="ＭＳ ゴシック" panose="020B0609070205080204" pitchFamily="49" charset="-128"/>
                <a:ea typeface="ＭＳ ゴシック" panose="020B0609070205080204" pitchFamily="49" charset="-128"/>
              </a:endParaRPr>
            </a:p>
            <a:p>
              <a:pPr marL="0" indent="0">
                <a:lnSpc>
                  <a:spcPts val="1200"/>
                </a:lnSpc>
                <a:buNone/>
              </a:pPr>
              <a:r>
                <a:rPr lang="en-US" altLang="ja-JP" sz="1200" b="1" dirty="0" smtClean="0">
                  <a:solidFill>
                    <a:srgbClr val="FF0000"/>
                  </a:solidFill>
                  <a:latin typeface="ＭＳ ゴシック" panose="020B0609070205080204" pitchFamily="49" charset="-128"/>
                  <a:ea typeface="ＭＳ ゴシック" panose="020B0609070205080204" pitchFamily="49" charset="-128"/>
                </a:rPr>
                <a:t>※</a:t>
              </a:r>
              <a:r>
                <a:rPr lang="ja-JP" altLang="en-US" sz="1200" b="1" dirty="0">
                  <a:solidFill>
                    <a:srgbClr val="FF0000"/>
                  </a:solidFill>
                  <a:latin typeface="ＭＳ ゴシック" panose="020B0609070205080204" pitchFamily="49" charset="-128"/>
                  <a:ea typeface="ＭＳ ゴシック" panose="020B0609070205080204" pitchFamily="49" charset="-128"/>
                </a:rPr>
                <a:t>令和</a:t>
              </a:r>
              <a:r>
                <a:rPr lang="en-US" altLang="ja-JP" sz="1200" b="1" dirty="0">
                  <a:solidFill>
                    <a:srgbClr val="FF0000"/>
                  </a:solidFill>
                  <a:latin typeface="ＭＳ ゴシック" panose="020B0609070205080204" pitchFamily="49" charset="-128"/>
                  <a:ea typeface="ＭＳ ゴシック" panose="020B0609070205080204" pitchFamily="49" charset="-128"/>
                </a:rPr>
                <a:t>5-6</a:t>
              </a:r>
              <a:r>
                <a:rPr lang="ja-JP" altLang="en-US" sz="1200" b="1" dirty="0">
                  <a:solidFill>
                    <a:srgbClr val="FF0000"/>
                  </a:solidFill>
                  <a:latin typeface="ＭＳ ゴシック" panose="020B0609070205080204" pitchFamily="49" charset="-128"/>
                  <a:ea typeface="ＭＳ ゴシック" panose="020B0609070205080204" pitchFamily="49" charset="-128"/>
                </a:rPr>
                <a:t>年度事業</a:t>
              </a:r>
              <a:r>
                <a:rPr lang="ja-JP" altLang="en-US" sz="1200" b="1" dirty="0" smtClean="0">
                  <a:solidFill>
                    <a:srgbClr val="FF0000"/>
                  </a:solidFill>
                  <a:latin typeface="ＭＳ ゴシック" panose="020B0609070205080204" pitchFamily="49" charset="-128"/>
                  <a:ea typeface="ＭＳ ゴシック" panose="020B0609070205080204" pitchFamily="49" charset="-128"/>
                </a:rPr>
                <a:t>に</a:t>
              </a:r>
              <a:r>
                <a:rPr lang="ja-JP" altLang="en-US" sz="1200" b="1" dirty="0">
                  <a:solidFill>
                    <a:srgbClr val="FF0000"/>
                  </a:solidFill>
                  <a:latin typeface="ＭＳ ゴシック" panose="020B0609070205080204" pitchFamily="49" charset="-128"/>
                  <a:ea typeface="ＭＳ ゴシック" panose="020B0609070205080204" pitchFamily="49" charset="-128"/>
                </a:rPr>
                <a:t>おいて</a:t>
              </a:r>
              <a:r>
                <a:rPr lang="ja-JP" altLang="en-US" sz="1200" b="1" dirty="0" smtClean="0">
                  <a:solidFill>
                    <a:srgbClr val="FF0000"/>
                  </a:solidFill>
                  <a:latin typeface="ＭＳ ゴシック" panose="020B0609070205080204" pitchFamily="49" charset="-128"/>
                  <a:ea typeface="ＭＳ ゴシック" panose="020B0609070205080204" pitchFamily="49" charset="-128"/>
                </a:rPr>
                <a:t>は、本手続きは</a:t>
              </a:r>
              <a:r>
                <a:rPr lang="ja-JP" altLang="en-US" sz="1200" b="1" dirty="0">
                  <a:solidFill>
                    <a:srgbClr val="FF0000"/>
                  </a:solidFill>
                  <a:latin typeface="ＭＳ ゴシック" panose="020B0609070205080204" pitchFamily="49" charset="-128"/>
                  <a:ea typeface="ＭＳ ゴシック" panose="020B0609070205080204" pitchFamily="49" charset="-128"/>
                </a:rPr>
                <a:t>未実施と</a:t>
              </a:r>
              <a:r>
                <a:rPr lang="ja-JP" altLang="en-US" sz="1200" b="1" dirty="0" smtClean="0">
                  <a:solidFill>
                    <a:srgbClr val="FF0000"/>
                  </a:solidFill>
                  <a:latin typeface="ＭＳ ゴシック" panose="020B0609070205080204" pitchFamily="49" charset="-128"/>
                  <a:ea typeface="ＭＳ ゴシック" panose="020B0609070205080204" pitchFamily="49" charset="-128"/>
                </a:rPr>
                <a:t>なります。</a:t>
              </a:r>
              <a:endParaRPr lang="en-US" altLang="ja-JP" sz="1200" b="1" dirty="0">
                <a:solidFill>
                  <a:srgbClr val="FF0000"/>
                </a:solidFill>
                <a:latin typeface="ＭＳ ゴシック" panose="020B0609070205080204" pitchFamily="49" charset="-128"/>
                <a:ea typeface="ＭＳ ゴシック" panose="020B0609070205080204" pitchFamily="49" charset="-128"/>
              </a:endParaRPr>
            </a:p>
            <a:p>
              <a:pPr marL="0" indent="0">
                <a:lnSpc>
                  <a:spcPts val="1200"/>
                </a:lnSpc>
                <a:buNone/>
              </a:pPr>
              <a:endParaRPr lang="ja-JP" altLang="ja-JP" sz="1200" b="1" dirty="0">
                <a:solidFill>
                  <a:srgbClr val="FF0000"/>
                </a:solidFill>
                <a:latin typeface="ＭＳ ゴシック" panose="020B0609070205080204" pitchFamily="49" charset="-128"/>
                <a:ea typeface="ＭＳ ゴシック" panose="020B0609070205080204" pitchFamily="49" charset="-128"/>
              </a:endParaRPr>
            </a:p>
          </p:txBody>
        </p:sp>
      </p:grpSp>
      <p:grpSp>
        <p:nvGrpSpPr>
          <p:cNvPr id="64" name="グループ化 63"/>
          <p:cNvGrpSpPr/>
          <p:nvPr/>
        </p:nvGrpSpPr>
        <p:grpSpPr>
          <a:xfrm>
            <a:off x="492308" y="2176893"/>
            <a:ext cx="8280000" cy="4055373"/>
            <a:chOff x="1337678" y="3557178"/>
            <a:chExt cx="11040001" cy="5407165"/>
          </a:xfrm>
        </p:grpSpPr>
        <p:sp>
          <p:nvSpPr>
            <p:cNvPr id="65" name="正方形/長方形 64"/>
            <p:cNvSpPr/>
            <p:nvPr/>
          </p:nvSpPr>
          <p:spPr>
            <a:xfrm>
              <a:off x="7630405" y="3557178"/>
              <a:ext cx="848663" cy="2393376"/>
            </a:xfrm>
            <a:prstGeom prst="rect">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66" name="コンテンツ プレースホルダー 2"/>
            <p:cNvSpPr txBox="1">
              <a:spLocks/>
            </p:cNvSpPr>
            <p:nvPr/>
          </p:nvSpPr>
          <p:spPr>
            <a:xfrm>
              <a:off x="1337678" y="7304412"/>
              <a:ext cx="11040001" cy="1659931"/>
            </a:xfrm>
            <a:prstGeom prst="rect">
              <a:avLst/>
            </a:prstGeom>
            <a:solidFill>
              <a:schemeClr val="bg1"/>
            </a:solidFill>
            <a:ln w="53975">
              <a:solidFill>
                <a:srgbClr val="FF0000"/>
              </a:solidFill>
            </a:ln>
          </p:spPr>
          <p:txBody>
            <a:bodyPr vert="horz" lIns="68580" tIns="10800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1500"/>
                </a:lnSpc>
                <a:buNone/>
              </a:pPr>
              <a:r>
                <a:rPr lang="ja-JP" altLang="en-US" sz="1200" b="1" dirty="0">
                  <a:latin typeface="ＭＳ ゴシック" panose="020B0609070205080204" pitchFamily="49" charset="-128"/>
                  <a:ea typeface="ＭＳ ゴシック" panose="020B0609070205080204" pitchFamily="49" charset="-128"/>
                </a:rPr>
                <a:t>完了実績報告については、期限までに全ての補助対象経費に係る根拠資料と共にご提出いただきます。代表事業者は、</a:t>
              </a:r>
              <a:r>
                <a:rPr lang="ja-JP" altLang="en-US" sz="1200" b="1" dirty="0" smtClean="0">
                  <a:latin typeface="ＭＳ ゴシック" panose="020B0609070205080204" pitchFamily="49" charset="-128"/>
                  <a:ea typeface="ＭＳ ゴシック" panose="020B0609070205080204" pitchFamily="49" charset="-128"/>
                </a:rPr>
                <a:t>各協力事</a:t>
              </a:r>
              <a:r>
                <a:rPr lang="ja-JP" altLang="en-US" sz="1200" b="1" dirty="0">
                  <a:latin typeface="ＭＳ ゴシック" panose="020B0609070205080204" pitchFamily="49" charset="-128"/>
                  <a:ea typeface="ＭＳ ゴシック" panose="020B0609070205080204" pitchFamily="49" charset="-128"/>
                </a:rPr>
                <a:t>業者から提出される必要書類をとりまとめ、</a:t>
              </a:r>
              <a:r>
                <a:rPr lang="en-US" altLang="ja-JP" sz="1200" b="1" dirty="0" err="1" smtClean="0">
                  <a:latin typeface="ＭＳ ゴシック" panose="020B0609070205080204" pitchFamily="49" charset="-128"/>
                  <a:ea typeface="ＭＳ ゴシック" panose="020B0609070205080204" pitchFamily="49" charset="-128"/>
                </a:rPr>
                <a:t>jGrants</a:t>
              </a:r>
              <a:r>
                <a:rPr lang="ja-JP" altLang="en-US" sz="1200" b="1" dirty="0" smtClean="0">
                  <a:latin typeface="ＭＳ ゴシック" panose="020B0609070205080204" pitchFamily="49" charset="-128"/>
                  <a:ea typeface="ＭＳ ゴシック" panose="020B0609070205080204" pitchFamily="49" charset="-128"/>
                </a:rPr>
                <a:t>に</a:t>
              </a:r>
              <a:r>
                <a:rPr lang="ja-JP" altLang="en-US" sz="1200" b="1" dirty="0">
                  <a:latin typeface="ＭＳ ゴシック" panose="020B0609070205080204" pitchFamily="49" charset="-128"/>
                  <a:ea typeface="ＭＳ ゴシック" panose="020B0609070205080204" pitchFamily="49" charset="-128"/>
                </a:rPr>
                <a:t>より実施支援室に報告します。 </a:t>
              </a:r>
              <a:endParaRPr lang="en-US" altLang="ja-JP" sz="1200" b="1" dirty="0">
                <a:latin typeface="ＭＳ ゴシック" panose="020B0609070205080204" pitchFamily="49" charset="-128"/>
                <a:ea typeface="ＭＳ ゴシック" panose="020B0609070205080204" pitchFamily="49" charset="-128"/>
              </a:endParaRPr>
            </a:p>
            <a:p>
              <a:pPr marL="0" indent="0">
                <a:lnSpc>
                  <a:spcPts val="1200"/>
                </a:lnSpc>
                <a:buNone/>
              </a:pPr>
              <a:r>
                <a:rPr lang="ja-JP" altLang="en-US" sz="1200" b="1" dirty="0" smtClean="0">
                  <a:latin typeface="ＭＳ ゴシック" panose="020B0609070205080204" pitchFamily="49" charset="-128"/>
                  <a:ea typeface="ＭＳ ゴシック" panose="020B0609070205080204" pitchFamily="49" charset="-128"/>
                </a:rPr>
                <a:t>④</a:t>
              </a:r>
              <a:r>
                <a:rPr lang="ja-JP" altLang="en-US" sz="1200" b="1" dirty="0">
                  <a:latin typeface="ＭＳ ゴシック" panose="020B0609070205080204" pitchFamily="49" charset="-128"/>
                  <a:ea typeface="ＭＳ ゴシック" panose="020B0609070205080204" pitchFamily="49" charset="-128"/>
                </a:rPr>
                <a:t>　</a:t>
              </a:r>
              <a:r>
                <a:rPr lang="ja-JP" altLang="en-US" sz="1200" b="1" dirty="0" smtClean="0">
                  <a:latin typeface="ＭＳ ゴシック" panose="020B0609070205080204" pitchFamily="49" charset="-128"/>
                  <a:ea typeface="ＭＳ ゴシック" panose="020B0609070205080204" pitchFamily="49" charset="-128"/>
                </a:rPr>
                <a:t>受付</a:t>
              </a:r>
              <a:r>
                <a:rPr lang="ja-JP" altLang="ja-JP" sz="1200" b="1" dirty="0" smtClean="0">
                  <a:latin typeface="ＭＳ ゴシック" panose="020B0609070205080204" pitchFamily="49" charset="-128"/>
                  <a:ea typeface="ＭＳ ゴシック" panose="020B0609070205080204" pitchFamily="49" charset="-128"/>
                </a:rPr>
                <a:t>期間</a:t>
              </a:r>
              <a:r>
                <a:rPr lang="en-US" altLang="ja-JP" sz="1200" b="1" dirty="0" smtClean="0">
                  <a:latin typeface="ＭＳ ゴシック" panose="020B0609070205080204" pitchFamily="49" charset="-128"/>
                  <a:ea typeface="ＭＳ ゴシック" panose="020B0609070205080204" pitchFamily="49" charset="-128"/>
                </a:rPr>
                <a:t> </a:t>
              </a:r>
              <a:r>
                <a:rPr lang="en-US" altLang="ja-JP" sz="1200" b="1" dirty="0">
                  <a:solidFill>
                    <a:srgbClr val="FF0000"/>
                  </a:solidFill>
                  <a:latin typeface="ＭＳ ゴシック" panose="020B0609070205080204" pitchFamily="49" charset="-128"/>
                  <a:ea typeface="ＭＳ ゴシック" panose="020B0609070205080204" pitchFamily="49" charset="-128"/>
                </a:rPr>
                <a:t>: </a:t>
              </a:r>
              <a:r>
                <a:rPr lang="ja-JP" altLang="en-US" sz="1200" b="1" dirty="0" smtClean="0">
                  <a:solidFill>
                    <a:srgbClr val="FF0000"/>
                  </a:solidFill>
                  <a:latin typeface="ＭＳ ゴシック" panose="020B0609070205080204" pitchFamily="49" charset="-128"/>
                  <a:ea typeface="ＭＳ ゴシック" panose="020B0609070205080204" pitchFamily="49" charset="-128"/>
                </a:rPr>
                <a:t>令和６年８月１日</a:t>
              </a:r>
              <a:r>
                <a:rPr lang="ja-JP" altLang="en-US" sz="1200" b="1" dirty="0">
                  <a:solidFill>
                    <a:srgbClr val="FF0000"/>
                  </a:solidFill>
                  <a:latin typeface="ＭＳ ゴシック" panose="020B0609070205080204" pitchFamily="49" charset="-128"/>
                  <a:ea typeface="ＭＳ ゴシック" panose="020B0609070205080204" pitchFamily="49" charset="-128"/>
                </a:rPr>
                <a:t>から</a:t>
              </a:r>
              <a:r>
                <a:rPr lang="ja-JP" altLang="ja-JP" sz="1200" b="1" dirty="0" smtClean="0">
                  <a:solidFill>
                    <a:srgbClr val="FF0000"/>
                  </a:solidFill>
                  <a:latin typeface="ＭＳ ゴシック" panose="020B0609070205080204" pitchFamily="49" charset="-128"/>
                  <a:ea typeface="ＭＳ ゴシック" panose="020B0609070205080204" pitchFamily="49" charset="-128"/>
                </a:rPr>
                <a:t>令和</a:t>
              </a:r>
              <a:r>
                <a:rPr lang="ja-JP" altLang="en-US" sz="1200" b="1" dirty="0">
                  <a:solidFill>
                    <a:srgbClr val="FF0000"/>
                  </a:solidFill>
                  <a:latin typeface="ＭＳ ゴシック" panose="020B0609070205080204" pitchFamily="49" charset="-128"/>
                  <a:ea typeface="ＭＳ ゴシック" panose="020B0609070205080204" pitchFamily="49" charset="-128"/>
                </a:rPr>
                <a:t>７</a:t>
              </a:r>
              <a:r>
                <a:rPr lang="ja-JP" altLang="ja-JP" sz="1200" b="1" dirty="0">
                  <a:solidFill>
                    <a:srgbClr val="FF0000"/>
                  </a:solidFill>
                  <a:latin typeface="ＭＳ ゴシック" panose="020B0609070205080204" pitchFamily="49" charset="-128"/>
                  <a:ea typeface="ＭＳ ゴシック" panose="020B0609070205080204" pitchFamily="49" charset="-128"/>
                </a:rPr>
                <a:t>年</a:t>
              </a:r>
              <a:r>
                <a:rPr lang="ja-JP" altLang="en-US" sz="1200" b="1" dirty="0">
                  <a:solidFill>
                    <a:srgbClr val="FF0000"/>
                  </a:solidFill>
                  <a:latin typeface="ＭＳ ゴシック" panose="020B0609070205080204" pitchFamily="49" charset="-128"/>
                  <a:ea typeface="ＭＳ ゴシック" panose="020B0609070205080204" pitchFamily="49" charset="-128"/>
                </a:rPr>
                <a:t>２</a:t>
              </a:r>
              <a:r>
                <a:rPr lang="ja-JP" altLang="ja-JP" sz="1200" b="1" dirty="0">
                  <a:solidFill>
                    <a:srgbClr val="FF0000"/>
                  </a:solidFill>
                  <a:latin typeface="ＭＳ ゴシック" panose="020B0609070205080204" pitchFamily="49" charset="-128"/>
                  <a:ea typeface="ＭＳ ゴシック" panose="020B0609070205080204" pitchFamily="49" charset="-128"/>
                </a:rPr>
                <a:t>月</a:t>
              </a:r>
              <a:r>
                <a:rPr lang="en-US" altLang="ja-JP" sz="1200" b="1" dirty="0">
                  <a:solidFill>
                    <a:srgbClr val="FF0000"/>
                  </a:solidFill>
                  <a:latin typeface="ＭＳ ゴシック" panose="020B0609070205080204" pitchFamily="49" charset="-128"/>
                  <a:ea typeface="ＭＳ ゴシック" panose="020B0609070205080204" pitchFamily="49" charset="-128"/>
                </a:rPr>
                <a:t>28</a:t>
              </a:r>
              <a:r>
                <a:rPr lang="ja-JP" altLang="ja-JP" sz="1200" b="1" dirty="0">
                  <a:solidFill>
                    <a:srgbClr val="FF0000"/>
                  </a:solidFill>
                  <a:latin typeface="ＭＳ ゴシック" panose="020B0609070205080204" pitchFamily="49" charset="-128"/>
                  <a:ea typeface="ＭＳ ゴシック" panose="020B0609070205080204" pitchFamily="49" charset="-128"/>
                </a:rPr>
                <a:t>日（</a:t>
              </a:r>
              <a:r>
                <a:rPr lang="ja-JP" altLang="en-US" sz="1200" b="1" dirty="0">
                  <a:solidFill>
                    <a:srgbClr val="FF0000"/>
                  </a:solidFill>
                  <a:latin typeface="ＭＳ ゴシック" panose="020B0609070205080204" pitchFamily="49" charset="-128"/>
                  <a:ea typeface="ＭＳ ゴシック" panose="020B0609070205080204" pitchFamily="49" charset="-128"/>
                </a:rPr>
                <a:t>金</a:t>
              </a:r>
              <a:r>
                <a:rPr lang="ja-JP" altLang="ja-JP" sz="1200" b="1" dirty="0">
                  <a:solidFill>
                    <a:srgbClr val="FF0000"/>
                  </a:solidFill>
                  <a:latin typeface="ＭＳ ゴシック" panose="020B0609070205080204" pitchFamily="49" charset="-128"/>
                  <a:ea typeface="ＭＳ ゴシック" panose="020B0609070205080204" pitchFamily="49" charset="-128"/>
                </a:rPr>
                <a:t>）</a:t>
              </a:r>
              <a:r>
                <a:rPr lang="en-US" altLang="ja-JP" sz="1200" b="1" dirty="0">
                  <a:solidFill>
                    <a:srgbClr val="FF0000"/>
                  </a:solidFill>
                  <a:latin typeface="ＭＳ ゴシック" panose="020B0609070205080204" pitchFamily="49" charset="-128"/>
                  <a:ea typeface="ＭＳ ゴシック" panose="020B0609070205080204" pitchFamily="49" charset="-128"/>
                </a:rPr>
                <a:t>24</a:t>
              </a:r>
              <a:r>
                <a:rPr lang="ja-JP" altLang="ja-JP" sz="1200" b="1" dirty="0">
                  <a:solidFill>
                    <a:srgbClr val="FF0000"/>
                  </a:solidFill>
                  <a:latin typeface="ＭＳ ゴシック" panose="020B0609070205080204" pitchFamily="49" charset="-128"/>
                  <a:ea typeface="ＭＳ ゴシック" panose="020B0609070205080204" pitchFamily="49" charset="-128"/>
                </a:rPr>
                <a:t>時</a:t>
              </a:r>
              <a:r>
                <a:rPr lang="en-US" altLang="ja-JP" sz="1200" b="1" dirty="0">
                  <a:solidFill>
                    <a:srgbClr val="FF0000"/>
                  </a:solidFill>
                  <a:latin typeface="ＭＳ ゴシック" panose="020B0609070205080204" pitchFamily="49" charset="-128"/>
                  <a:ea typeface="ＭＳ ゴシック" panose="020B0609070205080204" pitchFamily="49" charset="-128"/>
                </a:rPr>
                <a:t>00</a:t>
              </a:r>
              <a:r>
                <a:rPr lang="ja-JP" altLang="ja-JP" sz="1200" b="1" dirty="0">
                  <a:solidFill>
                    <a:srgbClr val="FF0000"/>
                  </a:solidFill>
                  <a:latin typeface="ＭＳ ゴシック" panose="020B0609070205080204" pitchFamily="49" charset="-128"/>
                  <a:ea typeface="ＭＳ ゴシック" panose="020B0609070205080204" pitchFamily="49" charset="-128"/>
                </a:rPr>
                <a:t>分</a:t>
              </a:r>
              <a:r>
                <a:rPr lang="ja-JP" altLang="ja-JP" sz="1200" b="1" dirty="0" smtClean="0">
                  <a:solidFill>
                    <a:srgbClr val="FF0000"/>
                  </a:solidFill>
                  <a:latin typeface="ＭＳ ゴシック" panose="020B0609070205080204" pitchFamily="49" charset="-128"/>
                  <a:ea typeface="ＭＳ ゴシック" panose="020B0609070205080204" pitchFamily="49" charset="-128"/>
                </a:rPr>
                <a:t>ま</a:t>
              </a:r>
              <a:r>
                <a:rPr lang="ja-JP" altLang="en-US" sz="1200" b="1" dirty="0" smtClean="0">
                  <a:solidFill>
                    <a:srgbClr val="FF0000"/>
                  </a:solidFill>
                  <a:latin typeface="ＭＳ ゴシック" panose="020B0609070205080204" pitchFamily="49" charset="-128"/>
                  <a:ea typeface="ＭＳ ゴシック" panose="020B0609070205080204" pitchFamily="49" charset="-128"/>
                </a:rPr>
                <a:t>で</a:t>
              </a:r>
              <a:endParaRPr lang="en-US" altLang="ja-JP" sz="1200" b="1" dirty="0" smtClean="0">
                <a:solidFill>
                  <a:srgbClr val="FF0000"/>
                </a:solidFill>
                <a:latin typeface="ＭＳ ゴシック" panose="020B0609070205080204" pitchFamily="49" charset="-128"/>
                <a:ea typeface="ＭＳ ゴシック" panose="020B0609070205080204" pitchFamily="49" charset="-128"/>
              </a:endParaRPr>
            </a:p>
            <a:p>
              <a:pPr marL="0" indent="0">
                <a:lnSpc>
                  <a:spcPts val="1200"/>
                </a:lnSpc>
                <a:buNone/>
              </a:pPr>
              <a:r>
                <a:rPr lang="en-US" altLang="ja-JP" sz="1200" b="1" dirty="0" smtClean="0">
                  <a:solidFill>
                    <a:srgbClr val="FF0000"/>
                  </a:solidFill>
                  <a:latin typeface="ＭＳ ゴシック" panose="020B0609070205080204" pitchFamily="49" charset="-128"/>
                  <a:ea typeface="ＭＳ ゴシック" panose="020B0609070205080204" pitchFamily="49" charset="-128"/>
                </a:rPr>
                <a:t>※</a:t>
              </a:r>
              <a:r>
                <a:rPr lang="ja-JP" altLang="ja-JP" sz="1200" b="1" dirty="0">
                  <a:solidFill>
                    <a:srgbClr val="FF0000"/>
                  </a:solidFill>
                  <a:latin typeface="ＭＳ ゴシック" panose="020B0609070205080204" pitchFamily="49" charset="-128"/>
                  <a:ea typeface="ＭＳ ゴシック" panose="020B0609070205080204" pitchFamily="49" charset="-128"/>
                </a:rPr>
                <a:t>プロジェクトの完了後、概ね１カ月以内または令和７年２月</a:t>
              </a:r>
              <a:r>
                <a:rPr lang="en-US" altLang="ja-JP" sz="1200" b="1" dirty="0">
                  <a:solidFill>
                    <a:srgbClr val="FF0000"/>
                  </a:solidFill>
                  <a:latin typeface="ＭＳ ゴシック" panose="020B0609070205080204" pitchFamily="49" charset="-128"/>
                  <a:ea typeface="ＭＳ ゴシック" panose="020B0609070205080204" pitchFamily="49" charset="-128"/>
                </a:rPr>
                <a:t>28</a:t>
              </a:r>
              <a:r>
                <a:rPr lang="ja-JP" altLang="ja-JP" sz="1200" b="1" dirty="0">
                  <a:solidFill>
                    <a:srgbClr val="FF0000"/>
                  </a:solidFill>
                  <a:latin typeface="ＭＳ ゴシック" panose="020B0609070205080204" pitchFamily="49" charset="-128"/>
                  <a:ea typeface="ＭＳ ゴシック" panose="020B0609070205080204" pitchFamily="49" charset="-128"/>
                </a:rPr>
                <a:t>日までに提出してください。</a:t>
              </a:r>
              <a:endParaRPr lang="en-US" altLang="ja-JP" sz="1200" b="1" dirty="0">
                <a:solidFill>
                  <a:srgbClr val="FF0000"/>
                </a:solidFill>
                <a:latin typeface="ＭＳ ゴシック" panose="020B0609070205080204" pitchFamily="49" charset="-128"/>
                <a:ea typeface="ＭＳ ゴシック" panose="020B0609070205080204" pitchFamily="49" charset="-128"/>
              </a:endParaRPr>
            </a:p>
            <a:p>
              <a:pPr marL="0" indent="0">
                <a:lnSpc>
                  <a:spcPts val="1200"/>
                </a:lnSpc>
                <a:buNone/>
              </a:pPr>
              <a:r>
                <a:rPr lang="ja-JP" altLang="en-US" sz="1200" dirty="0">
                  <a:solidFill>
                    <a:srgbClr val="FF0000"/>
                  </a:solidFill>
                  <a:latin typeface="ＭＳ ゴシック" panose="020B0609070205080204" pitchFamily="49" charset="-128"/>
                  <a:ea typeface="ＭＳ ゴシック" panose="020B0609070205080204" pitchFamily="49" charset="-128"/>
                </a:rPr>
                <a:t>　</a:t>
              </a:r>
              <a:r>
                <a:rPr lang="ja-JP" altLang="en-US" sz="1200" b="1" dirty="0">
                  <a:solidFill>
                    <a:srgbClr val="FF0000"/>
                  </a:solidFill>
                  <a:latin typeface="ＭＳ ゴシック" panose="020B0609070205080204" pitchFamily="49" charset="-128"/>
                  <a:ea typeface="ＭＳ ゴシック" panose="020B0609070205080204" pitchFamily="49" charset="-128"/>
                </a:rPr>
                <a:t>　</a:t>
              </a:r>
              <a:endParaRPr lang="ja-JP" altLang="ja-JP" sz="1200" b="1" dirty="0">
                <a:solidFill>
                  <a:srgbClr val="FF0000"/>
                </a:solidFill>
                <a:latin typeface="ＭＳ ゴシック" panose="020B0609070205080204" pitchFamily="49" charset="-128"/>
                <a:ea typeface="ＭＳ ゴシック" panose="020B0609070205080204" pitchFamily="49" charset="-128"/>
              </a:endParaRPr>
            </a:p>
          </p:txBody>
        </p:sp>
      </p:grpSp>
      <p:grpSp>
        <p:nvGrpSpPr>
          <p:cNvPr id="73" name="グループ化 72"/>
          <p:cNvGrpSpPr/>
          <p:nvPr/>
        </p:nvGrpSpPr>
        <p:grpSpPr>
          <a:xfrm>
            <a:off x="470522" y="2187226"/>
            <a:ext cx="8280000" cy="4056023"/>
            <a:chOff x="673613" y="1788071"/>
            <a:chExt cx="11040000" cy="5408032"/>
          </a:xfrm>
        </p:grpSpPr>
        <p:sp>
          <p:nvSpPr>
            <p:cNvPr id="75" name="コンテンツ プレースホルダー 2"/>
            <p:cNvSpPr txBox="1">
              <a:spLocks/>
            </p:cNvSpPr>
            <p:nvPr/>
          </p:nvSpPr>
          <p:spPr>
            <a:xfrm>
              <a:off x="673613" y="5536173"/>
              <a:ext cx="11040000" cy="1659930"/>
            </a:xfrm>
            <a:prstGeom prst="rect">
              <a:avLst/>
            </a:prstGeom>
            <a:solidFill>
              <a:schemeClr val="bg1"/>
            </a:solidFill>
            <a:ln w="53975">
              <a:solidFill>
                <a:srgbClr val="FF0000"/>
              </a:solidFill>
            </a:ln>
          </p:spPr>
          <p:txBody>
            <a:bodyPr vert="horz" lIns="68580" tIns="10800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1350"/>
                </a:lnSpc>
                <a:buNone/>
              </a:pPr>
              <a:r>
                <a:rPr lang="ja-JP" altLang="en-US" sz="1200" b="1" dirty="0">
                  <a:latin typeface="ＭＳ ゴシック" panose="020B0609070205080204" pitchFamily="49" charset="-128"/>
                  <a:ea typeface="ＭＳ ゴシック" panose="020B0609070205080204" pitchFamily="49" charset="-128"/>
                </a:rPr>
                <a:t>完了実績報告の審査完了後、参加する補助事業者の額の確定を代表事業者に</a:t>
              </a:r>
              <a:r>
                <a:rPr lang="en-US" altLang="ja-JP" sz="1200" b="1" dirty="0">
                  <a:latin typeface="ＭＳ ゴシック" panose="020B0609070205080204" pitchFamily="49" charset="-128"/>
                  <a:ea typeface="ＭＳ ゴシック" panose="020B0609070205080204" pitchFamily="49" charset="-128"/>
                </a:rPr>
                <a:t>j</a:t>
              </a:r>
              <a:r>
                <a:rPr lang="ja-JP" altLang="en-US" sz="1200" b="1" dirty="0">
                  <a:latin typeface="ＭＳ ゴシック" panose="020B0609070205080204" pitchFamily="49" charset="-128"/>
                  <a:ea typeface="ＭＳ ゴシック" panose="020B0609070205080204" pitchFamily="49" charset="-128"/>
                </a:rPr>
                <a:t>Ｇ</a:t>
              </a:r>
              <a:r>
                <a:rPr lang="en-US" altLang="ja-JP" sz="1200" b="1" dirty="0">
                  <a:latin typeface="ＭＳ ゴシック" panose="020B0609070205080204" pitchFamily="49" charset="-128"/>
                  <a:ea typeface="ＭＳ ゴシック" panose="020B0609070205080204" pitchFamily="49" charset="-128"/>
                </a:rPr>
                <a:t>rants</a:t>
              </a:r>
              <a:r>
                <a:rPr lang="ja-JP" altLang="en-US" sz="1200" b="1" dirty="0" err="1">
                  <a:latin typeface="ＭＳ ゴシック" panose="020B0609070205080204" pitchFamily="49" charset="-128"/>
                  <a:ea typeface="ＭＳ ゴシック" panose="020B0609070205080204" pitchFamily="49" charset="-128"/>
                </a:rPr>
                <a:t>にて</a:t>
              </a:r>
              <a:r>
                <a:rPr lang="ja-JP" altLang="en-US" sz="1200" b="1" dirty="0">
                  <a:latin typeface="ＭＳ ゴシック" panose="020B0609070205080204" pitchFamily="49" charset="-128"/>
                  <a:ea typeface="ＭＳ ゴシック" panose="020B0609070205080204" pitchFamily="49" charset="-128"/>
                </a:rPr>
                <a:t>通知しますので、協力事業者には代表事業者より送付してください。</a:t>
              </a:r>
              <a:endParaRPr lang="en-US" altLang="ja-JP" sz="1200" b="1" dirty="0">
                <a:latin typeface="ＭＳ ゴシック" panose="020B0609070205080204" pitchFamily="49" charset="-128"/>
                <a:ea typeface="ＭＳ ゴシック" panose="020B0609070205080204" pitchFamily="49" charset="-128"/>
              </a:endParaRPr>
            </a:p>
          </p:txBody>
        </p:sp>
        <p:sp>
          <p:nvSpPr>
            <p:cNvPr id="74" name="正方形/長方形 73"/>
            <p:cNvSpPr/>
            <p:nvPr/>
          </p:nvSpPr>
          <p:spPr>
            <a:xfrm>
              <a:off x="7865020" y="1788071"/>
              <a:ext cx="817231" cy="2384146"/>
            </a:xfrm>
            <a:prstGeom prst="rect">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grpSp>
      <p:grpSp>
        <p:nvGrpSpPr>
          <p:cNvPr id="76" name="グループ化 75"/>
          <p:cNvGrpSpPr/>
          <p:nvPr/>
        </p:nvGrpSpPr>
        <p:grpSpPr>
          <a:xfrm>
            <a:off x="486771" y="2187226"/>
            <a:ext cx="8280000" cy="4017878"/>
            <a:chOff x="647342" y="1788321"/>
            <a:chExt cx="11040000" cy="5357172"/>
          </a:xfrm>
        </p:grpSpPr>
        <p:sp>
          <p:nvSpPr>
            <p:cNvPr id="77" name="正方形/長方形 76"/>
            <p:cNvSpPr/>
            <p:nvPr/>
          </p:nvSpPr>
          <p:spPr>
            <a:xfrm>
              <a:off x="8631130" y="1788321"/>
              <a:ext cx="1455389" cy="3173670"/>
            </a:xfrm>
            <a:prstGeom prst="rect">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78" name="コンテンツ プレースホルダー 2"/>
            <p:cNvSpPr txBox="1">
              <a:spLocks/>
            </p:cNvSpPr>
            <p:nvPr/>
          </p:nvSpPr>
          <p:spPr>
            <a:xfrm>
              <a:off x="647342" y="5484693"/>
              <a:ext cx="11040000" cy="1660800"/>
            </a:xfrm>
            <a:prstGeom prst="rect">
              <a:avLst/>
            </a:prstGeom>
            <a:solidFill>
              <a:schemeClr val="bg1"/>
            </a:solidFill>
            <a:ln w="53975">
              <a:solidFill>
                <a:srgbClr val="FF0000"/>
              </a:solidFill>
            </a:ln>
          </p:spPr>
          <p:txBody>
            <a:bodyPr vert="horz" lIns="68580" tIns="10800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1500"/>
                </a:lnSpc>
                <a:buNone/>
              </a:pPr>
              <a:r>
                <a:rPr lang="ja-JP" altLang="en-US" sz="1200" b="1" dirty="0">
                  <a:latin typeface="ＭＳ ゴシック" panose="020B0609070205080204" pitchFamily="49" charset="-128"/>
                  <a:ea typeface="ＭＳ ゴシック" panose="020B0609070205080204" pitchFamily="49" charset="-128"/>
                </a:rPr>
                <a:t>額の</a:t>
              </a:r>
              <a:r>
                <a:rPr lang="ja-JP" altLang="en-US" sz="1200" b="1" dirty="0" smtClean="0">
                  <a:latin typeface="ＭＳ ゴシック" panose="020B0609070205080204" pitchFamily="49" charset="-128"/>
                  <a:ea typeface="ＭＳ ゴシック" panose="020B0609070205080204" pitchFamily="49" charset="-128"/>
                </a:rPr>
                <a:t>確定通知後の補助金請求手続きの後、各補助事</a:t>
              </a:r>
              <a:r>
                <a:rPr lang="ja-JP" altLang="en-US" sz="1200" b="1" dirty="0">
                  <a:latin typeface="ＭＳ ゴシック" panose="020B0609070205080204" pitchFamily="49" charset="-128"/>
                  <a:ea typeface="ＭＳ ゴシック" panose="020B0609070205080204" pitchFamily="49" charset="-128"/>
                </a:rPr>
                <a:t>業者名義の指定口座に補助金が振り込まれます</a:t>
              </a:r>
              <a:r>
                <a:rPr lang="ja-JP" altLang="en-US" sz="1200" b="1" dirty="0" smtClean="0">
                  <a:latin typeface="ＭＳ ゴシック" panose="020B0609070205080204" pitchFamily="49" charset="-128"/>
                  <a:ea typeface="ＭＳ ゴシック" panose="020B0609070205080204" pitchFamily="49" charset="-128"/>
                </a:rPr>
                <a:t>。</a:t>
              </a:r>
              <a:endParaRPr lang="en-US" altLang="ja-JP" sz="1200" b="1" dirty="0" smtClean="0">
                <a:latin typeface="ＭＳ ゴシック" panose="020B0609070205080204" pitchFamily="49" charset="-128"/>
                <a:ea typeface="ＭＳ ゴシック" panose="020B0609070205080204" pitchFamily="49" charset="-128"/>
              </a:endParaRPr>
            </a:p>
            <a:p>
              <a:pPr marL="0" indent="0">
                <a:lnSpc>
                  <a:spcPts val="1500"/>
                </a:lnSpc>
                <a:buNone/>
              </a:pPr>
              <a:r>
                <a:rPr lang="en-US" altLang="ja-JP" sz="1200" b="1" dirty="0" smtClean="0">
                  <a:solidFill>
                    <a:srgbClr val="FF0000"/>
                  </a:solidFill>
                  <a:latin typeface="ＭＳ ゴシック" panose="020B0609070205080204" pitchFamily="49" charset="-128"/>
                  <a:ea typeface="ＭＳ ゴシック" panose="020B0609070205080204" pitchFamily="49" charset="-128"/>
                </a:rPr>
                <a:t>※</a:t>
              </a:r>
              <a:r>
                <a:rPr lang="ja-JP" altLang="ja-JP" sz="1200" b="1" dirty="0" smtClean="0">
                  <a:solidFill>
                    <a:srgbClr val="FF0000"/>
                  </a:solidFill>
                  <a:latin typeface="ＭＳ ゴシック" panose="020B0609070205080204" pitchFamily="49" charset="-128"/>
                  <a:ea typeface="ＭＳ ゴシック" panose="020B0609070205080204" pitchFamily="49" charset="-128"/>
                </a:rPr>
                <a:t>完了</a:t>
              </a:r>
              <a:r>
                <a:rPr lang="ja-JP" altLang="ja-JP" sz="1200" b="1" dirty="0">
                  <a:solidFill>
                    <a:srgbClr val="FF0000"/>
                  </a:solidFill>
                  <a:latin typeface="ＭＳ ゴシック" panose="020B0609070205080204" pitchFamily="49" charset="-128"/>
                  <a:ea typeface="ＭＳ ゴシック" panose="020B0609070205080204" pitchFamily="49" charset="-128"/>
                </a:rPr>
                <a:t>実績報告が事前に行われた場合、額の確定</a:t>
              </a:r>
              <a:r>
                <a:rPr lang="ja-JP" altLang="ja-JP" sz="1200" b="1" dirty="0" smtClean="0">
                  <a:solidFill>
                    <a:srgbClr val="FF0000"/>
                  </a:solidFill>
                  <a:latin typeface="ＭＳ ゴシック" panose="020B0609070205080204" pitchFamily="49" charset="-128"/>
                  <a:ea typeface="ＭＳ ゴシック" panose="020B0609070205080204" pitchFamily="49" charset="-128"/>
                </a:rPr>
                <a:t>通知</a:t>
              </a:r>
              <a:r>
                <a:rPr lang="ja-JP" altLang="en-US" sz="1200" b="1" dirty="0" smtClean="0">
                  <a:solidFill>
                    <a:srgbClr val="FF0000"/>
                  </a:solidFill>
                  <a:latin typeface="ＭＳ ゴシック" panose="020B0609070205080204" pitchFamily="49" charset="-128"/>
                  <a:ea typeface="ＭＳ ゴシック" panose="020B0609070205080204" pitchFamily="49" charset="-128"/>
                </a:rPr>
                <a:t>後</a:t>
              </a:r>
              <a:r>
                <a:rPr lang="ja-JP" altLang="ja-JP" sz="1200" b="1" dirty="0" smtClean="0">
                  <a:solidFill>
                    <a:srgbClr val="FF0000"/>
                  </a:solidFill>
                  <a:latin typeface="ＭＳ ゴシック" panose="020B0609070205080204" pitchFamily="49" charset="-128"/>
                  <a:ea typeface="ＭＳ ゴシック" panose="020B0609070205080204" pitchFamily="49" charset="-128"/>
                </a:rPr>
                <a:t>の</a:t>
              </a:r>
              <a:r>
                <a:rPr lang="ja-JP" altLang="en-US" sz="1200" b="1" dirty="0">
                  <a:solidFill>
                    <a:srgbClr val="FF0000"/>
                  </a:solidFill>
                  <a:latin typeface="ＭＳ ゴシック" panose="020B0609070205080204" pitchFamily="49" charset="-128"/>
                  <a:ea typeface="ＭＳ ゴシック" panose="020B0609070205080204" pitchFamily="49" charset="-128"/>
                </a:rPr>
                <a:t>補助</a:t>
              </a:r>
              <a:r>
                <a:rPr lang="ja-JP" altLang="en-US" sz="1200" b="1" dirty="0" smtClean="0">
                  <a:solidFill>
                    <a:srgbClr val="FF0000"/>
                  </a:solidFill>
                  <a:latin typeface="ＭＳ ゴシック" panose="020B0609070205080204" pitchFamily="49" charset="-128"/>
                  <a:ea typeface="ＭＳ ゴシック" panose="020B0609070205080204" pitchFamily="49" charset="-128"/>
                </a:rPr>
                <a:t>金請求手続きの</a:t>
              </a:r>
              <a:r>
                <a:rPr lang="ja-JP" altLang="ja-JP" sz="1200" b="1" dirty="0" smtClean="0">
                  <a:solidFill>
                    <a:srgbClr val="FF0000"/>
                  </a:solidFill>
                  <a:latin typeface="ＭＳ ゴシック" panose="020B0609070205080204" pitchFamily="49" charset="-128"/>
                  <a:ea typeface="ＭＳ ゴシック" panose="020B0609070205080204" pitchFamily="49" charset="-128"/>
                </a:rPr>
                <a:t>属する</a:t>
              </a:r>
              <a:r>
                <a:rPr lang="ja-JP" altLang="ja-JP" sz="1200" b="1" dirty="0">
                  <a:solidFill>
                    <a:srgbClr val="FF0000"/>
                  </a:solidFill>
                  <a:latin typeface="ＭＳ ゴシック" panose="020B0609070205080204" pitchFamily="49" charset="-128"/>
                  <a:ea typeface="ＭＳ ゴシック" panose="020B0609070205080204" pitchFamily="49" charset="-128"/>
                </a:rPr>
                <a:t>月の翌月末までに交付します。</a:t>
              </a:r>
              <a:r>
                <a:rPr lang="ja-JP" altLang="en-US" sz="1200" dirty="0">
                  <a:latin typeface="ＭＳ ゴシック" panose="020B0609070205080204" pitchFamily="49" charset="-128"/>
                  <a:ea typeface="ＭＳ ゴシック" panose="020B0609070205080204" pitchFamily="49" charset="-128"/>
                </a:rPr>
                <a:t>　</a:t>
              </a:r>
              <a:r>
                <a:rPr lang="ja-JP" altLang="en-US" sz="1200" b="1" dirty="0">
                  <a:solidFill>
                    <a:srgbClr val="FF0000"/>
                  </a:solidFill>
                  <a:latin typeface="ＭＳ ゴシック" panose="020B0609070205080204" pitchFamily="49" charset="-128"/>
                  <a:ea typeface="ＭＳ ゴシック" panose="020B0609070205080204" pitchFamily="49" charset="-128"/>
                </a:rPr>
                <a:t>　</a:t>
              </a:r>
              <a:endParaRPr lang="ja-JP" altLang="ja-JP" sz="1200" b="1" dirty="0">
                <a:solidFill>
                  <a:srgbClr val="FF0000"/>
                </a:solidFill>
                <a:latin typeface="ＭＳ ゴシック" panose="020B0609070205080204" pitchFamily="49" charset="-128"/>
                <a:ea typeface="ＭＳ ゴシック" panose="020B0609070205080204" pitchFamily="49" charset="-128"/>
              </a:endParaRPr>
            </a:p>
          </p:txBody>
        </p:sp>
      </p:grpSp>
    </p:spTree>
    <p:extLst>
      <p:ext uri="{BB962C8B-B14F-4D97-AF65-F5344CB8AC3E}">
        <p14:creationId xmlns:p14="http://schemas.microsoft.com/office/powerpoint/2010/main" val="4213793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0"/>
                                        </p:tgtEl>
                                        <p:attrNameLst>
                                          <p:attrName>style.visibility</p:attrName>
                                        </p:attrNameLst>
                                      </p:cBhvr>
                                      <p:to>
                                        <p:strVal val="visible"/>
                                      </p:to>
                                    </p:set>
                                  </p:childTnLst>
                                  <p:subTnLst>
                                    <p:set>
                                      <p:cBhvr override="childStyle">
                                        <p:cTn dur="1" fill="hold" display="0" masterRel="nextClick" afterEffect="1"/>
                                        <p:tgtEl>
                                          <p:spTgt spid="40"/>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
                                        </p:tgtEl>
                                        <p:attrNameLst>
                                          <p:attrName>style.visibility</p:attrName>
                                        </p:attrNameLst>
                                      </p:cBhvr>
                                      <p:to>
                                        <p:strVal val="visible"/>
                                      </p:to>
                                    </p:set>
                                  </p:childTnLst>
                                  <p:subTnLst>
                                    <p:set>
                                      <p:cBhvr override="childStyle">
                                        <p:cTn dur="1" fill="hold" display="0" masterRel="nextClick" afterEffect="1"/>
                                        <p:tgtEl>
                                          <p:spTgt spid="43"/>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
                                        </p:tgtEl>
                                        <p:attrNameLst>
                                          <p:attrName>style.visibility</p:attrName>
                                        </p:attrNameLst>
                                      </p:cBhvr>
                                      <p:to>
                                        <p:strVal val="visible"/>
                                      </p:to>
                                    </p:set>
                                  </p:childTnLst>
                                  <p:subTnLst>
                                    <p:set>
                                      <p:cBhvr override="childStyle">
                                        <p:cTn dur="1" fill="hold" display="0" masterRel="nextClick" afterEffect="1"/>
                                        <p:tgtEl>
                                          <p:spTgt spid="46"/>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5"/>
                                        </p:tgtEl>
                                        <p:attrNameLst>
                                          <p:attrName>style.visibility</p:attrName>
                                        </p:attrNameLst>
                                      </p:cBhvr>
                                      <p:to>
                                        <p:strVal val="visible"/>
                                      </p:to>
                                    </p:set>
                                  </p:childTnLst>
                                  <p:subTnLst>
                                    <p:set>
                                      <p:cBhvr override="childStyle">
                                        <p:cTn dur="1" fill="hold" display="0" masterRel="nextClick" afterEffect="1"/>
                                        <p:tgtEl>
                                          <p:spTgt spid="55"/>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4"/>
                                        </p:tgtEl>
                                        <p:attrNameLst>
                                          <p:attrName>style.visibility</p:attrName>
                                        </p:attrNameLst>
                                      </p:cBhvr>
                                      <p:to>
                                        <p:strVal val="visible"/>
                                      </p:to>
                                    </p:set>
                                  </p:childTnLst>
                                  <p:subTnLst>
                                    <p:set>
                                      <p:cBhvr override="childStyle">
                                        <p:cTn dur="1" fill="hold" display="0" masterRel="nextClick" afterEffect="1"/>
                                        <p:tgtEl>
                                          <p:spTgt spid="64"/>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3"/>
                                        </p:tgtEl>
                                        <p:attrNameLst>
                                          <p:attrName>style.visibility</p:attrName>
                                        </p:attrNameLst>
                                      </p:cBhvr>
                                      <p:to>
                                        <p:strVal val="visible"/>
                                      </p:to>
                                    </p:set>
                                  </p:childTnLst>
                                  <p:subTnLst>
                                    <p:set>
                                      <p:cBhvr override="childStyle">
                                        <p:cTn dur="1" fill="hold" display="0" masterRel="nextClick" afterEffect="1"/>
                                        <p:tgtEl>
                                          <p:spTgt spid="73"/>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6"/>
                                        </p:tgtEl>
                                        <p:attrNameLst>
                                          <p:attrName>style.visibility</p:attrName>
                                        </p:attrNameLst>
                                      </p:cBhvr>
                                      <p:to>
                                        <p:strVal val="visible"/>
                                      </p:to>
                                    </p:set>
                                  </p:childTnLst>
                                  <p:subTnLst>
                                    <p:set>
                                      <p:cBhvr override="childStyle">
                                        <p:cTn dur="1" fill="hold" display="0" masterRel="nextClick" afterEffect="1"/>
                                        <p:tgtEl>
                                          <p:spTgt spid="7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4</a:t>
            </a:r>
            <a:r>
              <a:rPr lang="ja-JP" altLang="en-US" dirty="0"/>
              <a:t> </a:t>
            </a:r>
            <a:r>
              <a:rPr lang="ja-JP" altLang="en-US" dirty="0" smtClean="0"/>
              <a:t>補助対象経費について</a:t>
            </a:r>
            <a:endParaRPr kumimoji="1" lang="ja-JP" altLang="en-US" dirty="0"/>
          </a:p>
        </p:txBody>
      </p:sp>
      <p:sp>
        <p:nvSpPr>
          <p:cNvPr id="6" name="コンテンツ プレースホルダー 2"/>
          <p:cNvSpPr>
            <a:spLocks noGrp="1"/>
          </p:cNvSpPr>
          <p:nvPr>
            <p:ph idx="1"/>
          </p:nvPr>
        </p:nvSpPr>
        <p:spPr/>
        <p:txBody>
          <a:bodyPr>
            <a:noAutofit/>
          </a:bodyPr>
          <a:lstStyle/>
          <a:p>
            <a:pPr indent="0">
              <a:lnSpc>
                <a:spcPct val="100000"/>
              </a:lnSpc>
              <a:buNone/>
            </a:pPr>
            <a:r>
              <a:rPr lang="ja-JP" altLang="en-US" sz="1500" b="1" dirty="0">
                <a:latin typeface="ＭＳ ゴシック" panose="020B0609070205080204" pitchFamily="49" charset="-128"/>
                <a:ea typeface="ＭＳ ゴシック" panose="020B0609070205080204" pitchFamily="49" charset="-128"/>
              </a:rPr>
              <a:t>（８）協力事業者の</a:t>
            </a:r>
            <a:r>
              <a:rPr lang="en-US" altLang="ja-JP" sz="1500" b="1" dirty="0" smtClean="0">
                <a:latin typeface="ＭＳ ゴシック" panose="020B0609070205080204" pitchFamily="49" charset="-128"/>
                <a:ea typeface="ＭＳ ゴシック" panose="020B0609070205080204" pitchFamily="49" charset="-128"/>
              </a:rPr>
              <a:t>BIM</a:t>
            </a:r>
            <a:r>
              <a:rPr lang="ja-JP" altLang="en-US" sz="1500" b="1" dirty="0" smtClean="0">
                <a:latin typeface="ＭＳ ゴシック" panose="020B0609070205080204" pitchFamily="49" charset="-128"/>
                <a:ea typeface="ＭＳ ゴシック" panose="020B0609070205080204" pitchFamily="49" charset="-128"/>
              </a:rPr>
              <a:t>の</a:t>
            </a:r>
            <a:r>
              <a:rPr lang="ja-JP" altLang="en-US" sz="1500" b="1" dirty="0">
                <a:latin typeface="ＭＳ ゴシック" panose="020B0609070205080204" pitchFamily="49" charset="-128"/>
                <a:ea typeface="ＭＳ ゴシック" panose="020B0609070205080204" pitchFamily="49" charset="-128"/>
              </a:rPr>
              <a:t>導入について</a:t>
            </a:r>
            <a:endParaRPr lang="en-US" altLang="ja-JP" sz="1500" b="1" dirty="0">
              <a:latin typeface="ＭＳ ゴシック" panose="020B0609070205080204" pitchFamily="49" charset="-128"/>
              <a:ea typeface="ＭＳ ゴシック" panose="020B0609070205080204" pitchFamily="49" charset="-128"/>
            </a:endParaRPr>
          </a:p>
          <a:p>
            <a:pPr indent="0">
              <a:lnSpc>
                <a:spcPct val="100000"/>
              </a:lnSpc>
              <a:buNone/>
            </a:pPr>
            <a:endParaRPr lang="en-US" altLang="ja-JP" sz="600" b="1" dirty="0">
              <a:latin typeface="ＭＳ ゴシック" panose="020B0609070205080204" pitchFamily="49" charset="-128"/>
              <a:ea typeface="ＭＳ ゴシック" panose="020B0609070205080204" pitchFamily="49" charset="-128"/>
            </a:endParaRPr>
          </a:p>
          <a:p>
            <a:pPr indent="0">
              <a:lnSpc>
                <a:spcPts val="2100"/>
              </a:lnSpc>
              <a:buNone/>
            </a:pPr>
            <a:r>
              <a:rPr lang="ja-JP" altLang="en-US" sz="1500" dirty="0">
                <a:latin typeface="ＭＳ ゴシック" panose="020B0609070205080204" pitchFamily="49" charset="-128"/>
                <a:ea typeface="ＭＳ ゴシック" panose="020B0609070205080204" pitchFamily="49" charset="-128"/>
              </a:rPr>
              <a:t>（１）～（７）の内、以下の補助対象経費については、</a:t>
            </a:r>
            <a:r>
              <a:rPr lang="ja-JP" altLang="en-US" sz="1500" b="1" u="sng" dirty="0">
                <a:solidFill>
                  <a:srgbClr val="FF0000"/>
                </a:solidFill>
                <a:latin typeface="ＭＳ ゴシック" panose="020B0609070205080204" pitchFamily="49" charset="-128"/>
                <a:ea typeface="ＭＳ ゴシック" panose="020B0609070205080204" pitchFamily="49" charset="-128"/>
              </a:rPr>
              <a:t>代表事業者が費用を負担し、協力事業者に現物給付又はサービスの提供を行う場合も、協力事業者における</a:t>
            </a:r>
            <a:r>
              <a:rPr lang="en-US" altLang="ja-JP" sz="1500" b="1" u="sng" dirty="0" smtClean="0">
                <a:solidFill>
                  <a:srgbClr val="FF0000"/>
                </a:solidFill>
                <a:latin typeface="ＭＳ ゴシック" panose="020B0609070205080204" pitchFamily="49" charset="-128"/>
                <a:ea typeface="ＭＳ ゴシック" panose="020B0609070205080204" pitchFamily="49" charset="-128"/>
              </a:rPr>
              <a:t>BIM</a:t>
            </a:r>
            <a:r>
              <a:rPr lang="ja-JP" altLang="en-US" sz="1500" b="1" u="sng" dirty="0" smtClean="0">
                <a:solidFill>
                  <a:srgbClr val="FF0000"/>
                </a:solidFill>
                <a:latin typeface="ＭＳ ゴシック" panose="020B0609070205080204" pitchFamily="49" charset="-128"/>
                <a:ea typeface="ＭＳ ゴシック" panose="020B0609070205080204" pitchFamily="49" charset="-128"/>
              </a:rPr>
              <a:t>の</a:t>
            </a:r>
            <a:r>
              <a:rPr lang="ja-JP" altLang="en-US" sz="1500" b="1" u="sng" dirty="0">
                <a:solidFill>
                  <a:srgbClr val="FF0000"/>
                </a:solidFill>
                <a:latin typeface="ＭＳ ゴシック" panose="020B0609070205080204" pitchFamily="49" charset="-128"/>
                <a:ea typeface="ＭＳ ゴシック" panose="020B0609070205080204" pitchFamily="49" charset="-128"/>
              </a:rPr>
              <a:t>導入として認めます。</a:t>
            </a:r>
            <a:endParaRPr lang="en-US" altLang="ja-JP" sz="1500" b="1" u="sng" dirty="0">
              <a:solidFill>
                <a:srgbClr val="FF0000"/>
              </a:solidFill>
              <a:latin typeface="ＭＳ ゴシック" panose="020B0609070205080204" pitchFamily="49" charset="-128"/>
              <a:ea typeface="ＭＳ ゴシック" panose="020B0609070205080204" pitchFamily="49" charset="-128"/>
            </a:endParaRPr>
          </a:p>
          <a:p>
            <a:pPr indent="0">
              <a:lnSpc>
                <a:spcPts val="1125"/>
              </a:lnSpc>
              <a:buNone/>
            </a:pPr>
            <a:endParaRPr lang="en-US" altLang="ja-JP" sz="1500" u="sng" dirty="0">
              <a:solidFill>
                <a:srgbClr val="FF0000"/>
              </a:solidFill>
              <a:latin typeface="ＭＳ ゴシック" panose="020B0609070205080204" pitchFamily="49" charset="-128"/>
              <a:ea typeface="ＭＳ ゴシック" panose="020B0609070205080204" pitchFamily="49" charset="-128"/>
            </a:endParaRPr>
          </a:p>
          <a:p>
            <a:pPr indent="0">
              <a:lnSpc>
                <a:spcPts val="2100"/>
              </a:lnSpc>
              <a:buNone/>
            </a:pPr>
            <a:r>
              <a:rPr lang="ja-JP" altLang="en-US" sz="1500" u="sng" dirty="0">
                <a:latin typeface="ＭＳ ゴシック" panose="020B0609070205080204" pitchFamily="49" charset="-128"/>
                <a:ea typeface="ＭＳ ゴシック" panose="020B0609070205080204" pitchFamily="49" charset="-128"/>
              </a:rPr>
              <a:t>（１）</a:t>
            </a:r>
            <a:r>
              <a:rPr lang="en-US" altLang="ja-JP" sz="1500" u="sng" dirty="0" smtClean="0">
                <a:latin typeface="ＭＳ ゴシック" panose="020B0609070205080204" pitchFamily="49" charset="-128"/>
                <a:ea typeface="ＭＳ ゴシック" panose="020B0609070205080204" pitchFamily="49" charset="-128"/>
              </a:rPr>
              <a:t>BIM</a:t>
            </a:r>
            <a:r>
              <a:rPr lang="ja-JP" altLang="en-US" sz="1500" u="sng" dirty="0" smtClean="0">
                <a:latin typeface="ＭＳ ゴシック" panose="020B0609070205080204" pitchFamily="49" charset="-128"/>
                <a:ea typeface="ＭＳ ゴシック" panose="020B0609070205080204" pitchFamily="49" charset="-128"/>
              </a:rPr>
              <a:t>ソフトウェア</a:t>
            </a:r>
            <a:r>
              <a:rPr lang="ja-JP" altLang="en-US" sz="1500" u="sng" dirty="0">
                <a:latin typeface="ＭＳ ゴシック" panose="020B0609070205080204" pitchFamily="49" charset="-128"/>
                <a:ea typeface="ＭＳ ゴシック" panose="020B0609070205080204" pitchFamily="49" charset="-128"/>
              </a:rPr>
              <a:t>利用費</a:t>
            </a:r>
          </a:p>
          <a:p>
            <a:pPr indent="0">
              <a:lnSpc>
                <a:spcPts val="2100"/>
              </a:lnSpc>
              <a:buNone/>
            </a:pPr>
            <a:r>
              <a:rPr lang="ja-JP" altLang="en-US" sz="1500" u="sng" dirty="0">
                <a:latin typeface="ＭＳ ゴシック" panose="020B0609070205080204" pitchFamily="49" charset="-128"/>
                <a:ea typeface="ＭＳ ゴシック" panose="020B0609070205080204" pitchFamily="49" charset="-128"/>
              </a:rPr>
              <a:t>（２）</a:t>
            </a:r>
            <a:r>
              <a:rPr lang="en-US" altLang="ja-JP" sz="1500" u="sng" dirty="0" smtClean="0">
                <a:latin typeface="ＭＳ ゴシック" panose="020B0609070205080204" pitchFamily="49" charset="-128"/>
                <a:ea typeface="ＭＳ ゴシック" panose="020B0609070205080204" pitchFamily="49" charset="-128"/>
              </a:rPr>
              <a:t>BIM</a:t>
            </a:r>
            <a:r>
              <a:rPr lang="ja-JP" altLang="en-US" sz="1500" u="sng" dirty="0" smtClean="0">
                <a:latin typeface="ＭＳ ゴシック" panose="020B0609070205080204" pitchFamily="49" charset="-128"/>
                <a:ea typeface="ＭＳ ゴシック" panose="020B0609070205080204" pitchFamily="49" charset="-128"/>
              </a:rPr>
              <a:t>ソフトウェア利用関連費</a:t>
            </a:r>
            <a:r>
              <a:rPr lang="ja-JP" altLang="en-US" sz="1500" u="sng" dirty="0">
                <a:latin typeface="ＭＳ ゴシック" panose="020B0609070205080204" pitchFamily="49" charset="-128"/>
                <a:ea typeface="ＭＳ ゴシック" panose="020B0609070205080204" pitchFamily="49" charset="-128"/>
              </a:rPr>
              <a:t>（</a:t>
            </a:r>
            <a:r>
              <a:rPr lang="en-US" altLang="ja-JP" sz="1500" u="sng" dirty="0" smtClean="0">
                <a:latin typeface="ＭＳ ゴシック" panose="020B0609070205080204" pitchFamily="49" charset="-128"/>
                <a:ea typeface="ＭＳ ゴシック" panose="020B0609070205080204" pitchFamily="49" charset="-128"/>
              </a:rPr>
              <a:t>PC</a:t>
            </a:r>
            <a:r>
              <a:rPr lang="ja-JP" altLang="en-US" sz="1500" u="sng" dirty="0" smtClean="0">
                <a:latin typeface="ＭＳ ゴシック" panose="020B0609070205080204" pitchFamily="49" charset="-128"/>
                <a:ea typeface="ＭＳ ゴシック" panose="020B0609070205080204" pitchFamily="49" charset="-128"/>
              </a:rPr>
              <a:t>リース料</a:t>
            </a:r>
            <a:r>
              <a:rPr lang="ja-JP" altLang="en-US" sz="1500" u="sng" dirty="0">
                <a:latin typeface="ＭＳ ゴシック" panose="020B0609070205080204" pitchFamily="49" charset="-128"/>
                <a:ea typeface="ＭＳ ゴシック" panose="020B0609070205080204" pitchFamily="49" charset="-128"/>
              </a:rPr>
              <a:t>、</a:t>
            </a:r>
            <a:r>
              <a:rPr lang="en-US" altLang="ja-JP" sz="1500" u="sng" dirty="0" smtClean="0">
                <a:latin typeface="ＭＳ ゴシック" panose="020B0609070205080204" pitchFamily="49" charset="-128"/>
                <a:ea typeface="ＭＳ ゴシック" panose="020B0609070205080204" pitchFamily="49" charset="-128"/>
              </a:rPr>
              <a:t>AR</a:t>
            </a:r>
            <a:r>
              <a:rPr lang="ja-JP" altLang="en-US" sz="1500" u="sng" dirty="0" smtClean="0">
                <a:latin typeface="ＭＳ ゴシック" panose="020B0609070205080204" pitchFamily="49" charset="-128"/>
                <a:ea typeface="ＭＳ ゴシック" panose="020B0609070205080204" pitchFamily="49" charset="-128"/>
              </a:rPr>
              <a:t>ゴーグルリース料</a:t>
            </a:r>
            <a:r>
              <a:rPr lang="ja-JP" altLang="en-US" sz="1500" u="sng" dirty="0">
                <a:latin typeface="ＭＳ ゴシック" panose="020B0609070205080204" pitchFamily="49" charset="-128"/>
                <a:ea typeface="ＭＳ ゴシック" panose="020B0609070205080204" pitchFamily="49" charset="-128"/>
              </a:rPr>
              <a:t>等）</a:t>
            </a:r>
          </a:p>
          <a:p>
            <a:pPr indent="0">
              <a:lnSpc>
                <a:spcPts val="2100"/>
              </a:lnSpc>
              <a:buNone/>
            </a:pPr>
            <a:r>
              <a:rPr lang="ja-JP" altLang="en-US" sz="1500" u="sng" dirty="0">
                <a:latin typeface="ＭＳ ゴシック" panose="020B0609070205080204" pitchFamily="49" charset="-128"/>
                <a:ea typeface="ＭＳ ゴシック" panose="020B0609070205080204" pitchFamily="49" charset="-128"/>
              </a:rPr>
              <a:t>（３）</a:t>
            </a:r>
            <a:r>
              <a:rPr lang="en-US" altLang="ja-JP" sz="1500" u="sng" dirty="0" smtClean="0">
                <a:latin typeface="ＭＳ ゴシック" panose="020B0609070205080204" pitchFamily="49" charset="-128"/>
                <a:ea typeface="ＭＳ ゴシック" panose="020B0609070205080204" pitchFamily="49" charset="-128"/>
              </a:rPr>
              <a:t>CDE</a:t>
            </a:r>
            <a:r>
              <a:rPr lang="ja-JP" altLang="en-US" sz="1500" u="sng" dirty="0" smtClean="0">
                <a:latin typeface="ＭＳ ゴシック" panose="020B0609070205080204" pitchFamily="49" charset="-128"/>
                <a:ea typeface="ＭＳ ゴシック" panose="020B0609070205080204" pitchFamily="49" charset="-128"/>
              </a:rPr>
              <a:t>環境</a:t>
            </a:r>
            <a:r>
              <a:rPr lang="ja-JP" altLang="en-US" sz="1500" u="sng" dirty="0">
                <a:latin typeface="ＭＳ ゴシック" panose="020B0609070205080204" pitchFamily="49" charset="-128"/>
                <a:ea typeface="ＭＳ ゴシック" panose="020B0609070205080204" pitchFamily="49" charset="-128"/>
              </a:rPr>
              <a:t>構築費、利用費</a:t>
            </a:r>
          </a:p>
          <a:p>
            <a:pPr indent="0">
              <a:lnSpc>
                <a:spcPts val="2100"/>
              </a:lnSpc>
              <a:buNone/>
            </a:pPr>
            <a:r>
              <a:rPr lang="ja-JP" altLang="en-US" sz="1500" u="sng" dirty="0">
                <a:latin typeface="ＭＳ ゴシック" panose="020B0609070205080204" pitchFamily="49" charset="-128"/>
                <a:ea typeface="ＭＳ ゴシック" panose="020B0609070205080204" pitchFamily="49" charset="-128"/>
              </a:rPr>
              <a:t>（６）</a:t>
            </a:r>
            <a:r>
              <a:rPr lang="en-US" altLang="ja-JP" sz="1500" u="sng" dirty="0" smtClean="0">
                <a:latin typeface="ＭＳ ゴシック" panose="020B0609070205080204" pitchFamily="49" charset="-128"/>
                <a:ea typeface="ＭＳ ゴシック" panose="020B0609070205080204" pitchFamily="49" charset="-128"/>
              </a:rPr>
              <a:t>BIM</a:t>
            </a:r>
            <a:r>
              <a:rPr lang="ja-JP" altLang="en-US" sz="1500" u="sng" dirty="0" smtClean="0">
                <a:latin typeface="ＭＳ ゴシック" panose="020B0609070205080204" pitchFamily="49" charset="-128"/>
                <a:ea typeface="ＭＳ ゴシック" panose="020B0609070205080204" pitchFamily="49" charset="-128"/>
              </a:rPr>
              <a:t>講習</a:t>
            </a:r>
            <a:r>
              <a:rPr lang="ja-JP" altLang="en-US" sz="1500" u="sng" dirty="0">
                <a:latin typeface="ＭＳ ゴシック" panose="020B0609070205080204" pitchFamily="49" charset="-128"/>
                <a:ea typeface="ＭＳ ゴシック" panose="020B0609070205080204" pitchFamily="49" charset="-128"/>
              </a:rPr>
              <a:t>の実施費用</a:t>
            </a:r>
            <a:endParaRPr lang="en-US" altLang="ja-JP" sz="1500" u="sng" dirty="0">
              <a:latin typeface="ＭＳ ゴシック" panose="020B0609070205080204" pitchFamily="49" charset="-128"/>
              <a:ea typeface="ＭＳ ゴシック" panose="020B0609070205080204" pitchFamily="49" charset="-128"/>
            </a:endParaRPr>
          </a:p>
          <a:p>
            <a:pPr indent="0">
              <a:lnSpc>
                <a:spcPts val="1125"/>
              </a:lnSpc>
              <a:buNone/>
            </a:pPr>
            <a:endParaRPr lang="ja-JP" altLang="en-US" sz="1500" u="sng" dirty="0">
              <a:latin typeface="ＭＳ ゴシック" panose="020B0609070205080204" pitchFamily="49" charset="-128"/>
              <a:ea typeface="ＭＳ ゴシック" panose="020B0609070205080204" pitchFamily="49" charset="-128"/>
            </a:endParaRPr>
          </a:p>
          <a:p>
            <a:pPr indent="0">
              <a:lnSpc>
                <a:spcPts val="2100"/>
              </a:lnSpc>
              <a:buNone/>
            </a:pPr>
            <a:r>
              <a:rPr lang="ja-JP" altLang="en-US" sz="1500" dirty="0">
                <a:latin typeface="ＭＳ ゴシック" panose="020B0609070205080204" pitchFamily="49" charset="-128"/>
                <a:ea typeface="ＭＳ ゴシック" panose="020B0609070205080204" pitchFamily="49" charset="-128"/>
              </a:rPr>
              <a:t>この場合、協力事業者の交付申請に替えて、</a:t>
            </a:r>
            <a:r>
              <a:rPr lang="ja-JP" altLang="en-US" sz="1500" u="sng" dirty="0">
                <a:solidFill>
                  <a:srgbClr val="FF0000"/>
                </a:solidFill>
                <a:latin typeface="ＭＳ ゴシック" panose="020B0609070205080204" pitchFamily="49" charset="-128"/>
                <a:ea typeface="ＭＳ ゴシック" panose="020B0609070205080204" pitchFamily="49" charset="-128"/>
              </a:rPr>
              <a:t>代表事業者と協力事業者間の共同事業実施規約及び協力事業者を明記した体制図、代表事業者が負担する協力事業者の補助対象経費を示す資料等を</a:t>
            </a:r>
            <a:r>
              <a:rPr lang="ja-JP" altLang="en-US" sz="1500" u="sng" dirty="0" smtClean="0">
                <a:solidFill>
                  <a:srgbClr val="FF0000"/>
                </a:solidFill>
                <a:latin typeface="ＭＳ ゴシック" panose="020B0609070205080204" pitchFamily="49" charset="-128"/>
                <a:ea typeface="ＭＳ ゴシック" panose="020B0609070205080204" pitchFamily="49" charset="-128"/>
              </a:rPr>
              <a:t>提出</a:t>
            </a:r>
            <a:r>
              <a:rPr lang="ja-JP" altLang="en-US" sz="1500" dirty="0"/>
              <a:t>して</a:t>
            </a:r>
            <a:r>
              <a:rPr lang="ja-JP" altLang="en-US" sz="1500" dirty="0" smtClean="0"/>
              <a:t>ください</a:t>
            </a:r>
            <a:r>
              <a:rPr lang="ja-JP" altLang="en-US" sz="1500" dirty="0" smtClean="0">
                <a:latin typeface="ＭＳ ゴシック" panose="020B0609070205080204" pitchFamily="49" charset="-128"/>
                <a:ea typeface="ＭＳ ゴシック" panose="020B0609070205080204" pitchFamily="49" charset="-128"/>
              </a:rPr>
              <a:t>。</a:t>
            </a:r>
            <a:endParaRPr lang="ja-JP" altLang="en-US" sz="1500" u="sng" dirty="0">
              <a:latin typeface="ＭＳ ゴシック" panose="020B0609070205080204" pitchFamily="49" charset="-128"/>
              <a:ea typeface="ＭＳ ゴシック" panose="020B0609070205080204" pitchFamily="49" charset="-128"/>
            </a:endParaRPr>
          </a:p>
        </p:txBody>
      </p:sp>
      <p:sp>
        <p:nvSpPr>
          <p:cNvPr id="7" name="タイトル 1"/>
          <p:cNvSpPr txBox="1">
            <a:spLocks/>
          </p:cNvSpPr>
          <p:nvPr/>
        </p:nvSpPr>
        <p:spPr>
          <a:xfrm>
            <a:off x="8150347" y="0"/>
            <a:ext cx="993653" cy="393138"/>
          </a:xfrm>
          <a:prstGeom prst="rect">
            <a:avLst/>
          </a:prstGeom>
          <a:noFill/>
          <a:ln w="25400">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4000"/>
              </a:lnSpc>
            </a:pPr>
            <a:r>
              <a:rPr lang="en-US" altLang="ja-JP" sz="1400" b="1" dirty="0" smtClean="0">
                <a:latin typeface="ＭＳ ゴシック" panose="020B0609070205080204" pitchFamily="49" charset="-128"/>
                <a:ea typeface="ＭＳ ゴシック" panose="020B0609070205080204" pitchFamily="49" charset="-128"/>
              </a:rPr>
              <a:t>28/56</a:t>
            </a:r>
            <a:endParaRPr lang="ja-JP" altLang="en-US" sz="1400" b="1"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1068238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3799675962"/>
              </p:ext>
            </p:extLst>
          </p:nvPr>
        </p:nvGraphicFramePr>
        <p:xfrm>
          <a:off x="1657350" y="2198826"/>
          <a:ext cx="4391373" cy="1555207"/>
        </p:xfrm>
        <a:graphic>
          <a:graphicData uri="http://schemas.openxmlformats.org/drawingml/2006/table">
            <a:tbl>
              <a:tblPr firstRow="1" firstCol="1" bandRow="1">
                <a:tableStyleId>{5940675A-B579-460E-94D1-54222C63F5DA}</a:tableStyleId>
              </a:tblPr>
              <a:tblGrid>
                <a:gridCol w="1635750">
                  <a:extLst>
                    <a:ext uri="{9D8B030D-6E8A-4147-A177-3AD203B41FA5}">
                      <a16:colId xmlns:a16="http://schemas.microsoft.com/office/drawing/2014/main" val="810266991"/>
                    </a:ext>
                  </a:extLst>
                </a:gridCol>
                <a:gridCol w="1389294">
                  <a:extLst>
                    <a:ext uri="{9D8B030D-6E8A-4147-A177-3AD203B41FA5}">
                      <a16:colId xmlns:a16="http://schemas.microsoft.com/office/drawing/2014/main" val="2252933003"/>
                    </a:ext>
                  </a:extLst>
                </a:gridCol>
                <a:gridCol w="1366329">
                  <a:extLst>
                    <a:ext uri="{9D8B030D-6E8A-4147-A177-3AD203B41FA5}">
                      <a16:colId xmlns:a16="http://schemas.microsoft.com/office/drawing/2014/main" val="1278103805"/>
                    </a:ext>
                  </a:extLst>
                </a:gridCol>
              </a:tblGrid>
              <a:tr h="247376">
                <a:tc>
                  <a:txBody>
                    <a:bodyPr/>
                    <a:lstStyle/>
                    <a:p>
                      <a:pPr algn="ctr">
                        <a:spcAft>
                          <a:spcPts val="0"/>
                        </a:spcAft>
                        <a:tabLst>
                          <a:tab pos="1530350" algn="l"/>
                        </a:tabLst>
                      </a:pPr>
                      <a:r>
                        <a:rPr lang="ja-JP" sz="1400" b="1" dirty="0">
                          <a:effectLst/>
                          <a:latin typeface="ＭＳ ゴシック" panose="020B0609070205080204" pitchFamily="49" charset="-128"/>
                          <a:ea typeface="ＭＳ ゴシック" panose="020B0609070205080204" pitchFamily="49" charset="-128"/>
                        </a:rPr>
                        <a:t>延べ面積</a:t>
                      </a:r>
                      <a:endParaRPr lang="ja-JP" sz="1400" b="1" dirty="0">
                        <a:effectLst/>
                        <a:latin typeface="ＭＳ ゴシック" panose="020B0609070205080204" pitchFamily="49" charset="-128"/>
                        <a:ea typeface="ＭＳ ゴシック" panose="020B0609070205080204" pitchFamily="49" charset="-128"/>
                        <a:cs typeface="ＭＳ Ｐゴシック" panose="020B0600070205080204" pitchFamily="50" charset="-128"/>
                      </a:endParaRPr>
                    </a:p>
                  </a:txBody>
                  <a:tcPr marL="51435" marR="51435" marT="0" marB="0" anchor="ctr">
                    <a:solidFill>
                      <a:schemeClr val="accent1">
                        <a:lumMod val="20000"/>
                        <a:lumOff val="80000"/>
                      </a:schemeClr>
                    </a:solidFill>
                  </a:tcPr>
                </a:tc>
                <a:tc>
                  <a:txBody>
                    <a:bodyPr/>
                    <a:lstStyle/>
                    <a:p>
                      <a:pPr algn="ctr">
                        <a:spcAft>
                          <a:spcPts val="0"/>
                        </a:spcAft>
                        <a:tabLst>
                          <a:tab pos="1530350" algn="l"/>
                        </a:tabLst>
                      </a:pPr>
                      <a:r>
                        <a:rPr lang="ja-JP" sz="1400" b="1" dirty="0">
                          <a:effectLst/>
                          <a:latin typeface="ＭＳ ゴシック" panose="020B0609070205080204" pitchFamily="49" charset="-128"/>
                          <a:ea typeface="ＭＳ ゴシック" panose="020B0609070205080204" pitchFamily="49" charset="-128"/>
                        </a:rPr>
                        <a:t>設計費</a:t>
                      </a:r>
                      <a:endParaRPr lang="ja-JP" sz="1400" b="1" dirty="0">
                        <a:effectLst/>
                        <a:latin typeface="ＭＳ ゴシック" panose="020B0609070205080204" pitchFamily="49" charset="-128"/>
                        <a:ea typeface="ＭＳ ゴシック" panose="020B0609070205080204" pitchFamily="49" charset="-128"/>
                        <a:cs typeface="ＭＳ Ｐゴシック" panose="020B0600070205080204" pitchFamily="50" charset="-128"/>
                      </a:endParaRPr>
                    </a:p>
                  </a:txBody>
                  <a:tcPr marL="51435" marR="51435" marT="0" marB="0" anchor="ctr">
                    <a:solidFill>
                      <a:schemeClr val="accent1">
                        <a:lumMod val="20000"/>
                        <a:lumOff val="80000"/>
                      </a:schemeClr>
                    </a:solidFill>
                  </a:tcPr>
                </a:tc>
                <a:tc>
                  <a:txBody>
                    <a:bodyPr/>
                    <a:lstStyle/>
                    <a:p>
                      <a:pPr algn="ctr">
                        <a:spcAft>
                          <a:spcPts val="0"/>
                        </a:spcAft>
                        <a:tabLst>
                          <a:tab pos="1530350" algn="l"/>
                        </a:tabLst>
                      </a:pPr>
                      <a:r>
                        <a:rPr lang="ja-JP" sz="1400" b="1">
                          <a:effectLst/>
                          <a:latin typeface="ＭＳ ゴシック" panose="020B0609070205080204" pitchFamily="49" charset="-128"/>
                          <a:ea typeface="ＭＳ ゴシック" panose="020B0609070205080204" pitchFamily="49" charset="-128"/>
                        </a:rPr>
                        <a:t>建設工事費</a:t>
                      </a:r>
                      <a:endParaRPr lang="ja-JP" sz="1400" b="1">
                        <a:effectLst/>
                        <a:latin typeface="ＭＳ ゴシック" panose="020B0609070205080204" pitchFamily="49" charset="-128"/>
                        <a:ea typeface="ＭＳ ゴシック" panose="020B0609070205080204" pitchFamily="49" charset="-128"/>
                        <a:cs typeface="ＭＳ Ｐゴシック" panose="020B0600070205080204" pitchFamily="50" charset="-128"/>
                      </a:endParaRPr>
                    </a:p>
                  </a:txBody>
                  <a:tcPr marL="51435" marR="51435" marT="0" marB="0" anchor="ctr">
                    <a:solidFill>
                      <a:schemeClr val="accent1">
                        <a:lumMod val="20000"/>
                        <a:lumOff val="80000"/>
                      </a:schemeClr>
                    </a:solidFill>
                  </a:tcPr>
                </a:tc>
                <a:extLst>
                  <a:ext uri="{0D108BD9-81ED-4DB2-BD59-A6C34878D82A}">
                    <a16:rowId xmlns:a16="http://schemas.microsoft.com/office/drawing/2014/main" val="1337163171"/>
                  </a:ext>
                </a:extLst>
              </a:tr>
              <a:tr h="406540">
                <a:tc>
                  <a:txBody>
                    <a:bodyPr/>
                    <a:lstStyle/>
                    <a:p>
                      <a:pPr algn="ctr">
                        <a:spcAft>
                          <a:spcPts val="0"/>
                        </a:spcAft>
                        <a:tabLst>
                          <a:tab pos="1530350" algn="l"/>
                        </a:tabLst>
                      </a:pPr>
                      <a:r>
                        <a:rPr lang="en-US" sz="1400" b="1" dirty="0">
                          <a:effectLst/>
                          <a:latin typeface="ＭＳ ゴシック" panose="020B0609070205080204" pitchFamily="49" charset="-128"/>
                          <a:ea typeface="ＭＳ ゴシック" panose="020B0609070205080204" pitchFamily="49" charset="-128"/>
                        </a:rPr>
                        <a:t>10,000</a:t>
                      </a:r>
                      <a:r>
                        <a:rPr lang="ja-JP" sz="1400" b="1" dirty="0">
                          <a:effectLst/>
                          <a:latin typeface="ＭＳ ゴシック" panose="020B0609070205080204" pitchFamily="49" charset="-128"/>
                          <a:ea typeface="ＭＳ ゴシック" panose="020B0609070205080204" pitchFamily="49" charset="-128"/>
                        </a:rPr>
                        <a:t>㎡未満</a:t>
                      </a:r>
                      <a:endParaRPr lang="ja-JP" sz="1400" b="1" dirty="0">
                        <a:effectLst/>
                        <a:latin typeface="ＭＳ ゴシック" panose="020B0609070205080204" pitchFamily="49" charset="-128"/>
                        <a:ea typeface="ＭＳ ゴシック" panose="020B0609070205080204" pitchFamily="49" charset="-128"/>
                        <a:cs typeface="ＭＳ Ｐゴシック" panose="020B0600070205080204" pitchFamily="50" charset="-128"/>
                      </a:endParaRPr>
                    </a:p>
                  </a:txBody>
                  <a:tcPr marL="51435" marR="51435" marT="0" marB="0" anchor="ctr">
                    <a:solidFill>
                      <a:schemeClr val="accent1">
                        <a:lumMod val="20000"/>
                        <a:lumOff val="80000"/>
                      </a:schemeClr>
                    </a:solidFill>
                  </a:tcPr>
                </a:tc>
                <a:tc>
                  <a:txBody>
                    <a:bodyPr/>
                    <a:lstStyle/>
                    <a:p>
                      <a:pPr algn="ctr">
                        <a:spcAft>
                          <a:spcPts val="0"/>
                        </a:spcAft>
                        <a:tabLst>
                          <a:tab pos="1530350" algn="l"/>
                        </a:tabLst>
                      </a:pPr>
                      <a:r>
                        <a:rPr lang="en-US" sz="1400" b="1" dirty="0">
                          <a:effectLst/>
                          <a:latin typeface="ＭＳ ゴシック" panose="020B0609070205080204" pitchFamily="49" charset="-128"/>
                          <a:ea typeface="ＭＳ ゴシック" panose="020B0609070205080204" pitchFamily="49" charset="-128"/>
                        </a:rPr>
                        <a:t>25,000</a:t>
                      </a:r>
                      <a:r>
                        <a:rPr lang="ja-JP" sz="1400" b="1" dirty="0">
                          <a:effectLst/>
                          <a:latin typeface="ＭＳ ゴシック" panose="020B0609070205080204" pitchFamily="49" charset="-128"/>
                          <a:ea typeface="ＭＳ ゴシック" panose="020B0609070205080204" pitchFamily="49" charset="-128"/>
                        </a:rPr>
                        <a:t>千円</a:t>
                      </a:r>
                      <a:endParaRPr lang="ja-JP" sz="1400" b="1" dirty="0">
                        <a:effectLst/>
                        <a:latin typeface="ＭＳ ゴシック" panose="020B0609070205080204" pitchFamily="49" charset="-128"/>
                        <a:ea typeface="ＭＳ ゴシック" panose="020B0609070205080204" pitchFamily="49" charset="-128"/>
                        <a:cs typeface="ＭＳ Ｐゴシック" panose="020B0600070205080204" pitchFamily="50" charset="-128"/>
                      </a:endParaRPr>
                    </a:p>
                  </a:txBody>
                  <a:tcPr marL="51435" marR="51435" marT="0" marB="0" anchor="ctr">
                    <a:solidFill>
                      <a:schemeClr val="accent1">
                        <a:lumMod val="20000"/>
                        <a:lumOff val="80000"/>
                      </a:schemeClr>
                    </a:solidFill>
                  </a:tcPr>
                </a:tc>
                <a:tc>
                  <a:txBody>
                    <a:bodyPr/>
                    <a:lstStyle/>
                    <a:p>
                      <a:pPr algn="ctr">
                        <a:spcAft>
                          <a:spcPts val="0"/>
                        </a:spcAft>
                        <a:tabLst>
                          <a:tab pos="1530350" algn="l"/>
                        </a:tabLst>
                      </a:pPr>
                      <a:r>
                        <a:rPr lang="en-US" sz="1400" b="1" dirty="0">
                          <a:effectLst/>
                          <a:latin typeface="ＭＳ ゴシック" panose="020B0609070205080204" pitchFamily="49" charset="-128"/>
                          <a:ea typeface="ＭＳ ゴシック" panose="020B0609070205080204" pitchFamily="49" charset="-128"/>
                        </a:rPr>
                        <a:t>40,000</a:t>
                      </a:r>
                      <a:r>
                        <a:rPr lang="ja-JP" sz="1400" b="1" dirty="0">
                          <a:effectLst/>
                          <a:latin typeface="ＭＳ ゴシック" panose="020B0609070205080204" pitchFamily="49" charset="-128"/>
                          <a:ea typeface="ＭＳ ゴシック" panose="020B0609070205080204" pitchFamily="49" charset="-128"/>
                        </a:rPr>
                        <a:t>千円</a:t>
                      </a:r>
                      <a:endParaRPr lang="ja-JP" sz="1400" b="1" dirty="0">
                        <a:effectLst/>
                        <a:latin typeface="ＭＳ ゴシック" panose="020B0609070205080204" pitchFamily="49" charset="-128"/>
                        <a:ea typeface="ＭＳ ゴシック" panose="020B0609070205080204" pitchFamily="49" charset="-128"/>
                        <a:cs typeface="ＭＳ Ｐゴシック" panose="020B0600070205080204" pitchFamily="50" charset="-128"/>
                      </a:endParaRPr>
                    </a:p>
                  </a:txBody>
                  <a:tcPr marL="51435" marR="51435" marT="0" marB="0" anchor="ctr">
                    <a:solidFill>
                      <a:schemeClr val="accent1">
                        <a:lumMod val="20000"/>
                        <a:lumOff val="80000"/>
                      </a:schemeClr>
                    </a:solidFill>
                  </a:tcPr>
                </a:tc>
                <a:extLst>
                  <a:ext uri="{0D108BD9-81ED-4DB2-BD59-A6C34878D82A}">
                    <a16:rowId xmlns:a16="http://schemas.microsoft.com/office/drawing/2014/main" val="4106840735"/>
                  </a:ext>
                </a:extLst>
              </a:tr>
              <a:tr h="494751">
                <a:tc>
                  <a:txBody>
                    <a:bodyPr/>
                    <a:lstStyle/>
                    <a:p>
                      <a:pPr algn="ctr">
                        <a:spcAft>
                          <a:spcPts val="0"/>
                        </a:spcAft>
                        <a:tabLst>
                          <a:tab pos="1530350" algn="l"/>
                        </a:tabLst>
                      </a:pPr>
                      <a:r>
                        <a:rPr lang="en-US" sz="1400" b="1" dirty="0">
                          <a:effectLst/>
                          <a:latin typeface="ＭＳ ゴシック" panose="020B0609070205080204" pitchFamily="49" charset="-128"/>
                          <a:ea typeface="ＭＳ ゴシック" panose="020B0609070205080204" pitchFamily="49" charset="-128"/>
                        </a:rPr>
                        <a:t>10,000</a:t>
                      </a:r>
                      <a:r>
                        <a:rPr lang="ja-JP" sz="1400" b="1" dirty="0">
                          <a:effectLst/>
                          <a:latin typeface="ＭＳ ゴシック" panose="020B0609070205080204" pitchFamily="49" charset="-128"/>
                          <a:ea typeface="ＭＳ ゴシック" panose="020B0609070205080204" pitchFamily="49" charset="-128"/>
                        </a:rPr>
                        <a:t>㎡以上、</a:t>
                      </a:r>
                    </a:p>
                    <a:p>
                      <a:pPr algn="ctr">
                        <a:spcAft>
                          <a:spcPts val="0"/>
                        </a:spcAft>
                        <a:tabLst>
                          <a:tab pos="1530350" algn="l"/>
                        </a:tabLst>
                      </a:pPr>
                      <a:r>
                        <a:rPr lang="ja-JP" sz="1400" b="1" dirty="0">
                          <a:effectLst/>
                          <a:latin typeface="ＭＳ ゴシック" panose="020B0609070205080204" pitchFamily="49" charset="-128"/>
                          <a:ea typeface="ＭＳ ゴシック" panose="020B0609070205080204" pitchFamily="49" charset="-128"/>
                        </a:rPr>
                        <a:t>　　</a:t>
                      </a:r>
                      <a:r>
                        <a:rPr lang="en-US" sz="1400" b="1" dirty="0">
                          <a:effectLst/>
                          <a:latin typeface="ＭＳ ゴシック" panose="020B0609070205080204" pitchFamily="49" charset="-128"/>
                          <a:ea typeface="ＭＳ ゴシック" panose="020B0609070205080204" pitchFamily="49" charset="-128"/>
                        </a:rPr>
                        <a:t>30,000</a:t>
                      </a:r>
                      <a:r>
                        <a:rPr lang="ja-JP" sz="1400" b="1" dirty="0">
                          <a:effectLst/>
                          <a:latin typeface="ＭＳ ゴシック" panose="020B0609070205080204" pitchFamily="49" charset="-128"/>
                          <a:ea typeface="ＭＳ ゴシック" panose="020B0609070205080204" pitchFamily="49" charset="-128"/>
                        </a:rPr>
                        <a:t>㎡未満</a:t>
                      </a:r>
                      <a:endParaRPr lang="ja-JP" sz="1400" b="1" dirty="0">
                        <a:effectLst/>
                        <a:latin typeface="ＭＳ ゴシック" panose="020B0609070205080204" pitchFamily="49" charset="-128"/>
                        <a:ea typeface="ＭＳ ゴシック" panose="020B0609070205080204" pitchFamily="49" charset="-128"/>
                        <a:cs typeface="ＭＳ Ｐゴシック" panose="020B0600070205080204" pitchFamily="50" charset="-128"/>
                      </a:endParaRPr>
                    </a:p>
                  </a:txBody>
                  <a:tcPr marL="51435" marR="51435" marT="0" marB="0" anchor="ctr">
                    <a:solidFill>
                      <a:schemeClr val="accent1">
                        <a:lumMod val="20000"/>
                        <a:lumOff val="80000"/>
                      </a:schemeClr>
                    </a:solidFill>
                  </a:tcPr>
                </a:tc>
                <a:tc>
                  <a:txBody>
                    <a:bodyPr/>
                    <a:lstStyle/>
                    <a:p>
                      <a:pPr algn="ctr">
                        <a:spcAft>
                          <a:spcPts val="0"/>
                        </a:spcAft>
                        <a:tabLst>
                          <a:tab pos="1530350" algn="l"/>
                        </a:tabLst>
                      </a:pPr>
                      <a:r>
                        <a:rPr lang="en-US" sz="1400" b="1" dirty="0">
                          <a:effectLst/>
                          <a:latin typeface="ＭＳ ゴシック" panose="020B0609070205080204" pitchFamily="49" charset="-128"/>
                          <a:ea typeface="ＭＳ ゴシック" panose="020B0609070205080204" pitchFamily="49" charset="-128"/>
                        </a:rPr>
                        <a:t>30,000</a:t>
                      </a:r>
                      <a:r>
                        <a:rPr lang="ja-JP" sz="1400" b="1" dirty="0">
                          <a:effectLst/>
                          <a:latin typeface="ＭＳ ゴシック" panose="020B0609070205080204" pitchFamily="49" charset="-128"/>
                          <a:ea typeface="ＭＳ ゴシック" panose="020B0609070205080204" pitchFamily="49" charset="-128"/>
                        </a:rPr>
                        <a:t>千円</a:t>
                      </a:r>
                      <a:endParaRPr lang="ja-JP" sz="1400" b="1" dirty="0">
                        <a:effectLst/>
                        <a:latin typeface="ＭＳ ゴシック" panose="020B0609070205080204" pitchFamily="49" charset="-128"/>
                        <a:ea typeface="ＭＳ ゴシック" panose="020B0609070205080204" pitchFamily="49" charset="-128"/>
                        <a:cs typeface="ＭＳ Ｐゴシック" panose="020B0600070205080204" pitchFamily="50" charset="-128"/>
                      </a:endParaRPr>
                    </a:p>
                  </a:txBody>
                  <a:tcPr marL="51435" marR="51435" marT="0" marB="0" anchor="ctr">
                    <a:solidFill>
                      <a:schemeClr val="accent1">
                        <a:lumMod val="20000"/>
                        <a:lumOff val="80000"/>
                      </a:schemeClr>
                    </a:solidFill>
                  </a:tcPr>
                </a:tc>
                <a:tc>
                  <a:txBody>
                    <a:bodyPr/>
                    <a:lstStyle/>
                    <a:p>
                      <a:pPr algn="ctr">
                        <a:spcAft>
                          <a:spcPts val="0"/>
                        </a:spcAft>
                        <a:tabLst>
                          <a:tab pos="1530350" algn="l"/>
                        </a:tabLst>
                      </a:pPr>
                      <a:r>
                        <a:rPr lang="en-US" sz="1400" b="1" dirty="0">
                          <a:effectLst/>
                          <a:latin typeface="ＭＳ ゴシック" panose="020B0609070205080204" pitchFamily="49" charset="-128"/>
                          <a:ea typeface="ＭＳ ゴシック" panose="020B0609070205080204" pitchFamily="49" charset="-128"/>
                        </a:rPr>
                        <a:t>50,000</a:t>
                      </a:r>
                      <a:r>
                        <a:rPr lang="ja-JP" sz="1400" b="1" dirty="0">
                          <a:effectLst/>
                          <a:latin typeface="ＭＳ ゴシック" panose="020B0609070205080204" pitchFamily="49" charset="-128"/>
                          <a:ea typeface="ＭＳ ゴシック" panose="020B0609070205080204" pitchFamily="49" charset="-128"/>
                        </a:rPr>
                        <a:t>千円</a:t>
                      </a:r>
                      <a:endParaRPr lang="ja-JP" sz="1400" b="1" dirty="0">
                        <a:effectLst/>
                        <a:latin typeface="ＭＳ ゴシック" panose="020B0609070205080204" pitchFamily="49" charset="-128"/>
                        <a:ea typeface="ＭＳ ゴシック" panose="020B0609070205080204" pitchFamily="49" charset="-128"/>
                        <a:cs typeface="ＭＳ Ｐゴシック" panose="020B0600070205080204" pitchFamily="50" charset="-128"/>
                      </a:endParaRPr>
                    </a:p>
                  </a:txBody>
                  <a:tcPr marL="51435" marR="51435" marT="0" marB="0" anchor="ctr">
                    <a:solidFill>
                      <a:schemeClr val="accent1">
                        <a:lumMod val="20000"/>
                        <a:lumOff val="80000"/>
                      </a:schemeClr>
                    </a:solidFill>
                  </a:tcPr>
                </a:tc>
                <a:extLst>
                  <a:ext uri="{0D108BD9-81ED-4DB2-BD59-A6C34878D82A}">
                    <a16:rowId xmlns:a16="http://schemas.microsoft.com/office/drawing/2014/main" val="4015278729"/>
                  </a:ext>
                </a:extLst>
              </a:tr>
              <a:tr h="406540">
                <a:tc>
                  <a:txBody>
                    <a:bodyPr/>
                    <a:lstStyle/>
                    <a:p>
                      <a:pPr algn="ctr">
                        <a:spcAft>
                          <a:spcPts val="0"/>
                        </a:spcAft>
                        <a:tabLst>
                          <a:tab pos="1530350" algn="l"/>
                        </a:tabLst>
                      </a:pPr>
                      <a:r>
                        <a:rPr lang="en-US" sz="1400" b="1" dirty="0">
                          <a:effectLst/>
                          <a:latin typeface="ＭＳ ゴシック" panose="020B0609070205080204" pitchFamily="49" charset="-128"/>
                          <a:ea typeface="ＭＳ ゴシック" panose="020B0609070205080204" pitchFamily="49" charset="-128"/>
                        </a:rPr>
                        <a:t>30,000</a:t>
                      </a:r>
                      <a:r>
                        <a:rPr lang="ja-JP" sz="1400" b="1" dirty="0">
                          <a:effectLst/>
                          <a:latin typeface="ＭＳ ゴシック" panose="020B0609070205080204" pitchFamily="49" charset="-128"/>
                          <a:ea typeface="ＭＳ ゴシック" panose="020B0609070205080204" pitchFamily="49" charset="-128"/>
                        </a:rPr>
                        <a:t>㎡以上</a:t>
                      </a:r>
                      <a:endParaRPr lang="ja-JP" sz="1400" b="1" dirty="0">
                        <a:effectLst/>
                        <a:latin typeface="ＭＳ ゴシック" panose="020B0609070205080204" pitchFamily="49" charset="-128"/>
                        <a:ea typeface="ＭＳ ゴシック" panose="020B0609070205080204" pitchFamily="49" charset="-128"/>
                        <a:cs typeface="ＭＳ Ｐゴシック" panose="020B0600070205080204" pitchFamily="50" charset="-128"/>
                      </a:endParaRPr>
                    </a:p>
                  </a:txBody>
                  <a:tcPr marL="51435" marR="51435" marT="0" marB="0" anchor="ctr">
                    <a:solidFill>
                      <a:schemeClr val="accent1">
                        <a:lumMod val="20000"/>
                        <a:lumOff val="80000"/>
                      </a:schemeClr>
                    </a:solidFill>
                  </a:tcPr>
                </a:tc>
                <a:tc>
                  <a:txBody>
                    <a:bodyPr/>
                    <a:lstStyle/>
                    <a:p>
                      <a:pPr algn="ctr">
                        <a:spcAft>
                          <a:spcPts val="0"/>
                        </a:spcAft>
                        <a:tabLst>
                          <a:tab pos="1530350" algn="l"/>
                        </a:tabLst>
                      </a:pPr>
                      <a:r>
                        <a:rPr lang="en-US" sz="1400" b="1" dirty="0">
                          <a:effectLst/>
                          <a:latin typeface="ＭＳ ゴシック" panose="020B0609070205080204" pitchFamily="49" charset="-128"/>
                          <a:ea typeface="ＭＳ ゴシック" panose="020B0609070205080204" pitchFamily="49" charset="-128"/>
                        </a:rPr>
                        <a:t>35,000</a:t>
                      </a:r>
                      <a:r>
                        <a:rPr lang="ja-JP" sz="1400" b="1" dirty="0">
                          <a:effectLst/>
                          <a:latin typeface="ＭＳ ゴシック" panose="020B0609070205080204" pitchFamily="49" charset="-128"/>
                          <a:ea typeface="ＭＳ ゴシック" panose="020B0609070205080204" pitchFamily="49" charset="-128"/>
                        </a:rPr>
                        <a:t>千円</a:t>
                      </a:r>
                      <a:endParaRPr lang="ja-JP" sz="1400" b="1" dirty="0">
                        <a:effectLst/>
                        <a:latin typeface="ＭＳ ゴシック" panose="020B0609070205080204" pitchFamily="49" charset="-128"/>
                        <a:ea typeface="ＭＳ ゴシック" panose="020B0609070205080204" pitchFamily="49" charset="-128"/>
                        <a:cs typeface="ＭＳ Ｐゴシック" panose="020B0600070205080204" pitchFamily="50" charset="-128"/>
                      </a:endParaRPr>
                    </a:p>
                  </a:txBody>
                  <a:tcPr marL="51435" marR="51435" marT="0" marB="0" anchor="ctr">
                    <a:solidFill>
                      <a:schemeClr val="accent1">
                        <a:lumMod val="20000"/>
                        <a:lumOff val="80000"/>
                      </a:schemeClr>
                    </a:solidFill>
                  </a:tcPr>
                </a:tc>
                <a:tc>
                  <a:txBody>
                    <a:bodyPr/>
                    <a:lstStyle/>
                    <a:p>
                      <a:pPr marL="449580" indent="-449580" algn="ctr">
                        <a:spcAft>
                          <a:spcPts val="0"/>
                        </a:spcAft>
                        <a:tabLst>
                          <a:tab pos="1530350" algn="l"/>
                        </a:tabLst>
                      </a:pPr>
                      <a:r>
                        <a:rPr lang="en-US" sz="1400" b="1" dirty="0">
                          <a:effectLst/>
                          <a:latin typeface="ＭＳ ゴシック" panose="020B0609070205080204" pitchFamily="49" charset="-128"/>
                          <a:ea typeface="ＭＳ ゴシック" panose="020B0609070205080204" pitchFamily="49" charset="-128"/>
                        </a:rPr>
                        <a:t>55,000</a:t>
                      </a:r>
                      <a:r>
                        <a:rPr lang="ja-JP" sz="1400" b="1" dirty="0">
                          <a:effectLst/>
                          <a:latin typeface="ＭＳ ゴシック" panose="020B0609070205080204" pitchFamily="49" charset="-128"/>
                          <a:ea typeface="ＭＳ ゴシック" panose="020B0609070205080204" pitchFamily="49" charset="-128"/>
                        </a:rPr>
                        <a:t>千円</a:t>
                      </a:r>
                      <a:endParaRPr lang="ja-JP" sz="1400" b="1" dirty="0">
                        <a:effectLst/>
                        <a:latin typeface="ＭＳ ゴシック" panose="020B0609070205080204" pitchFamily="49" charset="-128"/>
                        <a:ea typeface="ＭＳ ゴシック" panose="020B0609070205080204" pitchFamily="49" charset="-128"/>
                        <a:cs typeface="ＭＳ Ｐゴシック" panose="020B0600070205080204" pitchFamily="50" charset="-128"/>
                      </a:endParaRPr>
                    </a:p>
                  </a:txBody>
                  <a:tcPr marL="51435" marR="51435" marT="0" marB="0" anchor="ctr">
                    <a:solidFill>
                      <a:schemeClr val="accent1">
                        <a:lumMod val="20000"/>
                        <a:lumOff val="80000"/>
                      </a:schemeClr>
                    </a:solidFill>
                  </a:tcPr>
                </a:tc>
                <a:extLst>
                  <a:ext uri="{0D108BD9-81ED-4DB2-BD59-A6C34878D82A}">
                    <a16:rowId xmlns:a16="http://schemas.microsoft.com/office/drawing/2014/main" val="3415776112"/>
                  </a:ext>
                </a:extLst>
              </a:tr>
            </a:tbl>
          </a:graphicData>
        </a:graphic>
      </p:graphicFrame>
      <p:sp>
        <p:nvSpPr>
          <p:cNvPr id="6" name="コンテンツ プレースホルダー 2"/>
          <p:cNvSpPr>
            <a:spLocks noGrp="1"/>
          </p:cNvSpPr>
          <p:nvPr>
            <p:ph idx="1"/>
          </p:nvPr>
        </p:nvSpPr>
        <p:spPr/>
        <p:txBody>
          <a:bodyPr>
            <a:noAutofit/>
          </a:bodyPr>
          <a:lstStyle/>
          <a:p>
            <a:pPr marL="0" indent="0">
              <a:lnSpc>
                <a:spcPts val="1950"/>
              </a:lnSpc>
              <a:buNone/>
            </a:pPr>
            <a:r>
              <a:rPr lang="ja-JP" altLang="en-US" sz="1400" b="1" dirty="0">
                <a:latin typeface="ＭＳ ゴシック" panose="020B0609070205080204" pitchFamily="49" charset="-128"/>
                <a:ea typeface="ＭＳ ゴシック" panose="020B0609070205080204" pitchFamily="49" charset="-128"/>
              </a:rPr>
              <a:t>プロジェクト毎の補助限度額</a:t>
            </a:r>
            <a:r>
              <a:rPr lang="ja-JP" altLang="en-US" sz="1400" dirty="0">
                <a:latin typeface="ＭＳ ゴシック" panose="020B0609070205080204" pitchFamily="49" charset="-128"/>
                <a:ea typeface="ＭＳ ゴシック" panose="020B0609070205080204" pitchFamily="49" charset="-128"/>
              </a:rPr>
              <a:t>は、</a:t>
            </a:r>
            <a:r>
              <a:rPr lang="en-US" altLang="ja-JP" sz="1400" dirty="0">
                <a:latin typeface="ＭＳ ゴシック" panose="020B0609070205080204" pitchFamily="49" charset="-128"/>
                <a:ea typeface="ＭＳ ゴシック" panose="020B0609070205080204" pitchFamily="49" charset="-128"/>
              </a:rPr>
              <a:t>BIM</a:t>
            </a:r>
            <a:r>
              <a:rPr lang="ja-JP" altLang="en-US" sz="1400" dirty="0">
                <a:latin typeface="ＭＳ ゴシック" panose="020B0609070205080204" pitchFamily="49" charset="-128"/>
                <a:ea typeface="ＭＳ ゴシック" panose="020B0609070205080204" pitchFamily="49" charset="-128"/>
              </a:rPr>
              <a:t>モデルの構築に要する費用、かつ、建築物の延床面積に応じ下表に定める金額を超えない額になります。</a:t>
            </a:r>
          </a:p>
        </p:txBody>
      </p:sp>
      <p:sp>
        <p:nvSpPr>
          <p:cNvPr id="7" name="コンテンツ プレースホルダー 2"/>
          <p:cNvSpPr txBox="1">
            <a:spLocks/>
          </p:cNvSpPr>
          <p:nvPr/>
        </p:nvSpPr>
        <p:spPr>
          <a:xfrm>
            <a:off x="250824" y="3989926"/>
            <a:ext cx="8642351" cy="2296574"/>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buNone/>
            </a:pPr>
            <a:r>
              <a:rPr lang="ja-JP" altLang="en-US" sz="1400" b="1" dirty="0">
                <a:latin typeface="ＭＳ ゴシック" panose="020B0609070205080204" pitchFamily="49" charset="-128"/>
                <a:ea typeface="ＭＳ ゴシック" panose="020B0609070205080204" pitchFamily="49" charset="-128"/>
              </a:rPr>
              <a:t>＜留意事項＞</a:t>
            </a:r>
            <a:endParaRPr lang="ja-JP" altLang="en-US" sz="1400" dirty="0">
              <a:latin typeface="ＭＳ ゴシック" panose="020B0609070205080204" pitchFamily="49" charset="-128"/>
              <a:ea typeface="ＭＳ ゴシック" panose="020B0609070205080204" pitchFamily="49" charset="-128"/>
            </a:endParaRPr>
          </a:p>
          <a:p>
            <a:pPr>
              <a:lnSpc>
                <a:spcPct val="100000"/>
              </a:lnSpc>
            </a:pPr>
            <a:r>
              <a:rPr lang="ja-JP" altLang="en-US" sz="1400" u="sng" dirty="0" smtClean="0">
                <a:latin typeface="ＭＳ ゴシック" panose="020B0609070205080204" pitchFamily="49" charset="-128"/>
                <a:ea typeface="ＭＳ ゴシック" panose="020B0609070205080204" pitchFamily="49" charset="-128"/>
              </a:rPr>
              <a:t>令和</a:t>
            </a:r>
            <a:r>
              <a:rPr lang="en-US" altLang="ja-JP" sz="1400" u="sng" dirty="0" smtClean="0">
                <a:latin typeface="ＭＳ ゴシック" panose="020B0609070205080204" pitchFamily="49" charset="-128"/>
                <a:ea typeface="ＭＳ ゴシック" panose="020B0609070205080204" pitchFamily="49" charset="-128"/>
              </a:rPr>
              <a:t>4-5</a:t>
            </a:r>
            <a:r>
              <a:rPr lang="ja-JP" altLang="en-US" sz="1400" u="sng" dirty="0" smtClean="0">
                <a:latin typeface="ＭＳ ゴシック" panose="020B0609070205080204" pitchFamily="49" charset="-128"/>
                <a:ea typeface="ＭＳ ゴシック" panose="020B0609070205080204" pitchFamily="49" charset="-128"/>
              </a:rPr>
              <a:t>年度</a:t>
            </a:r>
            <a:r>
              <a:rPr lang="ja-JP" altLang="en-US" sz="1400" u="sng" dirty="0">
                <a:latin typeface="ＭＳ ゴシック" panose="020B0609070205080204" pitchFamily="49" charset="-128"/>
                <a:ea typeface="ＭＳ ゴシック" panose="020B0609070205080204" pitchFamily="49" charset="-128"/>
              </a:rPr>
              <a:t>建築</a:t>
            </a:r>
            <a:r>
              <a:rPr lang="en-US" altLang="ja-JP" sz="1400" u="sng" dirty="0">
                <a:latin typeface="ＭＳ ゴシック" panose="020B0609070205080204" pitchFamily="49" charset="-128"/>
                <a:ea typeface="ＭＳ ゴシック" panose="020B0609070205080204" pitchFamily="49" charset="-128"/>
              </a:rPr>
              <a:t>BIM</a:t>
            </a:r>
            <a:r>
              <a:rPr lang="ja-JP" altLang="en-US" sz="1400" u="sng" dirty="0">
                <a:latin typeface="ＭＳ ゴシック" panose="020B0609070205080204" pitchFamily="49" charset="-128"/>
                <a:ea typeface="ＭＳ ゴシック" panose="020B0609070205080204" pitchFamily="49" charset="-128"/>
              </a:rPr>
              <a:t>加速化事業において申請済みの既存プロジェクトの場合は、交付を受けた補助額を上記の上限額から差し引いた残額が、令和</a:t>
            </a:r>
            <a:r>
              <a:rPr lang="en-US" altLang="ja-JP" sz="1400" u="sng" dirty="0">
                <a:latin typeface="ＭＳ ゴシック" panose="020B0609070205080204" pitchFamily="49" charset="-128"/>
                <a:ea typeface="ＭＳ ゴシック" panose="020B0609070205080204" pitchFamily="49" charset="-128"/>
              </a:rPr>
              <a:t>5-6</a:t>
            </a:r>
            <a:r>
              <a:rPr lang="ja-JP" altLang="en-US" sz="1400" u="sng" dirty="0">
                <a:latin typeface="ＭＳ ゴシック" panose="020B0609070205080204" pitchFamily="49" charset="-128"/>
                <a:ea typeface="ＭＳ ゴシック" panose="020B0609070205080204" pitchFamily="49" charset="-128"/>
              </a:rPr>
              <a:t>年度建築</a:t>
            </a:r>
            <a:r>
              <a:rPr lang="en-US" altLang="ja-JP" sz="1400" u="sng" dirty="0">
                <a:latin typeface="ＭＳ ゴシック" panose="020B0609070205080204" pitchFamily="49" charset="-128"/>
                <a:ea typeface="ＭＳ ゴシック" panose="020B0609070205080204" pitchFamily="49" charset="-128"/>
              </a:rPr>
              <a:t>BIM</a:t>
            </a:r>
            <a:r>
              <a:rPr lang="ja-JP" altLang="en-US" sz="1400" u="sng" dirty="0">
                <a:latin typeface="ＭＳ ゴシック" panose="020B0609070205080204" pitchFamily="49" charset="-128"/>
                <a:ea typeface="ＭＳ ゴシック" panose="020B0609070205080204" pitchFamily="49" charset="-128"/>
              </a:rPr>
              <a:t>加速化事業の上限額となります。</a:t>
            </a:r>
          </a:p>
          <a:p>
            <a:pPr>
              <a:lnSpc>
                <a:spcPct val="100000"/>
              </a:lnSpc>
            </a:pPr>
            <a:r>
              <a:rPr lang="ja-JP" altLang="en-US" sz="1400" u="sng" dirty="0">
                <a:latin typeface="ＭＳ ゴシック" panose="020B0609070205080204" pitchFamily="49" charset="-128"/>
                <a:ea typeface="ＭＳ ゴシック" panose="020B0609070205080204" pitchFamily="49" charset="-128"/>
              </a:rPr>
              <a:t>設計・施工プロジェクトの場合で、それぞれの補助対象経費を明確に分けられる場合、一つのプロジェクトを設計と施工に分けて申請することも可能です。その場合に上記の上限額は、設計、施工それぞれの上限額を合算できます。</a:t>
            </a:r>
          </a:p>
          <a:p>
            <a:pPr>
              <a:lnSpc>
                <a:spcPct val="100000"/>
              </a:lnSpc>
            </a:pPr>
            <a:r>
              <a:rPr lang="ja-JP" altLang="en-US" sz="1400" dirty="0">
                <a:latin typeface="ＭＳ ゴシック" panose="020B0609070205080204" pitchFamily="49" charset="-128"/>
                <a:ea typeface="ＭＳ ゴシック" panose="020B0609070205080204" pitchFamily="49" charset="-128"/>
              </a:rPr>
              <a:t>設計・施工プロジェクトの場合で、ぞれぞれの補助対象経費を明確に分けられない場合は、設計・施工プロジェクトとして申請し、上限額は、設計若しくは施工いずれかの上限額を選択することも可能です。</a:t>
            </a:r>
          </a:p>
        </p:txBody>
      </p:sp>
      <p:sp>
        <p:nvSpPr>
          <p:cNvPr id="8" name="コンテンツ プレースホルダー 2"/>
          <p:cNvSpPr txBox="1">
            <a:spLocks/>
          </p:cNvSpPr>
          <p:nvPr/>
        </p:nvSpPr>
        <p:spPr>
          <a:xfrm>
            <a:off x="6188546" y="3123740"/>
            <a:ext cx="2704629" cy="558353"/>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342900">
              <a:lnSpc>
                <a:spcPts val="1950"/>
              </a:lnSpc>
              <a:buNone/>
            </a:pPr>
            <a:r>
              <a:rPr lang="en-US" altLang="ja-JP" sz="1400" b="1" dirty="0">
                <a:latin typeface="ＭＳ ゴシック" panose="020B0609070205080204" pitchFamily="49" charset="-128"/>
                <a:ea typeface="ＭＳ ゴシック" panose="020B0609070205080204" pitchFamily="49" charset="-128"/>
              </a:rPr>
              <a:t>※ </a:t>
            </a:r>
            <a:r>
              <a:rPr lang="ja-JP" altLang="en-US" sz="1400" b="1" dirty="0">
                <a:latin typeface="ＭＳ ゴシック" panose="020B0609070205080204" pitchFamily="49" charset="-128"/>
                <a:ea typeface="ＭＳ ゴシック" panose="020B0609070205080204" pitchFamily="49" charset="-128"/>
              </a:rPr>
              <a:t>延べ面積の下限と上限の</a:t>
            </a:r>
            <a:endParaRPr lang="en-US" altLang="ja-JP" sz="1400" b="1" dirty="0">
              <a:latin typeface="ＭＳ ゴシック" panose="020B0609070205080204" pitchFamily="49" charset="-128"/>
              <a:ea typeface="ＭＳ ゴシック" panose="020B0609070205080204" pitchFamily="49" charset="-128"/>
            </a:endParaRPr>
          </a:p>
          <a:p>
            <a:pPr marL="0" indent="-342900">
              <a:lnSpc>
                <a:spcPts val="750"/>
              </a:lnSpc>
              <a:buNone/>
            </a:pPr>
            <a:r>
              <a:rPr lang="ja-JP" altLang="en-US" sz="1400" b="1" dirty="0">
                <a:latin typeface="ＭＳ ゴシック" panose="020B0609070205080204" pitchFamily="49" charset="-128"/>
                <a:ea typeface="ＭＳ ゴシック" panose="020B0609070205080204" pitchFamily="49" charset="-128"/>
              </a:rPr>
              <a:t>   要件はありません。</a:t>
            </a:r>
          </a:p>
        </p:txBody>
      </p:sp>
      <p:sp>
        <p:nvSpPr>
          <p:cNvPr id="2" name="タイトル 1"/>
          <p:cNvSpPr>
            <a:spLocks noGrp="1"/>
          </p:cNvSpPr>
          <p:nvPr>
            <p:ph type="title"/>
          </p:nvPr>
        </p:nvSpPr>
        <p:spPr/>
        <p:txBody>
          <a:bodyPr/>
          <a:lstStyle/>
          <a:p>
            <a:r>
              <a:rPr kumimoji="1" lang="en-US" altLang="ja-JP" dirty="0" smtClean="0"/>
              <a:t>5</a:t>
            </a:r>
            <a:r>
              <a:rPr lang="ja-JP" altLang="en-US" dirty="0"/>
              <a:t> </a:t>
            </a:r>
            <a:r>
              <a:rPr kumimoji="1" lang="ja-JP" altLang="en-US" dirty="0" smtClean="0"/>
              <a:t>プロジェクトの補助限度額</a:t>
            </a:r>
            <a:endParaRPr kumimoji="1" lang="ja-JP" altLang="en-US" dirty="0"/>
          </a:p>
        </p:txBody>
      </p:sp>
      <p:sp>
        <p:nvSpPr>
          <p:cNvPr id="10" name="タイトル 1"/>
          <p:cNvSpPr txBox="1">
            <a:spLocks/>
          </p:cNvSpPr>
          <p:nvPr/>
        </p:nvSpPr>
        <p:spPr>
          <a:xfrm>
            <a:off x="8150347" y="0"/>
            <a:ext cx="993653" cy="393138"/>
          </a:xfrm>
          <a:prstGeom prst="rect">
            <a:avLst/>
          </a:prstGeom>
          <a:noFill/>
          <a:ln w="25400">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4000"/>
              </a:lnSpc>
            </a:pPr>
            <a:r>
              <a:rPr lang="en-US" altLang="ja-JP" sz="1400" b="1" dirty="0" smtClean="0">
                <a:latin typeface="ＭＳ ゴシック" panose="020B0609070205080204" pitchFamily="49" charset="-128"/>
                <a:ea typeface="ＭＳ ゴシック" panose="020B0609070205080204" pitchFamily="49" charset="-128"/>
              </a:rPr>
              <a:t>29/56</a:t>
            </a:r>
            <a:endParaRPr lang="ja-JP" altLang="en-US" sz="1400" b="1"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5759688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6</a:t>
            </a:r>
            <a:r>
              <a:rPr lang="ja-JP" altLang="en-US" dirty="0"/>
              <a:t> </a:t>
            </a:r>
            <a:r>
              <a:rPr kumimoji="1" lang="ja-JP" altLang="en-US" dirty="0" smtClean="0"/>
              <a:t>スケジュール</a:t>
            </a:r>
            <a:endParaRPr kumimoji="1" lang="ja-JP" altLang="en-US" dirty="0"/>
          </a:p>
        </p:txBody>
      </p:sp>
      <p:cxnSp>
        <p:nvCxnSpPr>
          <p:cNvPr id="4" name="直線コネクタ 3"/>
          <p:cNvCxnSpPr/>
          <p:nvPr/>
        </p:nvCxnSpPr>
        <p:spPr>
          <a:xfrm flipV="1">
            <a:off x="1170237" y="1850573"/>
            <a:ext cx="0" cy="1192667"/>
          </a:xfrm>
          <a:prstGeom prst="line">
            <a:avLst/>
          </a:prstGeom>
          <a:ln w="19050">
            <a:solidFill>
              <a:schemeClr val="bg2"/>
            </a:solidFill>
            <a:prstDash val="sysDash"/>
          </a:ln>
        </p:spPr>
        <p:style>
          <a:lnRef idx="1">
            <a:schemeClr val="accent1"/>
          </a:lnRef>
          <a:fillRef idx="0">
            <a:schemeClr val="accent1"/>
          </a:fillRef>
          <a:effectRef idx="0">
            <a:schemeClr val="accent1"/>
          </a:effectRef>
          <a:fontRef idx="minor">
            <a:schemeClr val="tx1"/>
          </a:fontRef>
        </p:style>
      </p:cxnSp>
      <p:cxnSp>
        <p:nvCxnSpPr>
          <p:cNvPr id="5" name="直線コネクタ 4"/>
          <p:cNvCxnSpPr/>
          <p:nvPr/>
        </p:nvCxnSpPr>
        <p:spPr>
          <a:xfrm flipV="1">
            <a:off x="2464179" y="1850573"/>
            <a:ext cx="0" cy="1192667"/>
          </a:xfrm>
          <a:prstGeom prst="line">
            <a:avLst/>
          </a:prstGeom>
          <a:ln w="19050">
            <a:solidFill>
              <a:schemeClr val="bg2"/>
            </a:solidFill>
            <a:prstDash val="sysDash"/>
          </a:ln>
        </p:spPr>
        <p:style>
          <a:lnRef idx="1">
            <a:schemeClr val="accent1"/>
          </a:lnRef>
          <a:fillRef idx="0">
            <a:schemeClr val="accent1"/>
          </a:fillRef>
          <a:effectRef idx="0">
            <a:schemeClr val="accent1"/>
          </a:effectRef>
          <a:fontRef idx="minor">
            <a:schemeClr val="tx1"/>
          </a:fontRef>
        </p:style>
      </p:cxnSp>
      <p:sp>
        <p:nvSpPr>
          <p:cNvPr id="6" name="正方形/長方形 57"/>
          <p:cNvSpPr/>
          <p:nvPr/>
        </p:nvSpPr>
        <p:spPr>
          <a:xfrm>
            <a:off x="3946959" y="3046093"/>
            <a:ext cx="1899034" cy="307777"/>
          </a:xfrm>
          <a:prstGeom prst="rect">
            <a:avLst/>
          </a:prstGeom>
          <a:noFill/>
          <a:ln w="9525">
            <a:noFill/>
            <a:miter lim="800000"/>
            <a:headEnd/>
            <a:tailEnd/>
          </a:ln>
        </p:spPr>
        <p:txBody>
          <a:bodyPr wrap="square">
            <a:spAutoFit/>
          </a:bodyPr>
          <a:lstStyle/>
          <a:p>
            <a:pPr algn="ctr">
              <a:defRPr/>
            </a:pPr>
            <a:r>
              <a:rPr kumimoji="0" lang="ja-JP" altLang="en-US" sz="1400" kern="0" dirty="0">
                <a:solidFill>
                  <a:srgbClr val="000000"/>
                </a:solidFill>
                <a:latin typeface="ＭＳ ゴシック" panose="020B0609070205080204" pitchFamily="49" charset="-128"/>
                <a:ea typeface="ＭＳ ゴシック" panose="020B0609070205080204" pitchFamily="49" charset="-128"/>
                <a:cs typeface="Meiryo UI" panose="020B0604030504040204" pitchFamily="50" charset="-128"/>
              </a:rPr>
              <a:t>事業期間</a:t>
            </a:r>
            <a:endParaRPr kumimoji="0" lang="en-US" altLang="ja-JP" sz="1400" kern="0" dirty="0">
              <a:solidFill>
                <a:srgbClr val="000000"/>
              </a:solidFill>
              <a:latin typeface="ＭＳ ゴシック" panose="020B0609070205080204" pitchFamily="49" charset="-128"/>
              <a:ea typeface="ＭＳ ゴシック" panose="020B0609070205080204" pitchFamily="49" charset="-128"/>
              <a:cs typeface="Meiryo UI" panose="020B0604030504040204" pitchFamily="50" charset="-128"/>
            </a:endParaRPr>
          </a:p>
        </p:txBody>
      </p:sp>
      <p:sp>
        <p:nvSpPr>
          <p:cNvPr id="7" name="正方形/長方形 57"/>
          <p:cNvSpPr/>
          <p:nvPr/>
        </p:nvSpPr>
        <p:spPr>
          <a:xfrm>
            <a:off x="1767141" y="2798377"/>
            <a:ext cx="1399107" cy="738664"/>
          </a:xfrm>
          <a:prstGeom prst="rect">
            <a:avLst/>
          </a:prstGeom>
          <a:noFill/>
          <a:ln w="9525">
            <a:noFill/>
            <a:miter lim="800000"/>
            <a:headEnd/>
            <a:tailEnd/>
          </a:ln>
        </p:spPr>
        <p:txBody>
          <a:bodyPr wrap="square">
            <a:spAutoFit/>
          </a:bodyPr>
          <a:lstStyle/>
          <a:p>
            <a:pPr algn="ctr">
              <a:defRPr/>
            </a:pPr>
            <a:r>
              <a:rPr kumimoji="0" lang="ja-JP" altLang="en-US" sz="1600" kern="0" dirty="0">
                <a:solidFill>
                  <a:srgbClr val="FFC000"/>
                </a:solidFill>
                <a:latin typeface="Meiryo UI" panose="020B0604030504040204" pitchFamily="50" charset="-128"/>
                <a:ea typeface="Meiryo UI" panose="020B0604030504040204" pitchFamily="50" charset="-128"/>
                <a:cs typeface="Meiryo UI" panose="020B0604030504040204" pitchFamily="50" charset="-128"/>
              </a:rPr>
              <a:t>●</a:t>
            </a:r>
            <a:endParaRPr kumimoji="0" lang="en-US" altLang="ja-JP" sz="1400" kern="0" dirty="0">
              <a:solidFill>
                <a:srgbClr val="FFC000"/>
              </a:solidFill>
              <a:latin typeface="Meiryo UI" panose="020B0604030504040204" pitchFamily="50" charset="-128"/>
              <a:ea typeface="Meiryo UI" panose="020B0604030504040204" pitchFamily="50" charset="-128"/>
              <a:cs typeface="Meiryo UI" panose="020B0604030504040204" pitchFamily="50" charset="-128"/>
            </a:endParaRPr>
          </a:p>
          <a:p>
            <a:pPr algn="ctr">
              <a:defRPr/>
            </a:pPr>
            <a:r>
              <a:rPr kumimoji="0" lang="ja-JP" altLang="en-US" sz="1400" kern="0" dirty="0">
                <a:latin typeface="ＭＳ ゴシック" panose="020B0609070205080204" pitchFamily="49" charset="-128"/>
                <a:ea typeface="ＭＳ ゴシック" panose="020B0609070205080204" pitchFamily="49" charset="-128"/>
                <a:cs typeface="Meiryo UI" panose="020B0604030504040204" pitchFamily="50" charset="-128"/>
              </a:rPr>
              <a:t>交付申請</a:t>
            </a:r>
            <a:endParaRPr kumimoji="0" lang="en-US" altLang="ja-JP" sz="1400" kern="0" dirty="0">
              <a:latin typeface="ＭＳ ゴシック" panose="020B0609070205080204" pitchFamily="49" charset="-128"/>
              <a:ea typeface="ＭＳ ゴシック" panose="020B0609070205080204" pitchFamily="49" charset="-128"/>
              <a:cs typeface="Meiryo UI" panose="020B0604030504040204" pitchFamily="50" charset="-128"/>
            </a:endParaRPr>
          </a:p>
          <a:p>
            <a:pPr algn="ctr">
              <a:defRPr/>
            </a:pPr>
            <a:endParaRPr kumimoji="0" lang="ja-JP" altLang="en-US" sz="1200" kern="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8" name="直線矢印コネクタ 7"/>
          <p:cNvCxnSpPr>
            <a:cxnSpLocks/>
          </p:cNvCxnSpPr>
          <p:nvPr/>
        </p:nvCxnSpPr>
        <p:spPr>
          <a:xfrm>
            <a:off x="1135896" y="2211765"/>
            <a:ext cx="5077911" cy="0"/>
          </a:xfrm>
          <a:prstGeom prst="straightConnector1">
            <a:avLst/>
          </a:prstGeom>
          <a:ln w="76200">
            <a:solidFill>
              <a:schemeClr val="accent4"/>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9" name="正方形/長方形 57"/>
          <p:cNvSpPr/>
          <p:nvPr/>
        </p:nvSpPr>
        <p:spPr>
          <a:xfrm>
            <a:off x="7830001" y="2795897"/>
            <a:ext cx="1597453" cy="338554"/>
          </a:xfrm>
          <a:prstGeom prst="rect">
            <a:avLst/>
          </a:prstGeom>
          <a:noFill/>
          <a:ln w="9525">
            <a:noFill/>
            <a:miter lim="800000"/>
            <a:headEnd/>
            <a:tailEnd/>
          </a:ln>
        </p:spPr>
        <p:txBody>
          <a:bodyPr wrap="square">
            <a:spAutoFit/>
          </a:bodyPr>
          <a:lstStyle/>
          <a:p>
            <a:pPr>
              <a:defRPr/>
            </a:pPr>
            <a:r>
              <a:rPr kumimoji="0" lang="ja-JP" altLang="en-US" sz="1600" kern="0" dirty="0">
                <a:solidFill>
                  <a:srgbClr val="FFC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400" kern="0" dirty="0">
                <a:solidFill>
                  <a:srgbClr val="000000"/>
                </a:solidFill>
                <a:latin typeface="ＭＳ ゴシック" panose="020B0609070205080204" pitchFamily="49" charset="-128"/>
                <a:ea typeface="ＭＳ ゴシック" panose="020B0609070205080204" pitchFamily="49" charset="-128"/>
                <a:cs typeface="Meiryo UI" panose="020B0604030504040204" pitchFamily="50" charset="-128"/>
              </a:rPr>
              <a:t>補助金交付</a:t>
            </a:r>
          </a:p>
        </p:txBody>
      </p:sp>
      <p:sp>
        <p:nvSpPr>
          <p:cNvPr id="10" name="正方形/長方形 57"/>
          <p:cNvSpPr/>
          <p:nvPr/>
        </p:nvSpPr>
        <p:spPr>
          <a:xfrm>
            <a:off x="8066847" y="5504903"/>
            <a:ext cx="856394" cy="553998"/>
          </a:xfrm>
          <a:prstGeom prst="rect">
            <a:avLst/>
          </a:prstGeom>
          <a:noFill/>
          <a:ln w="9525">
            <a:noFill/>
            <a:miter lim="800000"/>
            <a:headEnd/>
            <a:tailEnd/>
          </a:ln>
        </p:spPr>
        <p:txBody>
          <a:bodyPr wrap="square">
            <a:spAutoFit/>
          </a:bodyPr>
          <a:lstStyle/>
          <a:p>
            <a:pPr algn="r">
              <a:defRPr/>
            </a:pPr>
            <a:r>
              <a:rPr kumimoji="0" lang="ja-JP" altLang="en-US" sz="16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kumimoji="0" lang="en-US" altLang="ja-JP" sz="16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r">
              <a:defRPr/>
            </a:pPr>
            <a:r>
              <a:rPr kumimoji="0" lang="ja-JP" altLang="en-US" sz="1400" kern="0" dirty="0">
                <a:solidFill>
                  <a:srgbClr val="000000"/>
                </a:solidFill>
                <a:latin typeface="ＭＳ ゴシック" panose="020B0609070205080204" pitchFamily="49" charset="-128"/>
                <a:ea typeface="ＭＳ ゴシック" panose="020B0609070205080204" pitchFamily="49" charset="-128"/>
                <a:cs typeface="Meiryo UI" panose="020B0604030504040204" pitchFamily="50" charset="-128"/>
              </a:rPr>
              <a:t>竣工</a:t>
            </a:r>
          </a:p>
        </p:txBody>
      </p:sp>
      <p:cxnSp>
        <p:nvCxnSpPr>
          <p:cNvPr id="11" name="直線矢印コネクタ 10"/>
          <p:cNvCxnSpPr>
            <a:cxnSpLocks/>
          </p:cNvCxnSpPr>
          <p:nvPr/>
        </p:nvCxnSpPr>
        <p:spPr>
          <a:xfrm>
            <a:off x="2522334" y="2973990"/>
            <a:ext cx="4768438" cy="0"/>
          </a:xfrm>
          <a:prstGeom prst="straightConnector1">
            <a:avLst/>
          </a:prstGeom>
          <a:ln w="76200">
            <a:solidFill>
              <a:schemeClr val="accent4"/>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grpSp>
        <p:nvGrpSpPr>
          <p:cNvPr id="12" name="グループ化 11">
            <a:extLst>
              <a:ext uri="{FF2B5EF4-FFF2-40B4-BE49-F238E27FC236}">
                <a16:creationId xmlns:a16="http://schemas.microsoft.com/office/drawing/2014/main" id="{E561F30D-3335-A697-F809-0BCCC1331268}"/>
              </a:ext>
            </a:extLst>
          </p:cNvPr>
          <p:cNvGrpSpPr/>
          <p:nvPr/>
        </p:nvGrpSpPr>
        <p:grpSpPr>
          <a:xfrm>
            <a:off x="-180104" y="842176"/>
            <a:ext cx="9217742" cy="1172655"/>
            <a:chOff x="356255" y="2607616"/>
            <a:chExt cx="9217742" cy="1024755"/>
          </a:xfrm>
        </p:grpSpPr>
        <p:cxnSp>
          <p:nvCxnSpPr>
            <p:cNvPr id="13" name="直線矢印コネクタ 12"/>
            <p:cNvCxnSpPr/>
            <p:nvPr/>
          </p:nvCxnSpPr>
          <p:spPr>
            <a:xfrm>
              <a:off x="356255" y="3409781"/>
              <a:ext cx="9217742" cy="0"/>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正方形/長方形 57"/>
            <p:cNvSpPr/>
            <p:nvPr/>
          </p:nvSpPr>
          <p:spPr>
            <a:xfrm>
              <a:off x="1503710" y="2975835"/>
              <a:ext cx="799791" cy="314016"/>
            </a:xfrm>
            <a:prstGeom prst="rect">
              <a:avLst/>
            </a:prstGeom>
            <a:noFill/>
            <a:ln w="9525">
              <a:noFill/>
              <a:miter lim="800000"/>
              <a:headEnd/>
              <a:tailEnd/>
            </a:ln>
          </p:spPr>
          <p:txBody>
            <a:bodyPr wrap="square">
              <a:spAutoFit/>
            </a:bodyPr>
            <a:lstStyle/>
            <a:p>
              <a:pPr algn="ctr">
                <a:spcBef>
                  <a:spcPct val="50000"/>
                </a:spcBef>
                <a:defRPr/>
              </a:pPr>
              <a:r>
                <a:rPr kumimoji="0" lang="en-US" altLang="ja-JP" sz="14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R6.1</a:t>
              </a:r>
              <a:endParaRPr kumimoji="0" lang="ja-JP" altLang="en-US" sz="14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57"/>
            <p:cNvSpPr/>
            <p:nvPr/>
          </p:nvSpPr>
          <p:spPr>
            <a:xfrm>
              <a:off x="6817293" y="2982074"/>
              <a:ext cx="799791" cy="307777"/>
            </a:xfrm>
            <a:prstGeom prst="rect">
              <a:avLst/>
            </a:prstGeom>
            <a:noFill/>
            <a:ln w="9525">
              <a:noFill/>
              <a:miter lim="800000"/>
              <a:headEnd/>
              <a:tailEnd/>
            </a:ln>
          </p:spPr>
          <p:txBody>
            <a:bodyPr wrap="square">
              <a:spAutoFit/>
            </a:bodyPr>
            <a:lstStyle/>
            <a:p>
              <a:pPr algn="ctr">
                <a:spcBef>
                  <a:spcPct val="50000"/>
                </a:spcBef>
                <a:defRPr/>
              </a:pPr>
              <a:r>
                <a:rPr kumimoji="0" lang="en-US" altLang="ja-JP" sz="14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R6.1</a:t>
              </a:r>
            </a:p>
          </p:txBody>
        </p:sp>
        <p:cxnSp>
          <p:nvCxnSpPr>
            <p:cNvPr id="16" name="直線コネクタ 15"/>
            <p:cNvCxnSpPr/>
            <p:nvPr/>
          </p:nvCxnSpPr>
          <p:spPr>
            <a:xfrm flipV="1">
              <a:off x="7865856" y="3264700"/>
              <a:ext cx="0" cy="367669"/>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flipV="1">
              <a:off x="1667196" y="3264700"/>
              <a:ext cx="0" cy="367671"/>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flipV="1">
              <a:off x="1224435" y="3264700"/>
              <a:ext cx="0" cy="367669"/>
            </a:xfrm>
            <a:prstGeom prst="line">
              <a:avLst/>
            </a:prstGeom>
            <a:ln w="19050">
              <a:solidFill>
                <a:schemeClr val="bg2"/>
              </a:solidFill>
              <a:prstDash val="solid"/>
            </a:ln>
          </p:spPr>
          <p:style>
            <a:lnRef idx="1">
              <a:schemeClr val="accent1"/>
            </a:lnRef>
            <a:fillRef idx="0">
              <a:schemeClr val="accent1"/>
            </a:fillRef>
            <a:effectRef idx="0">
              <a:schemeClr val="accent1"/>
            </a:effectRef>
            <a:fontRef idx="minor">
              <a:schemeClr val="tx1"/>
            </a:fontRef>
          </p:style>
        </p:cxnSp>
        <p:sp>
          <p:nvSpPr>
            <p:cNvPr id="19" name="正方形/長方形 57"/>
            <p:cNvSpPr/>
            <p:nvPr/>
          </p:nvSpPr>
          <p:spPr>
            <a:xfrm>
              <a:off x="1048998" y="2607616"/>
              <a:ext cx="1320105" cy="200055"/>
            </a:xfrm>
            <a:prstGeom prst="rect">
              <a:avLst/>
            </a:prstGeom>
            <a:noFill/>
            <a:ln w="9525">
              <a:noFill/>
              <a:miter lim="800000"/>
              <a:headEnd/>
              <a:tailEnd/>
            </a:ln>
          </p:spPr>
          <p:txBody>
            <a:bodyPr wrap="square">
              <a:spAutoFit/>
            </a:bodyPr>
            <a:lstStyle/>
            <a:p>
              <a:pPr algn="ctr">
                <a:defRPr/>
              </a:pPr>
              <a:endParaRPr kumimoji="0" lang="en-US" altLang="ja-JP" sz="7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0" name="直線コネクタ 19"/>
            <p:cNvCxnSpPr/>
            <p:nvPr/>
          </p:nvCxnSpPr>
          <p:spPr>
            <a:xfrm flipV="1">
              <a:off x="2109957" y="3264700"/>
              <a:ext cx="0" cy="367669"/>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flipV="1">
              <a:off x="2552718" y="3264700"/>
              <a:ext cx="0" cy="367669"/>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flipV="1">
              <a:off x="2995479" y="3264700"/>
              <a:ext cx="0" cy="367669"/>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flipV="1">
              <a:off x="3438240" y="3264700"/>
              <a:ext cx="0" cy="367669"/>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flipV="1">
              <a:off x="3881001" y="3264700"/>
              <a:ext cx="0" cy="367669"/>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flipV="1">
              <a:off x="4323762" y="3264700"/>
              <a:ext cx="0" cy="367669"/>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flipV="1">
              <a:off x="4766523" y="3264700"/>
              <a:ext cx="0" cy="367669"/>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flipV="1">
              <a:off x="5209284" y="3264700"/>
              <a:ext cx="0" cy="367669"/>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flipV="1">
              <a:off x="5652045" y="3264700"/>
              <a:ext cx="0" cy="367669"/>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flipV="1">
              <a:off x="6094806" y="3264700"/>
              <a:ext cx="0" cy="367669"/>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flipV="1">
              <a:off x="6537567" y="3264700"/>
              <a:ext cx="0" cy="367669"/>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flipV="1">
              <a:off x="6980328" y="3264700"/>
              <a:ext cx="0" cy="367669"/>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flipV="1">
              <a:off x="7423089" y="3264700"/>
              <a:ext cx="0" cy="367669"/>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33" name="正方形/長方形 57"/>
            <p:cNvSpPr/>
            <p:nvPr/>
          </p:nvSpPr>
          <p:spPr>
            <a:xfrm>
              <a:off x="2179465" y="2975835"/>
              <a:ext cx="348797" cy="314016"/>
            </a:xfrm>
            <a:prstGeom prst="rect">
              <a:avLst/>
            </a:prstGeom>
            <a:noFill/>
            <a:ln w="9525">
              <a:noFill/>
              <a:miter lim="800000"/>
              <a:headEnd/>
              <a:tailEnd/>
            </a:ln>
          </p:spPr>
          <p:txBody>
            <a:bodyPr wrap="square">
              <a:spAutoFit/>
            </a:bodyPr>
            <a:lstStyle/>
            <a:p>
              <a:pPr algn="ctr">
                <a:spcBef>
                  <a:spcPct val="50000"/>
                </a:spcBef>
                <a:defRPr/>
              </a:pPr>
              <a:r>
                <a:rPr kumimoji="0" lang="en-US" altLang="ja-JP" sz="14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a:t>
              </a:r>
              <a:endParaRPr kumimoji="0" lang="ja-JP" altLang="en-US" sz="14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正方形/長方形 57"/>
            <p:cNvSpPr/>
            <p:nvPr/>
          </p:nvSpPr>
          <p:spPr>
            <a:xfrm>
              <a:off x="2619079" y="2975835"/>
              <a:ext cx="348797" cy="314016"/>
            </a:xfrm>
            <a:prstGeom prst="rect">
              <a:avLst/>
            </a:prstGeom>
            <a:noFill/>
            <a:ln w="9525">
              <a:noFill/>
              <a:miter lim="800000"/>
              <a:headEnd/>
              <a:tailEnd/>
            </a:ln>
          </p:spPr>
          <p:txBody>
            <a:bodyPr wrap="square">
              <a:spAutoFit/>
            </a:bodyPr>
            <a:lstStyle/>
            <a:p>
              <a:pPr algn="ctr">
                <a:spcBef>
                  <a:spcPct val="50000"/>
                </a:spcBef>
                <a:defRPr/>
              </a:pPr>
              <a:r>
                <a:rPr kumimoji="0" lang="en-US" altLang="ja-JP" sz="14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3</a:t>
              </a:r>
              <a:endParaRPr kumimoji="0" lang="ja-JP" altLang="en-US" sz="14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正方形/長方形 57"/>
            <p:cNvSpPr/>
            <p:nvPr/>
          </p:nvSpPr>
          <p:spPr>
            <a:xfrm>
              <a:off x="3058693" y="2975835"/>
              <a:ext cx="348797" cy="314016"/>
            </a:xfrm>
            <a:prstGeom prst="rect">
              <a:avLst/>
            </a:prstGeom>
            <a:noFill/>
            <a:ln w="9525">
              <a:noFill/>
              <a:miter lim="800000"/>
              <a:headEnd/>
              <a:tailEnd/>
            </a:ln>
          </p:spPr>
          <p:txBody>
            <a:bodyPr wrap="square">
              <a:spAutoFit/>
            </a:bodyPr>
            <a:lstStyle/>
            <a:p>
              <a:pPr algn="ctr">
                <a:spcBef>
                  <a:spcPct val="50000"/>
                </a:spcBef>
                <a:defRPr/>
              </a:pPr>
              <a:r>
                <a:rPr kumimoji="0" lang="en-US" altLang="ja-JP" sz="14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4</a:t>
              </a:r>
              <a:endParaRPr kumimoji="0" lang="ja-JP" altLang="en-US" sz="14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正方形/長方形 57"/>
            <p:cNvSpPr/>
            <p:nvPr/>
          </p:nvSpPr>
          <p:spPr>
            <a:xfrm>
              <a:off x="3498307" y="2975835"/>
              <a:ext cx="348797" cy="314016"/>
            </a:xfrm>
            <a:prstGeom prst="rect">
              <a:avLst/>
            </a:prstGeom>
            <a:noFill/>
            <a:ln w="9525">
              <a:noFill/>
              <a:miter lim="800000"/>
              <a:headEnd/>
              <a:tailEnd/>
            </a:ln>
          </p:spPr>
          <p:txBody>
            <a:bodyPr wrap="square">
              <a:spAutoFit/>
            </a:bodyPr>
            <a:lstStyle/>
            <a:p>
              <a:pPr algn="ctr">
                <a:spcBef>
                  <a:spcPct val="50000"/>
                </a:spcBef>
                <a:defRPr/>
              </a:pPr>
              <a:r>
                <a:rPr kumimoji="0" lang="en-US" altLang="ja-JP" sz="14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5</a:t>
              </a:r>
              <a:endParaRPr kumimoji="0" lang="ja-JP" altLang="en-US" sz="14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正方形/長方形 57"/>
            <p:cNvSpPr/>
            <p:nvPr/>
          </p:nvSpPr>
          <p:spPr>
            <a:xfrm>
              <a:off x="3937921" y="2975835"/>
              <a:ext cx="348797" cy="314016"/>
            </a:xfrm>
            <a:prstGeom prst="rect">
              <a:avLst/>
            </a:prstGeom>
            <a:noFill/>
            <a:ln w="9525">
              <a:noFill/>
              <a:miter lim="800000"/>
              <a:headEnd/>
              <a:tailEnd/>
            </a:ln>
          </p:spPr>
          <p:txBody>
            <a:bodyPr wrap="square">
              <a:spAutoFit/>
            </a:bodyPr>
            <a:lstStyle/>
            <a:p>
              <a:pPr algn="ctr">
                <a:spcBef>
                  <a:spcPct val="50000"/>
                </a:spcBef>
                <a:defRPr/>
              </a:pPr>
              <a:r>
                <a:rPr kumimoji="0" lang="en-US" altLang="ja-JP" sz="14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6</a:t>
              </a:r>
              <a:endParaRPr kumimoji="0" lang="ja-JP" altLang="en-US" sz="14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正方形/長方形 57"/>
            <p:cNvSpPr/>
            <p:nvPr/>
          </p:nvSpPr>
          <p:spPr>
            <a:xfrm>
              <a:off x="4377535" y="2975835"/>
              <a:ext cx="348797" cy="314016"/>
            </a:xfrm>
            <a:prstGeom prst="rect">
              <a:avLst/>
            </a:prstGeom>
            <a:noFill/>
            <a:ln w="9525">
              <a:noFill/>
              <a:miter lim="800000"/>
              <a:headEnd/>
              <a:tailEnd/>
            </a:ln>
          </p:spPr>
          <p:txBody>
            <a:bodyPr wrap="square">
              <a:spAutoFit/>
            </a:bodyPr>
            <a:lstStyle/>
            <a:p>
              <a:pPr algn="ctr">
                <a:spcBef>
                  <a:spcPct val="50000"/>
                </a:spcBef>
                <a:defRPr/>
              </a:pPr>
              <a:r>
                <a:rPr kumimoji="0" lang="en-US" altLang="ja-JP" sz="14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7</a:t>
              </a:r>
              <a:endParaRPr kumimoji="0" lang="ja-JP" altLang="en-US" sz="14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正方形/長方形 57"/>
            <p:cNvSpPr/>
            <p:nvPr/>
          </p:nvSpPr>
          <p:spPr>
            <a:xfrm>
              <a:off x="4817149" y="2975835"/>
              <a:ext cx="348797" cy="314016"/>
            </a:xfrm>
            <a:prstGeom prst="rect">
              <a:avLst/>
            </a:prstGeom>
            <a:noFill/>
            <a:ln w="9525">
              <a:noFill/>
              <a:miter lim="800000"/>
              <a:headEnd/>
              <a:tailEnd/>
            </a:ln>
          </p:spPr>
          <p:txBody>
            <a:bodyPr wrap="square">
              <a:spAutoFit/>
            </a:bodyPr>
            <a:lstStyle/>
            <a:p>
              <a:pPr algn="ctr">
                <a:spcBef>
                  <a:spcPct val="50000"/>
                </a:spcBef>
                <a:defRPr/>
              </a:pPr>
              <a:r>
                <a:rPr kumimoji="0" lang="en-US" altLang="ja-JP" sz="14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8</a:t>
              </a:r>
              <a:endParaRPr kumimoji="0" lang="ja-JP" altLang="en-US" sz="14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正方形/長方形 57"/>
            <p:cNvSpPr/>
            <p:nvPr/>
          </p:nvSpPr>
          <p:spPr>
            <a:xfrm>
              <a:off x="5256761" y="2975835"/>
              <a:ext cx="348797" cy="314016"/>
            </a:xfrm>
            <a:prstGeom prst="rect">
              <a:avLst/>
            </a:prstGeom>
            <a:noFill/>
            <a:ln w="9525">
              <a:noFill/>
              <a:miter lim="800000"/>
              <a:headEnd/>
              <a:tailEnd/>
            </a:ln>
          </p:spPr>
          <p:txBody>
            <a:bodyPr wrap="square">
              <a:spAutoFit/>
            </a:bodyPr>
            <a:lstStyle/>
            <a:p>
              <a:pPr algn="ctr">
                <a:spcBef>
                  <a:spcPct val="50000"/>
                </a:spcBef>
                <a:defRPr/>
              </a:pPr>
              <a:r>
                <a:rPr kumimoji="0" lang="en-US" altLang="ja-JP" sz="14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9</a:t>
              </a:r>
              <a:endParaRPr kumimoji="0" lang="ja-JP" altLang="en-US" sz="14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正方形/長方形 57"/>
            <p:cNvSpPr/>
            <p:nvPr/>
          </p:nvSpPr>
          <p:spPr>
            <a:xfrm>
              <a:off x="5655059" y="2982074"/>
              <a:ext cx="431134" cy="307777"/>
            </a:xfrm>
            <a:prstGeom prst="rect">
              <a:avLst/>
            </a:prstGeom>
            <a:noFill/>
            <a:ln w="9525">
              <a:noFill/>
              <a:miter lim="800000"/>
              <a:headEnd/>
              <a:tailEnd/>
            </a:ln>
          </p:spPr>
          <p:txBody>
            <a:bodyPr wrap="square">
              <a:spAutoFit/>
            </a:bodyPr>
            <a:lstStyle/>
            <a:p>
              <a:pPr algn="ctr">
                <a:spcBef>
                  <a:spcPct val="50000"/>
                </a:spcBef>
                <a:defRPr/>
              </a:pPr>
              <a:r>
                <a:rPr kumimoji="0" lang="en-US" altLang="ja-JP" sz="14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10</a:t>
              </a:r>
              <a:endParaRPr kumimoji="0" lang="ja-JP" altLang="en-US" sz="14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正方形/長方形 57"/>
            <p:cNvSpPr/>
            <p:nvPr/>
          </p:nvSpPr>
          <p:spPr>
            <a:xfrm>
              <a:off x="6100335" y="2982074"/>
              <a:ext cx="431134" cy="307777"/>
            </a:xfrm>
            <a:prstGeom prst="rect">
              <a:avLst/>
            </a:prstGeom>
            <a:noFill/>
            <a:ln w="9525">
              <a:noFill/>
              <a:miter lim="800000"/>
              <a:headEnd/>
              <a:tailEnd/>
            </a:ln>
          </p:spPr>
          <p:txBody>
            <a:bodyPr wrap="square">
              <a:spAutoFit/>
            </a:bodyPr>
            <a:lstStyle/>
            <a:p>
              <a:pPr algn="ctr">
                <a:spcBef>
                  <a:spcPct val="50000"/>
                </a:spcBef>
                <a:defRPr/>
              </a:pPr>
              <a:r>
                <a:rPr kumimoji="0" lang="en-US" altLang="ja-JP" sz="14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11</a:t>
              </a:r>
              <a:endParaRPr kumimoji="0" lang="ja-JP" altLang="en-US" sz="14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正方形/長方形 57"/>
            <p:cNvSpPr/>
            <p:nvPr/>
          </p:nvSpPr>
          <p:spPr>
            <a:xfrm>
              <a:off x="6534599" y="2982074"/>
              <a:ext cx="431134" cy="307777"/>
            </a:xfrm>
            <a:prstGeom prst="rect">
              <a:avLst/>
            </a:prstGeom>
            <a:noFill/>
            <a:ln w="9525">
              <a:noFill/>
              <a:miter lim="800000"/>
              <a:headEnd/>
              <a:tailEnd/>
            </a:ln>
          </p:spPr>
          <p:txBody>
            <a:bodyPr wrap="square">
              <a:spAutoFit/>
            </a:bodyPr>
            <a:lstStyle/>
            <a:p>
              <a:pPr algn="ctr">
                <a:spcBef>
                  <a:spcPct val="50000"/>
                </a:spcBef>
                <a:defRPr/>
              </a:pPr>
              <a:r>
                <a:rPr kumimoji="0" lang="en-US" altLang="ja-JP" sz="14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12</a:t>
              </a:r>
              <a:endParaRPr kumimoji="0" lang="ja-JP" altLang="en-US" sz="14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正方形/長方形 57"/>
            <p:cNvSpPr/>
            <p:nvPr/>
          </p:nvSpPr>
          <p:spPr>
            <a:xfrm>
              <a:off x="7473275" y="2975835"/>
              <a:ext cx="348797" cy="314016"/>
            </a:xfrm>
            <a:prstGeom prst="rect">
              <a:avLst/>
            </a:prstGeom>
            <a:noFill/>
            <a:ln w="9525">
              <a:noFill/>
              <a:miter lim="800000"/>
              <a:headEnd/>
              <a:tailEnd/>
            </a:ln>
          </p:spPr>
          <p:txBody>
            <a:bodyPr wrap="square">
              <a:spAutoFit/>
            </a:bodyPr>
            <a:lstStyle/>
            <a:p>
              <a:pPr algn="ctr">
                <a:spcBef>
                  <a:spcPct val="50000"/>
                </a:spcBef>
                <a:defRPr/>
              </a:pPr>
              <a:r>
                <a:rPr kumimoji="0" lang="en-US" altLang="ja-JP" sz="14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a:t>
              </a:r>
              <a:endParaRPr kumimoji="0" lang="ja-JP" altLang="en-US" sz="14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正方形/長方形 57"/>
            <p:cNvSpPr/>
            <p:nvPr/>
          </p:nvSpPr>
          <p:spPr>
            <a:xfrm>
              <a:off x="7906362" y="2975835"/>
              <a:ext cx="348797" cy="314016"/>
            </a:xfrm>
            <a:prstGeom prst="rect">
              <a:avLst/>
            </a:prstGeom>
            <a:noFill/>
            <a:ln w="9525">
              <a:noFill/>
              <a:miter lim="800000"/>
              <a:headEnd/>
              <a:tailEnd/>
            </a:ln>
          </p:spPr>
          <p:txBody>
            <a:bodyPr wrap="square">
              <a:spAutoFit/>
            </a:bodyPr>
            <a:lstStyle/>
            <a:p>
              <a:pPr algn="ctr">
                <a:spcBef>
                  <a:spcPct val="50000"/>
                </a:spcBef>
                <a:defRPr/>
              </a:pPr>
              <a:r>
                <a:rPr kumimoji="0" lang="en-US" altLang="ja-JP" sz="14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3</a:t>
              </a:r>
              <a:endParaRPr kumimoji="0" lang="ja-JP" altLang="en-US" sz="14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6" name="直線コネクタ 45"/>
            <p:cNvCxnSpPr/>
            <p:nvPr/>
          </p:nvCxnSpPr>
          <p:spPr>
            <a:xfrm flipV="1">
              <a:off x="781674" y="3264700"/>
              <a:ext cx="0" cy="367669"/>
            </a:xfrm>
            <a:prstGeom prst="line">
              <a:avLst/>
            </a:prstGeom>
            <a:ln w="19050">
              <a:solidFill>
                <a:schemeClr val="bg2"/>
              </a:solidFill>
              <a:prstDash val="solid"/>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a:cxnSpLocks/>
            </p:cNvCxnSpPr>
            <p:nvPr/>
          </p:nvCxnSpPr>
          <p:spPr>
            <a:xfrm>
              <a:off x="1701537" y="2943404"/>
              <a:ext cx="0" cy="414814"/>
            </a:xfrm>
            <a:prstGeom prst="line">
              <a:avLst/>
            </a:prstGeom>
            <a:noFill/>
            <a:ln w="9525" cap="flat" cmpd="sng" algn="ctr">
              <a:solidFill>
                <a:schemeClr val="bg1">
                  <a:lumMod val="75000"/>
                </a:schemeClr>
              </a:solidFill>
              <a:prstDash val="solid"/>
              <a:round/>
              <a:headEnd type="none" w="med" len="med"/>
              <a:tailEnd type="stealth" w="med" len="med"/>
            </a:ln>
            <a:effectLst/>
          </p:spPr>
        </p:cxnSp>
        <p:cxnSp>
          <p:nvCxnSpPr>
            <p:cNvPr id="48" name="直線コネクタ 47"/>
            <p:cNvCxnSpPr/>
            <p:nvPr/>
          </p:nvCxnSpPr>
          <p:spPr>
            <a:xfrm flipV="1">
              <a:off x="7423909" y="3264700"/>
              <a:ext cx="0" cy="367669"/>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flipV="1">
              <a:off x="8307274" y="3264700"/>
              <a:ext cx="0" cy="367669"/>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grpSp>
      <p:cxnSp>
        <p:nvCxnSpPr>
          <p:cNvPr id="50" name="直線矢印コネクタ 49"/>
          <p:cNvCxnSpPr>
            <a:cxnSpLocks/>
          </p:cNvCxnSpPr>
          <p:nvPr/>
        </p:nvCxnSpPr>
        <p:spPr>
          <a:xfrm>
            <a:off x="1629811" y="2382662"/>
            <a:ext cx="655532" cy="497446"/>
          </a:xfrm>
          <a:prstGeom prst="straightConnector1">
            <a:avLst/>
          </a:prstGeom>
          <a:noFill/>
          <a:ln w="19050" cap="flat" cmpd="sng" algn="ctr">
            <a:solidFill>
              <a:srgbClr val="FFC000"/>
            </a:solidFill>
            <a:prstDash val="solid"/>
            <a:round/>
            <a:headEnd type="none" w="med" len="med"/>
            <a:tailEnd type="triangle"/>
          </a:ln>
          <a:effectLst/>
        </p:spPr>
      </p:cxnSp>
      <p:cxnSp>
        <p:nvCxnSpPr>
          <p:cNvPr id="51" name="直線矢印コネクタ 50"/>
          <p:cNvCxnSpPr/>
          <p:nvPr/>
        </p:nvCxnSpPr>
        <p:spPr>
          <a:xfrm>
            <a:off x="1559287" y="5670425"/>
            <a:ext cx="5805500" cy="0"/>
          </a:xfrm>
          <a:prstGeom prst="straightConnector1">
            <a:avLst/>
          </a:prstGeom>
          <a:ln w="76200">
            <a:solidFill>
              <a:schemeClr val="accent4"/>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a:cxnSpLocks/>
          </p:cNvCxnSpPr>
          <p:nvPr/>
        </p:nvCxnSpPr>
        <p:spPr>
          <a:xfrm flipV="1">
            <a:off x="1569561" y="2531322"/>
            <a:ext cx="0" cy="3099940"/>
          </a:xfrm>
          <a:prstGeom prst="line">
            <a:avLst/>
          </a:prstGeom>
          <a:ln w="19050">
            <a:solidFill>
              <a:schemeClr val="bg2"/>
            </a:solidFill>
            <a:prstDash val="sysDash"/>
          </a:ln>
        </p:spPr>
        <p:style>
          <a:lnRef idx="1">
            <a:schemeClr val="accent1"/>
          </a:lnRef>
          <a:fillRef idx="0">
            <a:schemeClr val="accent1"/>
          </a:fillRef>
          <a:effectRef idx="0">
            <a:schemeClr val="accent1"/>
          </a:effectRef>
          <a:fontRef idx="minor">
            <a:schemeClr val="tx1"/>
          </a:fontRef>
        </p:style>
      </p:cxnSp>
      <p:sp>
        <p:nvSpPr>
          <p:cNvPr id="53" name="正方形/長方形 57"/>
          <p:cNvSpPr/>
          <p:nvPr/>
        </p:nvSpPr>
        <p:spPr>
          <a:xfrm>
            <a:off x="2374323" y="5718749"/>
            <a:ext cx="3615573" cy="307777"/>
          </a:xfrm>
          <a:prstGeom prst="rect">
            <a:avLst/>
          </a:prstGeom>
          <a:noFill/>
          <a:ln w="9525">
            <a:noFill/>
            <a:miter lim="800000"/>
            <a:headEnd/>
            <a:tailEnd/>
          </a:ln>
        </p:spPr>
        <p:txBody>
          <a:bodyPr wrap="square">
            <a:spAutoFit/>
          </a:bodyPr>
          <a:lstStyle/>
          <a:p>
            <a:pPr algn="ctr">
              <a:defRPr/>
            </a:pPr>
            <a:r>
              <a:rPr kumimoji="0" lang="ja-JP" altLang="en-US" sz="1400" kern="0" dirty="0">
                <a:solidFill>
                  <a:srgbClr val="000000"/>
                </a:solidFill>
                <a:latin typeface="ＭＳ ゴシック" panose="020B0609070205080204" pitchFamily="49" charset="-128"/>
                <a:ea typeface="ＭＳ ゴシック" panose="020B0609070205080204" pitchFamily="49" charset="-128"/>
                <a:cs typeface="Meiryo UI" panose="020B0604030504040204" pitchFamily="50" charset="-128"/>
              </a:rPr>
              <a:t>補助対象期間（事業者登録～業務完了）</a:t>
            </a:r>
          </a:p>
        </p:txBody>
      </p:sp>
      <p:cxnSp>
        <p:nvCxnSpPr>
          <p:cNvPr id="54" name="直線コネクタ 53"/>
          <p:cNvCxnSpPr>
            <a:cxnSpLocks/>
          </p:cNvCxnSpPr>
          <p:nvPr/>
        </p:nvCxnSpPr>
        <p:spPr>
          <a:xfrm flipV="1">
            <a:off x="7392328" y="3308723"/>
            <a:ext cx="0" cy="2322539"/>
          </a:xfrm>
          <a:prstGeom prst="line">
            <a:avLst/>
          </a:prstGeom>
          <a:ln w="19050">
            <a:solidFill>
              <a:schemeClr val="bg2"/>
            </a:solidFill>
            <a:prstDash val="sysDash"/>
          </a:ln>
        </p:spPr>
        <p:style>
          <a:lnRef idx="1">
            <a:schemeClr val="accent1"/>
          </a:lnRef>
          <a:fillRef idx="0">
            <a:schemeClr val="accent1"/>
          </a:fillRef>
          <a:effectRef idx="0">
            <a:schemeClr val="accent1"/>
          </a:effectRef>
          <a:fontRef idx="minor">
            <a:schemeClr val="tx1"/>
          </a:fontRef>
        </p:style>
      </p:cxnSp>
      <p:sp>
        <p:nvSpPr>
          <p:cNvPr id="55" name="正方形/長方形 57"/>
          <p:cNvSpPr/>
          <p:nvPr/>
        </p:nvSpPr>
        <p:spPr>
          <a:xfrm>
            <a:off x="6695848" y="2801786"/>
            <a:ext cx="1597453" cy="553998"/>
          </a:xfrm>
          <a:prstGeom prst="rect">
            <a:avLst/>
          </a:prstGeom>
          <a:noFill/>
          <a:ln w="9525">
            <a:noFill/>
            <a:miter lim="800000"/>
            <a:headEnd/>
            <a:tailEnd/>
          </a:ln>
        </p:spPr>
        <p:txBody>
          <a:bodyPr wrap="square">
            <a:spAutoFit/>
          </a:bodyPr>
          <a:lstStyle/>
          <a:p>
            <a:pPr algn="ctr">
              <a:defRPr/>
            </a:pPr>
            <a:r>
              <a:rPr kumimoji="0" lang="ja-JP" altLang="en-US" sz="1600" kern="0" dirty="0">
                <a:solidFill>
                  <a:srgbClr val="FFC000"/>
                </a:solidFill>
                <a:latin typeface="Meiryo UI" panose="020B0604030504040204" pitchFamily="50" charset="-128"/>
                <a:ea typeface="Meiryo UI" panose="020B0604030504040204" pitchFamily="50" charset="-128"/>
                <a:cs typeface="Meiryo UI" panose="020B0604030504040204" pitchFamily="50" charset="-128"/>
              </a:rPr>
              <a:t>●</a:t>
            </a:r>
            <a:endParaRPr kumimoji="0" lang="en-US" altLang="ja-JP" sz="1600" kern="0" dirty="0">
              <a:solidFill>
                <a:srgbClr val="FFC000"/>
              </a:solidFill>
              <a:latin typeface="Meiryo UI" panose="020B0604030504040204" pitchFamily="50" charset="-128"/>
              <a:ea typeface="Meiryo UI" panose="020B0604030504040204" pitchFamily="50" charset="-128"/>
              <a:cs typeface="Meiryo UI" panose="020B0604030504040204" pitchFamily="50" charset="-128"/>
            </a:endParaRPr>
          </a:p>
          <a:p>
            <a:pPr algn="ctr">
              <a:defRPr/>
            </a:pPr>
            <a:r>
              <a:rPr kumimoji="0" lang="ja-JP" altLang="en-US" sz="1400" kern="0" dirty="0">
                <a:latin typeface="ＭＳ ゴシック" panose="020B0609070205080204" pitchFamily="49" charset="-128"/>
                <a:ea typeface="ＭＳ ゴシック" panose="020B0609070205080204" pitchFamily="49" charset="-128"/>
                <a:cs typeface="Meiryo UI" panose="020B0604030504040204" pitchFamily="50" charset="-128"/>
              </a:rPr>
              <a:t>完了実績報告</a:t>
            </a:r>
          </a:p>
        </p:txBody>
      </p:sp>
      <p:sp>
        <p:nvSpPr>
          <p:cNvPr id="56" name="正方形/長方形 57"/>
          <p:cNvSpPr/>
          <p:nvPr/>
        </p:nvSpPr>
        <p:spPr>
          <a:xfrm>
            <a:off x="778401" y="2150187"/>
            <a:ext cx="1595922" cy="338554"/>
          </a:xfrm>
          <a:prstGeom prst="rect">
            <a:avLst/>
          </a:prstGeom>
          <a:noFill/>
          <a:ln w="9525">
            <a:noFill/>
            <a:miter lim="800000"/>
            <a:headEnd/>
            <a:tailEnd/>
          </a:ln>
        </p:spPr>
        <p:txBody>
          <a:bodyPr wrap="square">
            <a:spAutoFit/>
          </a:bodyPr>
          <a:lstStyle/>
          <a:p>
            <a:pPr algn="ctr">
              <a:defRPr/>
            </a:pPr>
            <a:r>
              <a:rPr kumimoji="0" lang="ja-JP" altLang="en-US" sz="1600" kern="0" dirty="0">
                <a:solidFill>
                  <a:srgbClr val="FFC000"/>
                </a:solidFill>
                <a:latin typeface="Meiryo UI" panose="020B0604030504040204" pitchFamily="50" charset="-128"/>
                <a:ea typeface="Meiryo UI" panose="020B0604030504040204" pitchFamily="50" charset="-128"/>
                <a:cs typeface="Meiryo UI" panose="020B0604030504040204" pitchFamily="50" charset="-128"/>
              </a:rPr>
              <a:t>●</a:t>
            </a:r>
            <a:endParaRPr kumimoji="0" lang="en-US" altLang="ja-JP" sz="1600" kern="0" dirty="0">
              <a:solidFill>
                <a:srgbClr val="FFC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正方形/長方形 57"/>
          <p:cNvSpPr/>
          <p:nvPr/>
        </p:nvSpPr>
        <p:spPr>
          <a:xfrm>
            <a:off x="180461" y="1751226"/>
            <a:ext cx="1753264" cy="307777"/>
          </a:xfrm>
          <a:prstGeom prst="rect">
            <a:avLst/>
          </a:prstGeom>
          <a:noFill/>
          <a:ln w="9525">
            <a:noFill/>
            <a:miter lim="800000"/>
            <a:headEnd/>
            <a:tailEnd/>
          </a:ln>
        </p:spPr>
        <p:txBody>
          <a:bodyPr wrap="square">
            <a:spAutoFit/>
          </a:bodyPr>
          <a:lstStyle/>
          <a:p>
            <a:pPr algn="ctr">
              <a:defRPr/>
            </a:pPr>
            <a:r>
              <a:rPr kumimoji="0" lang="ja-JP" altLang="en-US" sz="1400" kern="0" dirty="0">
                <a:solidFill>
                  <a:srgbClr val="000000"/>
                </a:solidFill>
                <a:latin typeface="ＭＳ ゴシック" panose="020B0609070205080204" pitchFamily="49" charset="-128"/>
                <a:ea typeface="ＭＳ ゴシック" panose="020B0609070205080204" pitchFamily="49" charset="-128"/>
                <a:cs typeface="Meiryo UI" panose="020B0604030504040204" pitchFamily="50" charset="-128"/>
              </a:rPr>
              <a:t>代表事業者 登録</a:t>
            </a:r>
          </a:p>
        </p:txBody>
      </p:sp>
      <p:grpSp>
        <p:nvGrpSpPr>
          <p:cNvPr id="58" name="グループ化 57"/>
          <p:cNvGrpSpPr/>
          <p:nvPr/>
        </p:nvGrpSpPr>
        <p:grpSpPr>
          <a:xfrm>
            <a:off x="6927012" y="2032510"/>
            <a:ext cx="1692042" cy="831541"/>
            <a:chOff x="6891618" y="5109758"/>
            <a:chExt cx="1692042" cy="831541"/>
          </a:xfrm>
        </p:grpSpPr>
        <p:sp>
          <p:nvSpPr>
            <p:cNvPr id="59" name="正方形/長方形 57"/>
            <p:cNvSpPr/>
            <p:nvPr/>
          </p:nvSpPr>
          <p:spPr>
            <a:xfrm>
              <a:off x="6891618" y="5109758"/>
              <a:ext cx="1692042" cy="738664"/>
            </a:xfrm>
            <a:prstGeom prst="rect">
              <a:avLst/>
            </a:prstGeom>
            <a:noFill/>
            <a:ln w="28575">
              <a:solidFill>
                <a:srgbClr val="C00000"/>
              </a:solidFill>
              <a:prstDash val="sysDot"/>
              <a:miter lim="800000"/>
              <a:headEnd/>
              <a:tailEnd/>
            </a:ln>
          </p:spPr>
          <p:txBody>
            <a:bodyPr wrap="square">
              <a:spAutoFit/>
            </a:bodyPr>
            <a:lstStyle/>
            <a:p>
              <a:pPr>
                <a:defRPr/>
              </a:pPr>
              <a:r>
                <a:rPr kumimoji="0" lang="ja-JP" altLang="en-US" sz="1200" kern="0" dirty="0">
                  <a:solidFill>
                    <a:srgbClr val="000000"/>
                  </a:solidFill>
                  <a:latin typeface="ＭＳ ゴシック" panose="020B0609070205080204" pitchFamily="49" charset="-128"/>
                  <a:ea typeface="ＭＳ ゴシック" panose="020B0609070205080204" pitchFamily="49" charset="-128"/>
                  <a:cs typeface="Meiryo UI" panose="020B0604030504040204" pitchFamily="50" charset="-128"/>
                </a:rPr>
                <a:t> </a:t>
              </a:r>
              <a:r>
                <a:rPr kumimoji="0" lang="ja-JP" altLang="en-US" sz="1400" kern="0" dirty="0">
                  <a:solidFill>
                    <a:srgbClr val="000000"/>
                  </a:solidFill>
                  <a:latin typeface="ＭＳ ゴシック" panose="020B0609070205080204" pitchFamily="49" charset="-128"/>
                  <a:ea typeface="ＭＳ ゴシック" panose="020B0609070205080204" pitchFamily="49" charset="-128"/>
                  <a:cs typeface="Meiryo UI" panose="020B0604030504040204" pitchFamily="50" charset="-128"/>
                </a:rPr>
                <a:t>設計</a:t>
              </a:r>
              <a:r>
                <a:rPr kumimoji="0" lang="en-US" altLang="ja-JP" sz="1400" kern="0" dirty="0">
                  <a:solidFill>
                    <a:srgbClr val="000000"/>
                  </a:solidFill>
                  <a:latin typeface="ＭＳ ゴシック" panose="020B0609070205080204" pitchFamily="49" charset="-128"/>
                  <a:ea typeface="ＭＳ ゴシック" panose="020B0609070205080204" pitchFamily="49" charset="-128"/>
                  <a:cs typeface="Meiryo UI" panose="020B0604030504040204" pitchFamily="50" charset="-128"/>
                </a:rPr>
                <a:t>BIM</a:t>
              </a:r>
              <a:r>
                <a:rPr kumimoji="0" lang="ja-JP" altLang="en-US" sz="1400" kern="0" dirty="0">
                  <a:solidFill>
                    <a:srgbClr val="000000"/>
                  </a:solidFill>
                  <a:latin typeface="ＭＳ ゴシック" panose="020B0609070205080204" pitchFamily="49" charset="-128"/>
                  <a:ea typeface="ＭＳ ゴシック" panose="020B0609070205080204" pitchFamily="49" charset="-128"/>
                  <a:cs typeface="Meiryo UI" panose="020B0604030504040204" pitchFamily="50" charset="-128"/>
                </a:rPr>
                <a:t>モデル／</a:t>
              </a:r>
              <a:endParaRPr kumimoji="0" lang="en-US" altLang="ja-JP" sz="1400" kern="0" dirty="0">
                <a:solidFill>
                  <a:srgbClr val="000000"/>
                </a:solidFill>
                <a:latin typeface="ＭＳ ゴシック" panose="020B0609070205080204" pitchFamily="49" charset="-128"/>
                <a:ea typeface="ＭＳ ゴシック" panose="020B0609070205080204" pitchFamily="49" charset="-128"/>
                <a:cs typeface="Meiryo UI" panose="020B0604030504040204" pitchFamily="50" charset="-128"/>
              </a:endParaRPr>
            </a:p>
            <a:p>
              <a:pPr>
                <a:defRPr/>
              </a:pPr>
              <a:r>
                <a:rPr kumimoji="0" lang="ja-JP" altLang="en-US" sz="1400" kern="0" dirty="0">
                  <a:solidFill>
                    <a:srgbClr val="000000"/>
                  </a:solidFill>
                  <a:latin typeface="ＭＳ ゴシック" panose="020B0609070205080204" pitchFamily="49" charset="-128"/>
                  <a:ea typeface="ＭＳ ゴシック" panose="020B0609070205080204" pitchFamily="49" charset="-128"/>
                  <a:cs typeface="Meiryo UI" panose="020B0604030504040204" pitchFamily="50" charset="-128"/>
                </a:rPr>
                <a:t> 施工</a:t>
              </a:r>
              <a:r>
                <a:rPr kumimoji="0" lang="en-US" altLang="ja-JP" sz="1400" kern="0" dirty="0">
                  <a:solidFill>
                    <a:srgbClr val="000000"/>
                  </a:solidFill>
                  <a:latin typeface="ＭＳ ゴシック" panose="020B0609070205080204" pitchFamily="49" charset="-128"/>
                  <a:ea typeface="ＭＳ ゴシック" panose="020B0609070205080204" pitchFamily="49" charset="-128"/>
                  <a:cs typeface="Meiryo UI" panose="020B0604030504040204" pitchFamily="50" charset="-128"/>
                </a:rPr>
                <a:t>BIM</a:t>
              </a:r>
              <a:r>
                <a:rPr kumimoji="0" lang="ja-JP" altLang="en-US" sz="1400" kern="0" dirty="0">
                  <a:solidFill>
                    <a:srgbClr val="000000"/>
                  </a:solidFill>
                  <a:latin typeface="ＭＳ ゴシック" panose="020B0609070205080204" pitchFamily="49" charset="-128"/>
                  <a:ea typeface="ＭＳ ゴシック" panose="020B0609070205080204" pitchFamily="49" charset="-128"/>
                  <a:cs typeface="Meiryo UI" panose="020B0604030504040204" pitchFamily="50" charset="-128"/>
                </a:rPr>
                <a:t>モデル</a:t>
              </a:r>
              <a:endParaRPr kumimoji="0" lang="en-US" altLang="ja-JP" sz="1400" kern="0" dirty="0">
                <a:solidFill>
                  <a:srgbClr val="000000"/>
                </a:solidFill>
                <a:latin typeface="ＭＳ ゴシック" panose="020B0609070205080204" pitchFamily="49" charset="-128"/>
                <a:ea typeface="ＭＳ ゴシック" panose="020B0609070205080204" pitchFamily="49" charset="-128"/>
                <a:cs typeface="Meiryo UI" panose="020B0604030504040204" pitchFamily="50" charset="-128"/>
              </a:endParaRPr>
            </a:p>
            <a:p>
              <a:pPr algn="ctr">
                <a:defRPr/>
              </a:pPr>
              <a:r>
                <a:rPr kumimoji="0" lang="ja-JP" altLang="en-US" sz="1400" kern="0" dirty="0">
                  <a:solidFill>
                    <a:srgbClr val="000000"/>
                  </a:solidFill>
                  <a:latin typeface="ＭＳ ゴシック" panose="020B0609070205080204" pitchFamily="49" charset="-128"/>
                  <a:ea typeface="ＭＳ ゴシック" panose="020B0609070205080204" pitchFamily="49" charset="-128"/>
                  <a:cs typeface="Meiryo UI" panose="020B0604030504040204" pitchFamily="50" charset="-128"/>
                </a:rPr>
                <a:t>出来高確認</a:t>
              </a:r>
            </a:p>
          </p:txBody>
        </p:sp>
        <p:cxnSp>
          <p:nvCxnSpPr>
            <p:cNvPr id="60" name="直線コネクタ 59"/>
            <p:cNvCxnSpPr>
              <a:cxnSpLocks/>
              <a:stCxn id="59" idx="2"/>
            </p:cNvCxnSpPr>
            <p:nvPr/>
          </p:nvCxnSpPr>
          <p:spPr>
            <a:xfrm flipH="1">
              <a:off x="7416713" y="5848422"/>
              <a:ext cx="320926" cy="92877"/>
            </a:xfrm>
            <a:prstGeom prst="line">
              <a:avLst/>
            </a:prstGeom>
            <a:noFill/>
            <a:ln w="19050" cap="flat" cmpd="sng" algn="ctr">
              <a:solidFill>
                <a:srgbClr val="C00000"/>
              </a:solidFill>
              <a:prstDash val="sysDot"/>
              <a:round/>
              <a:headEnd type="none" w="med" len="med"/>
              <a:tailEnd type="none" w="med" len="med"/>
            </a:ln>
            <a:effectLst/>
          </p:spPr>
        </p:cxnSp>
      </p:grpSp>
      <p:sp>
        <p:nvSpPr>
          <p:cNvPr id="61" name="正方形/長方形 57">
            <a:extLst>
              <a:ext uri="{FF2B5EF4-FFF2-40B4-BE49-F238E27FC236}">
                <a16:creationId xmlns:a16="http://schemas.microsoft.com/office/drawing/2014/main" id="{487DF223-A973-A99D-04A2-049E986186B8}"/>
              </a:ext>
            </a:extLst>
          </p:cNvPr>
          <p:cNvSpPr/>
          <p:nvPr/>
        </p:nvSpPr>
        <p:spPr>
          <a:xfrm>
            <a:off x="4631211" y="4287343"/>
            <a:ext cx="946775" cy="307777"/>
          </a:xfrm>
          <a:prstGeom prst="rect">
            <a:avLst/>
          </a:prstGeom>
          <a:noFill/>
          <a:ln w="9525">
            <a:noFill/>
            <a:miter lim="800000"/>
            <a:headEnd/>
            <a:tailEnd/>
          </a:ln>
        </p:spPr>
        <p:txBody>
          <a:bodyPr wrap="square">
            <a:spAutoFit/>
          </a:bodyPr>
          <a:lstStyle/>
          <a:p>
            <a:pPr algn="ctr">
              <a:defRPr/>
            </a:pPr>
            <a:r>
              <a:rPr kumimoji="0" lang="ja-JP" altLang="en-US" sz="1400" kern="0" dirty="0">
                <a:solidFill>
                  <a:srgbClr val="000000"/>
                </a:solidFill>
                <a:latin typeface="ＭＳ ゴシック" panose="020B0609070205080204" pitchFamily="49" charset="-128"/>
                <a:ea typeface="ＭＳ ゴシック" panose="020B0609070205080204" pitchFamily="49" charset="-128"/>
                <a:cs typeface="Meiryo UI" panose="020B0604030504040204" pitchFamily="50" charset="-128"/>
              </a:rPr>
              <a:t>事業期間</a:t>
            </a:r>
            <a:endParaRPr kumimoji="0" lang="en-US" altLang="ja-JP" sz="1400" kern="0" dirty="0">
              <a:solidFill>
                <a:srgbClr val="000000"/>
              </a:solidFill>
              <a:latin typeface="ＭＳ ゴシック" panose="020B0609070205080204" pitchFamily="49" charset="-128"/>
              <a:ea typeface="ＭＳ ゴシック" panose="020B0609070205080204" pitchFamily="49" charset="-128"/>
              <a:cs typeface="Meiryo UI" panose="020B0604030504040204" pitchFamily="50" charset="-128"/>
            </a:endParaRPr>
          </a:p>
        </p:txBody>
      </p:sp>
      <p:sp>
        <p:nvSpPr>
          <p:cNvPr id="62" name="正方形/長方形 57">
            <a:extLst>
              <a:ext uri="{FF2B5EF4-FFF2-40B4-BE49-F238E27FC236}">
                <a16:creationId xmlns:a16="http://schemas.microsoft.com/office/drawing/2014/main" id="{B0FBABD4-9192-08D6-4635-83EF9B909BF4}"/>
              </a:ext>
            </a:extLst>
          </p:cNvPr>
          <p:cNvSpPr/>
          <p:nvPr/>
        </p:nvSpPr>
        <p:spPr>
          <a:xfrm>
            <a:off x="3066720" y="4071899"/>
            <a:ext cx="1595922" cy="769441"/>
          </a:xfrm>
          <a:prstGeom prst="rect">
            <a:avLst/>
          </a:prstGeom>
          <a:noFill/>
          <a:ln w="9525">
            <a:noFill/>
            <a:miter lim="800000"/>
            <a:headEnd/>
            <a:tailEnd/>
          </a:ln>
        </p:spPr>
        <p:txBody>
          <a:bodyPr wrap="square">
            <a:spAutoFit/>
          </a:bodyPr>
          <a:lstStyle/>
          <a:p>
            <a:pPr algn="ctr">
              <a:defRPr/>
            </a:pPr>
            <a:r>
              <a:rPr kumimoji="0" lang="ja-JP" altLang="en-US" sz="1600" kern="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kumimoji="0" lang="en-US" altLang="ja-JP" sz="1600" kern="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gn="ctr">
              <a:defRPr/>
            </a:pPr>
            <a:r>
              <a:rPr kumimoji="0" lang="ja-JP" altLang="en-US" sz="1400" kern="0" dirty="0">
                <a:solidFill>
                  <a:srgbClr val="000000"/>
                </a:solidFill>
                <a:latin typeface="ＭＳ ゴシック" panose="020B0609070205080204" pitchFamily="49" charset="-128"/>
                <a:ea typeface="ＭＳ ゴシック" panose="020B0609070205080204" pitchFamily="49" charset="-128"/>
                <a:cs typeface="Meiryo UI" panose="020B0604030504040204" pitchFamily="50" charset="-128"/>
              </a:rPr>
              <a:t>交付申請</a:t>
            </a:r>
            <a:endParaRPr kumimoji="0" lang="en-US" altLang="ja-JP" sz="1400" kern="0" dirty="0">
              <a:solidFill>
                <a:srgbClr val="000000"/>
              </a:solidFill>
              <a:latin typeface="ＭＳ ゴシック" panose="020B0609070205080204" pitchFamily="49" charset="-128"/>
              <a:ea typeface="ＭＳ ゴシック" panose="020B0609070205080204" pitchFamily="49" charset="-128"/>
              <a:cs typeface="Meiryo UI" panose="020B0604030504040204" pitchFamily="50" charset="-128"/>
            </a:endParaRPr>
          </a:p>
          <a:p>
            <a:pPr algn="ctr">
              <a:defRPr/>
            </a:pPr>
            <a:r>
              <a:rPr kumimoji="0" lang="ja-JP" altLang="en-US" sz="1400" kern="0" dirty="0">
                <a:solidFill>
                  <a:srgbClr val="000000"/>
                </a:solidFill>
                <a:latin typeface="ＭＳ ゴシック" panose="020B0609070205080204" pitchFamily="49" charset="-128"/>
                <a:ea typeface="ＭＳ ゴシック" panose="020B0609070205080204" pitchFamily="49" charset="-128"/>
                <a:cs typeface="Meiryo UI" panose="020B0604030504040204" pitchFamily="50" charset="-128"/>
              </a:rPr>
              <a:t>（随時）</a:t>
            </a:r>
          </a:p>
        </p:txBody>
      </p:sp>
      <p:sp>
        <p:nvSpPr>
          <p:cNvPr id="63" name="正方形/長方形 57">
            <a:extLst>
              <a:ext uri="{FF2B5EF4-FFF2-40B4-BE49-F238E27FC236}">
                <a16:creationId xmlns:a16="http://schemas.microsoft.com/office/drawing/2014/main" id="{0343DAC2-B2B9-D94A-CBE4-4A53C497A511}"/>
              </a:ext>
            </a:extLst>
          </p:cNvPr>
          <p:cNvSpPr/>
          <p:nvPr/>
        </p:nvSpPr>
        <p:spPr>
          <a:xfrm>
            <a:off x="7843538" y="4042961"/>
            <a:ext cx="1597453" cy="338554"/>
          </a:xfrm>
          <a:prstGeom prst="rect">
            <a:avLst/>
          </a:prstGeom>
          <a:noFill/>
          <a:ln w="9525">
            <a:noFill/>
            <a:miter lim="800000"/>
            <a:headEnd/>
            <a:tailEnd/>
          </a:ln>
        </p:spPr>
        <p:txBody>
          <a:bodyPr wrap="square">
            <a:spAutoFit/>
          </a:bodyPr>
          <a:lstStyle/>
          <a:p>
            <a:pPr>
              <a:defRPr/>
            </a:pPr>
            <a:r>
              <a:rPr kumimoji="0" lang="ja-JP" altLang="en-US" sz="1600" kern="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400" kern="0" dirty="0">
                <a:solidFill>
                  <a:srgbClr val="000000"/>
                </a:solidFill>
                <a:latin typeface="ＭＳ ゴシック" panose="020B0609070205080204" pitchFamily="49" charset="-128"/>
                <a:ea typeface="ＭＳ ゴシック" panose="020B0609070205080204" pitchFamily="49" charset="-128"/>
                <a:cs typeface="Meiryo UI" panose="020B0604030504040204" pitchFamily="50" charset="-128"/>
              </a:rPr>
              <a:t>補助金交付</a:t>
            </a:r>
          </a:p>
        </p:txBody>
      </p:sp>
      <p:cxnSp>
        <p:nvCxnSpPr>
          <p:cNvPr id="64" name="直線矢印コネクタ 63">
            <a:extLst>
              <a:ext uri="{FF2B5EF4-FFF2-40B4-BE49-F238E27FC236}">
                <a16:creationId xmlns:a16="http://schemas.microsoft.com/office/drawing/2014/main" id="{7DA5CA27-47AE-AB9A-398B-F853E971601F}"/>
              </a:ext>
            </a:extLst>
          </p:cNvPr>
          <p:cNvCxnSpPr>
            <a:cxnSpLocks/>
          </p:cNvCxnSpPr>
          <p:nvPr/>
        </p:nvCxnSpPr>
        <p:spPr>
          <a:xfrm>
            <a:off x="3979154" y="4243709"/>
            <a:ext cx="3311618" cy="0"/>
          </a:xfrm>
          <a:prstGeom prst="straightConnector1">
            <a:avLst/>
          </a:prstGeom>
          <a:ln w="76200">
            <a:solidFill>
              <a:srgbClr val="FF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65" name="正方形/長方形 57">
            <a:extLst>
              <a:ext uri="{FF2B5EF4-FFF2-40B4-BE49-F238E27FC236}">
                <a16:creationId xmlns:a16="http://schemas.microsoft.com/office/drawing/2014/main" id="{B65D4723-DEAF-8DD9-571E-088C4CB98F70}"/>
              </a:ext>
            </a:extLst>
          </p:cNvPr>
          <p:cNvSpPr/>
          <p:nvPr/>
        </p:nvSpPr>
        <p:spPr>
          <a:xfrm>
            <a:off x="6695853" y="4044809"/>
            <a:ext cx="1603272" cy="553998"/>
          </a:xfrm>
          <a:prstGeom prst="rect">
            <a:avLst/>
          </a:prstGeom>
          <a:noFill/>
          <a:ln w="9525">
            <a:noFill/>
            <a:miter lim="800000"/>
            <a:headEnd/>
            <a:tailEnd/>
          </a:ln>
        </p:spPr>
        <p:txBody>
          <a:bodyPr wrap="square">
            <a:spAutoFit/>
          </a:bodyPr>
          <a:lstStyle/>
          <a:p>
            <a:pPr algn="ctr">
              <a:defRPr/>
            </a:pPr>
            <a:r>
              <a:rPr kumimoji="0" lang="ja-JP" altLang="en-US" sz="1600" kern="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kumimoji="0" lang="en-US" altLang="ja-JP" sz="1600" kern="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gn="ctr">
              <a:defRPr/>
            </a:pPr>
            <a:r>
              <a:rPr kumimoji="0" lang="ja-JP" altLang="en-US" sz="1400" kern="0" dirty="0">
                <a:latin typeface="ＭＳ ゴシック" panose="020B0609070205080204" pitchFamily="49" charset="-128"/>
                <a:ea typeface="ＭＳ ゴシック" panose="020B0609070205080204" pitchFamily="49" charset="-128"/>
                <a:cs typeface="Meiryo UI" panose="020B0604030504040204" pitchFamily="50" charset="-128"/>
              </a:rPr>
              <a:t>完了実績報告</a:t>
            </a:r>
          </a:p>
        </p:txBody>
      </p:sp>
      <p:sp>
        <p:nvSpPr>
          <p:cNvPr id="66" name="正方形/長方形 57">
            <a:extLst>
              <a:ext uri="{FF2B5EF4-FFF2-40B4-BE49-F238E27FC236}">
                <a16:creationId xmlns:a16="http://schemas.microsoft.com/office/drawing/2014/main" id="{722B7817-9885-6D1F-D210-43D838AA8F5E}"/>
              </a:ext>
            </a:extLst>
          </p:cNvPr>
          <p:cNvSpPr/>
          <p:nvPr/>
        </p:nvSpPr>
        <p:spPr>
          <a:xfrm>
            <a:off x="72402" y="2930922"/>
            <a:ext cx="1852452" cy="830997"/>
          </a:xfrm>
          <a:prstGeom prst="rect">
            <a:avLst/>
          </a:prstGeom>
          <a:noFill/>
          <a:ln w="9525">
            <a:solidFill>
              <a:schemeClr val="tx1"/>
            </a:solidFill>
            <a:miter lim="800000"/>
            <a:headEnd/>
            <a:tailEnd/>
          </a:ln>
        </p:spPr>
        <p:txBody>
          <a:bodyPr wrap="square">
            <a:spAutoFit/>
          </a:bodyPr>
          <a:lstStyle/>
          <a:p>
            <a:pPr algn="ctr">
              <a:defRPr/>
            </a:pPr>
            <a:r>
              <a:rPr kumimoji="0" lang="en-US" altLang="ja-JP" sz="1600" b="1" kern="0" dirty="0">
                <a:latin typeface="ＭＳ ゴシック" panose="020B0609070205080204" pitchFamily="49" charset="-128"/>
                <a:ea typeface="ＭＳ ゴシック" panose="020B0609070205080204" pitchFamily="49" charset="-128"/>
                <a:cs typeface="Meiryo UI" panose="020B0604030504040204" pitchFamily="50" charset="-128"/>
              </a:rPr>
              <a:t>R5</a:t>
            </a:r>
            <a:r>
              <a:rPr kumimoji="0" lang="ja-JP" altLang="en-US" sz="1600" b="1" kern="0" dirty="0">
                <a:latin typeface="ＭＳ ゴシック" panose="020B0609070205080204" pitchFamily="49" charset="-128"/>
                <a:ea typeface="ＭＳ ゴシック" panose="020B0609070205080204" pitchFamily="49" charset="-128"/>
                <a:cs typeface="Meiryo UI" panose="020B0604030504040204" pitchFamily="50" charset="-128"/>
              </a:rPr>
              <a:t>年度補正予算で新たに申請するプロジェクトの場合</a:t>
            </a:r>
          </a:p>
        </p:txBody>
      </p:sp>
      <p:sp>
        <p:nvSpPr>
          <p:cNvPr id="67" name="正方形/長方形 57">
            <a:extLst>
              <a:ext uri="{FF2B5EF4-FFF2-40B4-BE49-F238E27FC236}">
                <a16:creationId xmlns:a16="http://schemas.microsoft.com/office/drawing/2014/main" id="{9C0C2DAF-1F36-62CC-83F2-BC664A3741AB}"/>
              </a:ext>
            </a:extLst>
          </p:cNvPr>
          <p:cNvSpPr/>
          <p:nvPr/>
        </p:nvSpPr>
        <p:spPr>
          <a:xfrm>
            <a:off x="72402" y="4198485"/>
            <a:ext cx="1852452" cy="830997"/>
          </a:xfrm>
          <a:prstGeom prst="rect">
            <a:avLst/>
          </a:prstGeom>
          <a:noFill/>
          <a:ln w="9525">
            <a:solidFill>
              <a:schemeClr val="tx1"/>
            </a:solidFill>
            <a:miter lim="800000"/>
            <a:headEnd/>
            <a:tailEnd/>
          </a:ln>
        </p:spPr>
        <p:txBody>
          <a:bodyPr wrap="square">
            <a:spAutoFit/>
          </a:bodyPr>
          <a:lstStyle/>
          <a:p>
            <a:pPr algn="ctr">
              <a:defRPr/>
            </a:pPr>
            <a:r>
              <a:rPr kumimoji="0" lang="en-US" altLang="ja-JP" sz="1600" b="1" kern="0" dirty="0">
                <a:solidFill>
                  <a:srgbClr val="FF0000"/>
                </a:solidFill>
                <a:latin typeface="ＭＳ ゴシック" panose="020B0609070205080204" pitchFamily="49" charset="-128"/>
                <a:ea typeface="ＭＳ ゴシック" panose="020B0609070205080204" pitchFamily="49" charset="-128"/>
                <a:cs typeface="Meiryo UI" panose="020B0604030504040204" pitchFamily="50" charset="-128"/>
              </a:rPr>
              <a:t>R4</a:t>
            </a:r>
            <a:r>
              <a:rPr kumimoji="0" lang="ja-JP" altLang="en-US" sz="1600" b="1" kern="0" dirty="0">
                <a:solidFill>
                  <a:srgbClr val="FF0000"/>
                </a:solidFill>
                <a:latin typeface="ＭＳ ゴシック" panose="020B0609070205080204" pitchFamily="49" charset="-128"/>
                <a:ea typeface="ＭＳ ゴシック" panose="020B0609070205080204" pitchFamily="49" charset="-128"/>
                <a:cs typeface="Meiryo UI" panose="020B0604030504040204" pitchFamily="50" charset="-128"/>
              </a:rPr>
              <a:t>年度補正予算で支援</a:t>
            </a:r>
            <a:r>
              <a:rPr kumimoji="0" lang="ja-JP" altLang="en-US" sz="1600" b="1" kern="0" dirty="0" smtClean="0">
                <a:solidFill>
                  <a:srgbClr val="FF0000"/>
                </a:solidFill>
                <a:latin typeface="ＭＳ ゴシック" panose="020B0609070205080204" pitchFamily="49" charset="-128"/>
                <a:ea typeface="ＭＳ ゴシック" panose="020B0609070205080204" pitchFamily="49" charset="-128"/>
                <a:cs typeface="Meiryo UI" panose="020B0604030504040204" pitchFamily="50" charset="-128"/>
              </a:rPr>
              <a:t>を受けた</a:t>
            </a:r>
            <a:r>
              <a:rPr kumimoji="0" lang="ja-JP" altLang="en-US" sz="1600" b="1" kern="0" dirty="0">
                <a:solidFill>
                  <a:srgbClr val="FF0000"/>
                </a:solidFill>
                <a:latin typeface="ＭＳ ゴシック" panose="020B0609070205080204" pitchFamily="49" charset="-128"/>
                <a:ea typeface="ＭＳ ゴシック" panose="020B0609070205080204" pitchFamily="49" charset="-128"/>
                <a:cs typeface="Meiryo UI" panose="020B0604030504040204" pitchFamily="50" charset="-128"/>
              </a:rPr>
              <a:t>プロジェクトの場合</a:t>
            </a:r>
          </a:p>
        </p:txBody>
      </p:sp>
      <p:sp>
        <p:nvSpPr>
          <p:cNvPr id="68" name="正方形/長方形 57">
            <a:extLst>
              <a:ext uri="{FF2B5EF4-FFF2-40B4-BE49-F238E27FC236}">
                <a16:creationId xmlns:a16="http://schemas.microsoft.com/office/drawing/2014/main" id="{09B135AD-FA05-0F2C-8F54-434FD5300873}"/>
              </a:ext>
            </a:extLst>
          </p:cNvPr>
          <p:cNvSpPr/>
          <p:nvPr/>
        </p:nvSpPr>
        <p:spPr>
          <a:xfrm>
            <a:off x="103958" y="2324467"/>
            <a:ext cx="1303687" cy="307777"/>
          </a:xfrm>
          <a:prstGeom prst="rect">
            <a:avLst/>
          </a:prstGeom>
          <a:solidFill>
            <a:schemeClr val="bg1"/>
          </a:solidFill>
          <a:ln w="9525">
            <a:solidFill>
              <a:srgbClr val="800000"/>
            </a:solidFill>
            <a:miter lim="800000"/>
            <a:headEnd/>
            <a:tailEnd/>
          </a:ln>
        </p:spPr>
        <p:txBody>
          <a:bodyPr wrap="square">
            <a:spAutoFit/>
          </a:bodyPr>
          <a:lstStyle/>
          <a:p>
            <a:pPr algn="ctr">
              <a:defRPr/>
            </a:pPr>
            <a:r>
              <a:rPr lang="ja-JP" altLang="en-US" sz="1400" b="1" kern="0" dirty="0" smtClean="0">
                <a:solidFill>
                  <a:srgbClr val="800000"/>
                </a:solidFill>
                <a:latin typeface="ＭＳ ゴシック" panose="020B0609070205080204" pitchFamily="49" charset="-128"/>
                <a:ea typeface="ＭＳ ゴシック" panose="020B0609070205080204" pitchFamily="49" charset="-128"/>
                <a:cs typeface="Meiryo UI" panose="020B0604030504040204" pitchFamily="50" charset="-128"/>
              </a:rPr>
              <a:t>１</a:t>
            </a:r>
            <a:r>
              <a:rPr kumimoji="0" lang="ja-JP" altLang="en-US" sz="1400" b="1" kern="0" dirty="0" smtClean="0">
                <a:solidFill>
                  <a:srgbClr val="800000"/>
                </a:solidFill>
                <a:latin typeface="ＭＳ ゴシック" panose="020B0609070205080204" pitchFamily="49" charset="-128"/>
                <a:ea typeface="ＭＳ ゴシック" panose="020B0609070205080204" pitchFamily="49" charset="-128"/>
                <a:cs typeface="Meiryo UI" panose="020B0604030504040204" pitchFamily="50" charset="-128"/>
              </a:rPr>
              <a:t>月</a:t>
            </a:r>
            <a:r>
              <a:rPr kumimoji="0" lang="en-US" altLang="ja-JP" sz="1400" b="1" kern="0" dirty="0" smtClean="0">
                <a:solidFill>
                  <a:srgbClr val="800000"/>
                </a:solidFill>
                <a:latin typeface="ＭＳ ゴシック" panose="020B0609070205080204" pitchFamily="49" charset="-128"/>
                <a:ea typeface="ＭＳ ゴシック" panose="020B0609070205080204" pitchFamily="49" charset="-128"/>
                <a:cs typeface="Meiryo UI" panose="020B0604030504040204" pitchFamily="50" charset="-128"/>
              </a:rPr>
              <a:t>22</a:t>
            </a:r>
            <a:r>
              <a:rPr kumimoji="0" lang="ja-JP" altLang="en-US" sz="1400" b="1" kern="0" dirty="0" smtClean="0">
                <a:solidFill>
                  <a:srgbClr val="800000"/>
                </a:solidFill>
                <a:latin typeface="ＭＳ ゴシック" panose="020B0609070205080204" pitchFamily="49" charset="-128"/>
                <a:ea typeface="ＭＳ ゴシック" panose="020B0609070205080204" pitchFamily="49" charset="-128"/>
                <a:cs typeface="Meiryo UI" panose="020B0604030504040204" pitchFamily="50" charset="-128"/>
              </a:rPr>
              <a:t>日開始</a:t>
            </a:r>
            <a:endParaRPr kumimoji="0" lang="ja-JP" altLang="en-US" sz="1400" b="1" kern="0" dirty="0">
              <a:solidFill>
                <a:srgbClr val="800000"/>
              </a:solidFill>
              <a:latin typeface="ＭＳ ゴシック" panose="020B0609070205080204" pitchFamily="49" charset="-128"/>
              <a:ea typeface="ＭＳ ゴシック" panose="020B0609070205080204" pitchFamily="49" charset="-128"/>
              <a:cs typeface="Meiryo UI" panose="020B0604030504040204" pitchFamily="50" charset="-128"/>
            </a:endParaRPr>
          </a:p>
        </p:txBody>
      </p:sp>
      <p:sp>
        <p:nvSpPr>
          <p:cNvPr id="69" name="正方形/長方形 57">
            <a:extLst>
              <a:ext uri="{FF2B5EF4-FFF2-40B4-BE49-F238E27FC236}">
                <a16:creationId xmlns:a16="http://schemas.microsoft.com/office/drawing/2014/main" id="{90E80052-CDAD-CDA8-7B61-3479E22BA5A1}"/>
              </a:ext>
            </a:extLst>
          </p:cNvPr>
          <p:cNvSpPr/>
          <p:nvPr/>
        </p:nvSpPr>
        <p:spPr>
          <a:xfrm>
            <a:off x="3277493" y="4803644"/>
            <a:ext cx="1318842" cy="307777"/>
          </a:xfrm>
          <a:prstGeom prst="rect">
            <a:avLst/>
          </a:prstGeom>
          <a:noFill/>
          <a:ln w="9525">
            <a:solidFill>
              <a:srgbClr val="800000"/>
            </a:solidFill>
            <a:miter lim="800000"/>
            <a:headEnd/>
            <a:tailEnd/>
          </a:ln>
        </p:spPr>
        <p:txBody>
          <a:bodyPr wrap="square">
            <a:spAutoFit/>
          </a:bodyPr>
          <a:lstStyle/>
          <a:p>
            <a:pPr algn="ctr">
              <a:defRPr/>
            </a:pPr>
            <a:r>
              <a:rPr lang="en-US" altLang="ja-JP" sz="1400" b="1" kern="0" dirty="0" smtClean="0">
                <a:solidFill>
                  <a:srgbClr val="800000"/>
                </a:solidFill>
                <a:latin typeface="ＭＳ ゴシック" panose="020B0609070205080204" pitchFamily="49" charset="-128"/>
                <a:ea typeface="ＭＳ ゴシック" panose="020B0609070205080204" pitchFamily="49" charset="-128"/>
                <a:cs typeface="Meiryo UI" panose="020B0604030504040204" pitchFamily="50" charset="-128"/>
              </a:rPr>
              <a:t>7</a:t>
            </a:r>
            <a:r>
              <a:rPr lang="ja-JP" altLang="en-US" sz="1400" b="1" kern="0" dirty="0" smtClean="0">
                <a:solidFill>
                  <a:srgbClr val="800000"/>
                </a:solidFill>
                <a:latin typeface="ＭＳ ゴシック" panose="020B0609070205080204" pitchFamily="49" charset="-128"/>
                <a:ea typeface="ＭＳ ゴシック" panose="020B0609070205080204" pitchFamily="49" charset="-128"/>
                <a:cs typeface="Meiryo UI" panose="020B0604030504040204" pitchFamily="50" charset="-128"/>
              </a:rPr>
              <a:t>月</a:t>
            </a:r>
            <a:r>
              <a:rPr lang="en-US" altLang="ja-JP" sz="1400" b="1" kern="0" dirty="0" smtClean="0">
                <a:solidFill>
                  <a:srgbClr val="800000"/>
                </a:solidFill>
                <a:latin typeface="ＭＳ ゴシック" panose="020B0609070205080204" pitchFamily="49" charset="-128"/>
                <a:ea typeface="ＭＳ ゴシック" panose="020B0609070205080204" pitchFamily="49" charset="-128"/>
                <a:cs typeface="Meiryo UI" panose="020B0604030504040204" pitchFamily="50" charset="-128"/>
              </a:rPr>
              <a:t>1</a:t>
            </a:r>
            <a:r>
              <a:rPr lang="ja-JP" altLang="en-US" sz="1400" b="1" kern="0" dirty="0" smtClean="0">
                <a:solidFill>
                  <a:srgbClr val="800000"/>
                </a:solidFill>
                <a:latin typeface="ＭＳ ゴシック" panose="020B0609070205080204" pitchFamily="49" charset="-128"/>
                <a:ea typeface="ＭＳ ゴシック" panose="020B0609070205080204" pitchFamily="49" charset="-128"/>
                <a:cs typeface="Meiryo UI" panose="020B0604030504040204" pitchFamily="50" charset="-128"/>
              </a:rPr>
              <a:t>日開始</a:t>
            </a:r>
            <a:endParaRPr kumimoji="0" lang="ja-JP" altLang="en-US" sz="1400" b="1" kern="0" dirty="0">
              <a:solidFill>
                <a:srgbClr val="800000"/>
              </a:solidFill>
              <a:latin typeface="ＭＳ ゴシック" panose="020B0609070205080204" pitchFamily="49" charset="-128"/>
              <a:ea typeface="ＭＳ ゴシック" panose="020B0609070205080204" pitchFamily="49" charset="-128"/>
              <a:cs typeface="Meiryo UI" panose="020B0604030504040204" pitchFamily="50" charset="-128"/>
            </a:endParaRPr>
          </a:p>
        </p:txBody>
      </p:sp>
      <p:cxnSp>
        <p:nvCxnSpPr>
          <p:cNvPr id="70" name="直線矢印コネクタ 69">
            <a:extLst>
              <a:ext uri="{FF2B5EF4-FFF2-40B4-BE49-F238E27FC236}">
                <a16:creationId xmlns:a16="http://schemas.microsoft.com/office/drawing/2014/main" id="{6940A128-7FF2-5728-8323-272D62FC6483}"/>
              </a:ext>
            </a:extLst>
          </p:cNvPr>
          <p:cNvCxnSpPr>
            <a:cxnSpLocks/>
          </p:cNvCxnSpPr>
          <p:nvPr/>
        </p:nvCxnSpPr>
        <p:spPr>
          <a:xfrm>
            <a:off x="7382054" y="5678736"/>
            <a:ext cx="1144172" cy="0"/>
          </a:xfrm>
          <a:prstGeom prst="straightConnector1">
            <a:avLst/>
          </a:prstGeom>
          <a:ln w="76200">
            <a:solidFill>
              <a:schemeClr val="accent4">
                <a:lumMod val="40000"/>
                <a:lumOff val="60000"/>
              </a:schemeClr>
            </a:solidFill>
            <a:prstDash val="sysDot"/>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71" name="正方形/長方形 57">
            <a:extLst>
              <a:ext uri="{FF2B5EF4-FFF2-40B4-BE49-F238E27FC236}">
                <a16:creationId xmlns:a16="http://schemas.microsoft.com/office/drawing/2014/main" id="{B91484CC-8B22-41EB-0F02-A5FEACDF6B60}"/>
              </a:ext>
            </a:extLst>
          </p:cNvPr>
          <p:cNvSpPr/>
          <p:nvPr/>
        </p:nvSpPr>
        <p:spPr>
          <a:xfrm>
            <a:off x="6213806" y="6096123"/>
            <a:ext cx="2823831" cy="523220"/>
          </a:xfrm>
          <a:prstGeom prst="rect">
            <a:avLst/>
          </a:prstGeom>
          <a:noFill/>
          <a:ln w="9525">
            <a:noFill/>
            <a:miter lim="800000"/>
            <a:headEnd/>
            <a:tailEnd/>
          </a:ln>
        </p:spPr>
        <p:txBody>
          <a:bodyPr wrap="square">
            <a:spAutoFit/>
          </a:bodyPr>
          <a:lstStyle/>
          <a:p>
            <a:pPr algn="ctr">
              <a:defRPr/>
            </a:pPr>
            <a:r>
              <a:rPr kumimoji="0" lang="ja-JP" altLang="en-US" sz="1400" kern="0" dirty="0">
                <a:solidFill>
                  <a:srgbClr val="000000"/>
                </a:solidFill>
                <a:latin typeface="ＭＳ ゴシック" panose="020B0609070205080204" pitchFamily="49" charset="-128"/>
                <a:ea typeface="ＭＳ ゴシック" panose="020B0609070205080204" pitchFamily="49" charset="-128"/>
                <a:cs typeface="Meiryo UI" panose="020B0604030504040204" pitchFamily="50" charset="-128"/>
              </a:rPr>
              <a:t>ソフトウェア等</a:t>
            </a:r>
            <a:r>
              <a:rPr kumimoji="0" lang="ja-JP" altLang="en-US" sz="1400" kern="0" dirty="0" smtClean="0">
                <a:solidFill>
                  <a:srgbClr val="000000"/>
                </a:solidFill>
                <a:latin typeface="ＭＳ ゴシック" panose="020B0609070205080204" pitchFamily="49" charset="-128"/>
                <a:ea typeface="ＭＳ ゴシック" panose="020B0609070205080204" pitchFamily="49" charset="-128"/>
                <a:cs typeface="Meiryo UI" panose="020B0604030504040204" pitchFamily="50" charset="-128"/>
              </a:rPr>
              <a:t>の一部</a:t>
            </a:r>
            <a:r>
              <a:rPr kumimoji="0" lang="ja-JP" altLang="en-US" sz="1400" kern="0" dirty="0">
                <a:solidFill>
                  <a:srgbClr val="000000"/>
                </a:solidFill>
                <a:latin typeface="ＭＳ ゴシック" panose="020B0609070205080204" pitchFamily="49" charset="-128"/>
                <a:ea typeface="ＭＳ ゴシック" panose="020B0609070205080204" pitchFamily="49" charset="-128"/>
                <a:cs typeface="Meiryo UI" panose="020B0604030504040204" pitchFamily="50" charset="-128"/>
              </a:rPr>
              <a:t>の経費</a:t>
            </a:r>
            <a:r>
              <a:rPr kumimoji="0" lang="ja-JP" altLang="en-US" sz="1400" kern="0" dirty="0" smtClean="0">
                <a:solidFill>
                  <a:srgbClr val="000000"/>
                </a:solidFill>
                <a:latin typeface="ＭＳ ゴシック" panose="020B0609070205080204" pitchFamily="49" charset="-128"/>
                <a:ea typeface="ＭＳ ゴシック" panose="020B0609070205080204" pitchFamily="49" charset="-128"/>
                <a:cs typeface="Meiryo UI" panose="020B0604030504040204" pitchFamily="50" charset="-128"/>
              </a:rPr>
              <a:t>は</a:t>
            </a:r>
            <a:endParaRPr kumimoji="0" lang="en-US" altLang="ja-JP" sz="1400" kern="0" dirty="0" smtClean="0">
              <a:solidFill>
                <a:srgbClr val="000000"/>
              </a:solidFill>
              <a:latin typeface="ＭＳ ゴシック" panose="020B0609070205080204" pitchFamily="49" charset="-128"/>
              <a:ea typeface="ＭＳ ゴシック" panose="020B0609070205080204" pitchFamily="49" charset="-128"/>
              <a:cs typeface="Meiryo UI" panose="020B0604030504040204" pitchFamily="50" charset="-128"/>
            </a:endParaRPr>
          </a:p>
          <a:p>
            <a:pPr algn="ctr">
              <a:defRPr/>
            </a:pPr>
            <a:r>
              <a:rPr kumimoji="0" lang="ja-JP" altLang="en-US" sz="1400" kern="0" dirty="0" smtClean="0">
                <a:solidFill>
                  <a:srgbClr val="000000"/>
                </a:solidFill>
                <a:latin typeface="ＭＳ ゴシック" panose="020B0609070205080204" pitchFamily="49" charset="-128"/>
                <a:ea typeface="ＭＳ ゴシック" panose="020B0609070205080204" pitchFamily="49" charset="-128"/>
                <a:cs typeface="Meiryo UI" panose="020B0604030504040204" pitchFamily="50" charset="-128"/>
              </a:rPr>
              <a:t>完了実績報告以降も対象</a:t>
            </a:r>
            <a:endParaRPr kumimoji="0" lang="ja-JP" altLang="en-US" sz="1400" kern="0" dirty="0">
              <a:solidFill>
                <a:srgbClr val="000000"/>
              </a:solidFill>
              <a:latin typeface="ＭＳ ゴシック" panose="020B0609070205080204" pitchFamily="49" charset="-128"/>
              <a:ea typeface="ＭＳ ゴシック" panose="020B0609070205080204" pitchFamily="49" charset="-128"/>
              <a:cs typeface="Meiryo UI" panose="020B0604030504040204" pitchFamily="50" charset="-128"/>
            </a:endParaRPr>
          </a:p>
        </p:txBody>
      </p:sp>
      <p:sp>
        <p:nvSpPr>
          <p:cNvPr id="72" name="正方形/長方形 57">
            <a:extLst>
              <a:ext uri="{FF2B5EF4-FFF2-40B4-BE49-F238E27FC236}">
                <a16:creationId xmlns:a16="http://schemas.microsoft.com/office/drawing/2014/main" id="{09B135AD-FA05-0F2C-8F54-434FD5300873}"/>
              </a:ext>
            </a:extLst>
          </p:cNvPr>
          <p:cNvSpPr/>
          <p:nvPr/>
        </p:nvSpPr>
        <p:spPr>
          <a:xfrm>
            <a:off x="2020842" y="3325912"/>
            <a:ext cx="1272534" cy="307777"/>
          </a:xfrm>
          <a:prstGeom prst="rect">
            <a:avLst/>
          </a:prstGeom>
          <a:solidFill>
            <a:schemeClr val="bg1"/>
          </a:solidFill>
          <a:ln w="9525">
            <a:solidFill>
              <a:srgbClr val="800000"/>
            </a:solidFill>
            <a:miter lim="800000"/>
            <a:headEnd/>
            <a:tailEnd/>
          </a:ln>
        </p:spPr>
        <p:txBody>
          <a:bodyPr wrap="square">
            <a:spAutoFit/>
          </a:bodyPr>
          <a:lstStyle/>
          <a:p>
            <a:pPr algn="ctr">
              <a:defRPr/>
            </a:pPr>
            <a:r>
              <a:rPr kumimoji="0" lang="ja-JP" altLang="en-US" sz="1400" b="1" kern="0" dirty="0" smtClean="0">
                <a:solidFill>
                  <a:srgbClr val="800000"/>
                </a:solidFill>
                <a:latin typeface="ＭＳ ゴシック" panose="020B0609070205080204" pitchFamily="49" charset="-128"/>
                <a:ea typeface="ＭＳ ゴシック" panose="020B0609070205080204" pitchFamily="49" charset="-128"/>
                <a:cs typeface="Meiryo UI" panose="020B0604030504040204" pitchFamily="50" charset="-128"/>
              </a:rPr>
              <a:t>４月１日開始</a:t>
            </a:r>
            <a:endParaRPr kumimoji="0" lang="ja-JP" altLang="en-US" sz="1400" b="1" kern="0" dirty="0">
              <a:solidFill>
                <a:srgbClr val="800000"/>
              </a:solidFill>
              <a:latin typeface="ＭＳ ゴシック" panose="020B0609070205080204" pitchFamily="49" charset="-128"/>
              <a:ea typeface="ＭＳ ゴシック" panose="020B0609070205080204" pitchFamily="49" charset="-128"/>
              <a:cs typeface="Meiryo UI" panose="020B0604030504040204" pitchFamily="50" charset="-128"/>
            </a:endParaRPr>
          </a:p>
        </p:txBody>
      </p:sp>
      <p:cxnSp>
        <p:nvCxnSpPr>
          <p:cNvPr id="74" name="直線コネクタ 73"/>
          <p:cNvCxnSpPr>
            <a:cxnSpLocks/>
          </p:cNvCxnSpPr>
          <p:nvPr/>
        </p:nvCxnSpPr>
        <p:spPr>
          <a:xfrm flipV="1">
            <a:off x="6443969" y="1915412"/>
            <a:ext cx="0" cy="3715850"/>
          </a:xfrm>
          <a:prstGeom prst="line">
            <a:avLst/>
          </a:prstGeom>
          <a:ln w="19050">
            <a:solidFill>
              <a:schemeClr val="bg2"/>
            </a:solidFill>
            <a:prstDash val="sysDash"/>
          </a:ln>
        </p:spPr>
        <p:style>
          <a:lnRef idx="1">
            <a:schemeClr val="accent1"/>
          </a:lnRef>
          <a:fillRef idx="0">
            <a:schemeClr val="accent1"/>
          </a:fillRef>
          <a:effectRef idx="0">
            <a:schemeClr val="accent1"/>
          </a:effectRef>
          <a:fontRef idx="minor">
            <a:schemeClr val="tx1"/>
          </a:fontRef>
        </p:style>
      </p:cxnSp>
      <p:sp>
        <p:nvSpPr>
          <p:cNvPr id="75" name="正方形/長方形 57"/>
          <p:cNvSpPr/>
          <p:nvPr/>
        </p:nvSpPr>
        <p:spPr>
          <a:xfrm>
            <a:off x="5577986" y="2790569"/>
            <a:ext cx="1399107" cy="738664"/>
          </a:xfrm>
          <a:prstGeom prst="rect">
            <a:avLst/>
          </a:prstGeom>
          <a:noFill/>
          <a:ln w="9525">
            <a:noFill/>
            <a:miter lim="800000"/>
            <a:headEnd/>
            <a:tailEnd/>
          </a:ln>
        </p:spPr>
        <p:txBody>
          <a:bodyPr wrap="square">
            <a:spAutoFit/>
          </a:bodyPr>
          <a:lstStyle/>
          <a:p>
            <a:pPr algn="ctr">
              <a:defRPr/>
            </a:pPr>
            <a:r>
              <a:rPr kumimoji="0" lang="ja-JP" altLang="en-US" sz="1600" kern="0" dirty="0">
                <a:solidFill>
                  <a:srgbClr val="FFC000"/>
                </a:solidFill>
                <a:latin typeface="Meiryo UI" panose="020B0604030504040204" pitchFamily="50" charset="-128"/>
                <a:ea typeface="Meiryo UI" panose="020B0604030504040204" pitchFamily="50" charset="-128"/>
                <a:cs typeface="Meiryo UI" panose="020B0604030504040204" pitchFamily="50" charset="-128"/>
              </a:rPr>
              <a:t>●</a:t>
            </a:r>
            <a:endParaRPr kumimoji="0" lang="en-US" altLang="ja-JP" sz="1400" kern="0" dirty="0">
              <a:solidFill>
                <a:srgbClr val="FFC000"/>
              </a:solidFill>
              <a:latin typeface="Meiryo UI" panose="020B0604030504040204" pitchFamily="50" charset="-128"/>
              <a:ea typeface="Meiryo UI" panose="020B0604030504040204" pitchFamily="50" charset="-128"/>
              <a:cs typeface="Meiryo UI" panose="020B0604030504040204" pitchFamily="50" charset="-128"/>
            </a:endParaRPr>
          </a:p>
          <a:p>
            <a:pPr algn="ctr">
              <a:defRPr/>
            </a:pPr>
            <a:r>
              <a:rPr kumimoji="0" lang="ja-JP" altLang="en-US" sz="1400" kern="0" dirty="0">
                <a:latin typeface="ＭＳ ゴシック" panose="020B0609070205080204" pitchFamily="49" charset="-128"/>
                <a:ea typeface="ＭＳ ゴシック" panose="020B0609070205080204" pitchFamily="49" charset="-128"/>
                <a:cs typeface="Meiryo UI" panose="020B0604030504040204" pitchFamily="50" charset="-128"/>
              </a:rPr>
              <a:t>交付申請</a:t>
            </a:r>
            <a:endParaRPr kumimoji="0" lang="en-US" altLang="ja-JP" sz="1400" kern="0" dirty="0">
              <a:latin typeface="ＭＳ ゴシック" panose="020B0609070205080204" pitchFamily="49" charset="-128"/>
              <a:ea typeface="ＭＳ ゴシック" panose="020B0609070205080204" pitchFamily="49" charset="-128"/>
              <a:cs typeface="Meiryo UI" panose="020B0604030504040204" pitchFamily="50" charset="-128"/>
            </a:endParaRPr>
          </a:p>
          <a:p>
            <a:pPr algn="ctr">
              <a:defRPr/>
            </a:pPr>
            <a:endParaRPr kumimoji="0" lang="ja-JP" altLang="en-US" sz="1200" kern="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6" name="正方形/長方形 57">
            <a:extLst>
              <a:ext uri="{FF2B5EF4-FFF2-40B4-BE49-F238E27FC236}">
                <a16:creationId xmlns:a16="http://schemas.microsoft.com/office/drawing/2014/main" id="{09B135AD-FA05-0F2C-8F54-434FD5300873}"/>
              </a:ext>
            </a:extLst>
          </p:cNvPr>
          <p:cNvSpPr/>
          <p:nvPr/>
        </p:nvSpPr>
        <p:spPr>
          <a:xfrm>
            <a:off x="6955533" y="3308418"/>
            <a:ext cx="1085122" cy="523220"/>
          </a:xfrm>
          <a:prstGeom prst="rect">
            <a:avLst/>
          </a:prstGeom>
          <a:solidFill>
            <a:schemeClr val="bg1"/>
          </a:solidFill>
          <a:ln w="9525">
            <a:solidFill>
              <a:srgbClr val="800000"/>
            </a:solidFill>
            <a:miter lim="800000"/>
            <a:headEnd/>
            <a:tailEnd/>
          </a:ln>
        </p:spPr>
        <p:txBody>
          <a:bodyPr wrap="square">
            <a:spAutoFit/>
          </a:bodyPr>
          <a:lstStyle/>
          <a:p>
            <a:pPr algn="ctr">
              <a:defRPr/>
            </a:pPr>
            <a:r>
              <a:rPr kumimoji="0" lang="ja-JP" altLang="en-US" sz="1400" b="1" kern="0" dirty="0" smtClean="0">
                <a:solidFill>
                  <a:srgbClr val="800000"/>
                </a:solidFill>
                <a:latin typeface="ＭＳ ゴシック" panose="020B0609070205080204" pitchFamily="49" charset="-128"/>
                <a:ea typeface="ＭＳ ゴシック" panose="020B0609070205080204" pitchFamily="49" charset="-128"/>
                <a:cs typeface="Meiryo UI" panose="020B0604030504040204" pitchFamily="50" charset="-128"/>
              </a:rPr>
              <a:t>２月</a:t>
            </a:r>
            <a:r>
              <a:rPr kumimoji="0" lang="en-US" altLang="ja-JP" sz="1400" b="1" kern="0" dirty="0">
                <a:solidFill>
                  <a:srgbClr val="800000"/>
                </a:solidFill>
                <a:latin typeface="ＭＳ ゴシック" panose="020B0609070205080204" pitchFamily="49" charset="-128"/>
                <a:ea typeface="ＭＳ ゴシック" panose="020B0609070205080204" pitchFamily="49" charset="-128"/>
                <a:cs typeface="Meiryo UI" panose="020B0604030504040204" pitchFamily="50" charset="-128"/>
              </a:rPr>
              <a:t>28</a:t>
            </a:r>
            <a:r>
              <a:rPr kumimoji="0" lang="ja-JP" altLang="en-US" sz="1400" b="1" kern="0" dirty="0" smtClean="0">
                <a:solidFill>
                  <a:srgbClr val="800000"/>
                </a:solidFill>
                <a:latin typeface="ＭＳ ゴシック" panose="020B0609070205080204" pitchFamily="49" charset="-128"/>
                <a:ea typeface="ＭＳ ゴシック" panose="020B0609070205080204" pitchFamily="49" charset="-128"/>
                <a:cs typeface="Meiryo UI" panose="020B0604030504040204" pitchFamily="50" charset="-128"/>
              </a:rPr>
              <a:t>日</a:t>
            </a:r>
            <a:endParaRPr kumimoji="0" lang="en-US" altLang="ja-JP" sz="1400" b="1" kern="0" dirty="0" smtClean="0">
              <a:solidFill>
                <a:srgbClr val="800000"/>
              </a:solidFill>
              <a:latin typeface="ＭＳ ゴシック" panose="020B0609070205080204" pitchFamily="49" charset="-128"/>
              <a:ea typeface="ＭＳ ゴシック" panose="020B0609070205080204" pitchFamily="49" charset="-128"/>
              <a:cs typeface="Meiryo UI" panose="020B0604030504040204" pitchFamily="50" charset="-128"/>
            </a:endParaRPr>
          </a:p>
          <a:p>
            <a:pPr algn="ctr">
              <a:defRPr/>
            </a:pPr>
            <a:r>
              <a:rPr kumimoji="0" lang="en-US" altLang="ja-JP" sz="1400" b="1" kern="0" dirty="0" smtClean="0">
                <a:solidFill>
                  <a:srgbClr val="800000"/>
                </a:solidFill>
                <a:latin typeface="ＭＳ ゴシック" panose="020B0609070205080204" pitchFamily="49" charset="-128"/>
                <a:ea typeface="ＭＳ ゴシック" panose="020B0609070205080204" pitchFamily="49" charset="-128"/>
                <a:cs typeface="Meiryo UI" panose="020B0604030504040204" pitchFamily="50" charset="-128"/>
              </a:rPr>
              <a:t>(</a:t>
            </a:r>
            <a:r>
              <a:rPr kumimoji="0" lang="ja-JP" altLang="en-US" sz="1400" b="1" kern="0" dirty="0" smtClean="0">
                <a:solidFill>
                  <a:srgbClr val="800000"/>
                </a:solidFill>
                <a:latin typeface="ＭＳ ゴシック" panose="020B0609070205080204" pitchFamily="49" charset="-128"/>
                <a:ea typeface="ＭＳ ゴシック" panose="020B0609070205080204" pitchFamily="49" charset="-128"/>
                <a:cs typeface="Meiryo UI" panose="020B0604030504040204" pitchFamily="50" charset="-128"/>
              </a:rPr>
              <a:t>提出期限</a:t>
            </a:r>
            <a:r>
              <a:rPr kumimoji="0" lang="en-US" altLang="ja-JP" sz="1400" b="1" kern="0" dirty="0" smtClean="0">
                <a:solidFill>
                  <a:srgbClr val="800000"/>
                </a:solidFill>
                <a:latin typeface="ＭＳ ゴシック" panose="020B0609070205080204" pitchFamily="49" charset="-128"/>
                <a:ea typeface="ＭＳ ゴシック" panose="020B0609070205080204" pitchFamily="49" charset="-128"/>
                <a:cs typeface="Meiryo UI" panose="020B0604030504040204" pitchFamily="50" charset="-128"/>
              </a:rPr>
              <a:t>)</a:t>
            </a:r>
            <a:endParaRPr kumimoji="0" lang="ja-JP" altLang="en-US" sz="1400" b="1" kern="0" dirty="0">
              <a:solidFill>
                <a:srgbClr val="800000"/>
              </a:solidFill>
              <a:latin typeface="ＭＳ ゴシック" panose="020B0609070205080204" pitchFamily="49" charset="-128"/>
              <a:ea typeface="ＭＳ ゴシック" panose="020B0609070205080204" pitchFamily="49" charset="-128"/>
              <a:cs typeface="Meiryo UI" panose="020B0604030504040204" pitchFamily="50" charset="-128"/>
            </a:endParaRPr>
          </a:p>
        </p:txBody>
      </p:sp>
      <p:sp>
        <p:nvSpPr>
          <p:cNvPr id="77" name="正方形/長方形 57">
            <a:extLst>
              <a:ext uri="{FF2B5EF4-FFF2-40B4-BE49-F238E27FC236}">
                <a16:creationId xmlns:a16="http://schemas.microsoft.com/office/drawing/2014/main" id="{09B135AD-FA05-0F2C-8F54-434FD5300873}"/>
              </a:ext>
            </a:extLst>
          </p:cNvPr>
          <p:cNvSpPr/>
          <p:nvPr/>
        </p:nvSpPr>
        <p:spPr>
          <a:xfrm>
            <a:off x="5751547" y="3308418"/>
            <a:ext cx="1089817" cy="523220"/>
          </a:xfrm>
          <a:prstGeom prst="rect">
            <a:avLst/>
          </a:prstGeom>
          <a:solidFill>
            <a:schemeClr val="bg1"/>
          </a:solidFill>
          <a:ln w="9525">
            <a:solidFill>
              <a:srgbClr val="800000"/>
            </a:solidFill>
            <a:miter lim="800000"/>
            <a:headEnd/>
            <a:tailEnd/>
          </a:ln>
        </p:spPr>
        <p:txBody>
          <a:bodyPr wrap="square">
            <a:spAutoFit/>
          </a:bodyPr>
          <a:lstStyle/>
          <a:p>
            <a:pPr algn="ctr">
              <a:defRPr/>
            </a:pPr>
            <a:r>
              <a:rPr kumimoji="0" lang="en-US" altLang="ja-JP" sz="1400" b="1" kern="0" dirty="0" smtClean="0">
                <a:solidFill>
                  <a:srgbClr val="800000"/>
                </a:solidFill>
                <a:latin typeface="ＭＳ ゴシック" panose="020B0609070205080204" pitchFamily="49" charset="-128"/>
                <a:ea typeface="ＭＳ ゴシック" panose="020B0609070205080204" pitchFamily="49" charset="-128"/>
                <a:cs typeface="Meiryo UI" panose="020B0604030504040204" pitchFamily="50" charset="-128"/>
              </a:rPr>
              <a:t>12</a:t>
            </a:r>
            <a:r>
              <a:rPr kumimoji="0" lang="ja-JP" altLang="en-US" sz="1400" b="1" kern="0" dirty="0" smtClean="0">
                <a:solidFill>
                  <a:srgbClr val="800000"/>
                </a:solidFill>
                <a:latin typeface="ＭＳ ゴシック" panose="020B0609070205080204" pitchFamily="49" charset="-128"/>
                <a:ea typeface="ＭＳ ゴシック" panose="020B0609070205080204" pitchFamily="49" charset="-128"/>
                <a:cs typeface="Meiryo UI" panose="020B0604030504040204" pitchFamily="50" charset="-128"/>
              </a:rPr>
              <a:t>月</a:t>
            </a:r>
            <a:r>
              <a:rPr kumimoji="0" lang="en-US" altLang="ja-JP" sz="1400" b="1" kern="0" dirty="0">
                <a:solidFill>
                  <a:srgbClr val="800000"/>
                </a:solidFill>
                <a:latin typeface="ＭＳ ゴシック" panose="020B0609070205080204" pitchFamily="49" charset="-128"/>
                <a:ea typeface="ＭＳ ゴシック" panose="020B0609070205080204" pitchFamily="49" charset="-128"/>
                <a:cs typeface="Meiryo UI" panose="020B0604030504040204" pitchFamily="50" charset="-128"/>
              </a:rPr>
              <a:t>31</a:t>
            </a:r>
            <a:r>
              <a:rPr kumimoji="0" lang="ja-JP" altLang="en-US" sz="1400" b="1" kern="0" dirty="0" smtClean="0">
                <a:solidFill>
                  <a:srgbClr val="800000"/>
                </a:solidFill>
                <a:latin typeface="ＭＳ ゴシック" panose="020B0609070205080204" pitchFamily="49" charset="-128"/>
                <a:ea typeface="ＭＳ ゴシック" panose="020B0609070205080204" pitchFamily="49" charset="-128"/>
                <a:cs typeface="Meiryo UI" panose="020B0604030504040204" pitchFamily="50" charset="-128"/>
              </a:rPr>
              <a:t>日</a:t>
            </a:r>
            <a:endParaRPr kumimoji="0" lang="en-US" altLang="ja-JP" sz="1400" b="1" kern="0" dirty="0" smtClean="0">
              <a:solidFill>
                <a:srgbClr val="800000"/>
              </a:solidFill>
              <a:latin typeface="ＭＳ ゴシック" panose="020B0609070205080204" pitchFamily="49" charset="-128"/>
              <a:ea typeface="ＭＳ ゴシック" panose="020B0609070205080204" pitchFamily="49" charset="-128"/>
              <a:cs typeface="Meiryo UI" panose="020B0604030504040204" pitchFamily="50" charset="-128"/>
            </a:endParaRPr>
          </a:p>
          <a:p>
            <a:pPr algn="ctr">
              <a:defRPr/>
            </a:pPr>
            <a:r>
              <a:rPr kumimoji="0" lang="en-US" altLang="ja-JP" sz="1400" b="1" kern="0" dirty="0" smtClean="0">
                <a:solidFill>
                  <a:srgbClr val="800000"/>
                </a:solidFill>
                <a:latin typeface="ＭＳ ゴシック" panose="020B0609070205080204" pitchFamily="49" charset="-128"/>
                <a:ea typeface="ＭＳ ゴシック" panose="020B0609070205080204" pitchFamily="49" charset="-128"/>
                <a:cs typeface="Meiryo UI" panose="020B0604030504040204" pitchFamily="50" charset="-128"/>
              </a:rPr>
              <a:t>(</a:t>
            </a:r>
            <a:r>
              <a:rPr kumimoji="0" lang="ja-JP" altLang="en-US" sz="1400" b="1" kern="0" dirty="0" smtClean="0">
                <a:solidFill>
                  <a:srgbClr val="800000"/>
                </a:solidFill>
                <a:latin typeface="ＭＳ ゴシック" panose="020B0609070205080204" pitchFamily="49" charset="-128"/>
                <a:ea typeface="ＭＳ ゴシック" panose="020B0609070205080204" pitchFamily="49" charset="-128"/>
                <a:cs typeface="Meiryo UI" panose="020B0604030504040204" pitchFamily="50" charset="-128"/>
              </a:rPr>
              <a:t>提出期限</a:t>
            </a:r>
            <a:r>
              <a:rPr kumimoji="0" lang="en-US" altLang="ja-JP" sz="1400" b="1" kern="0" dirty="0" smtClean="0">
                <a:solidFill>
                  <a:srgbClr val="800000"/>
                </a:solidFill>
                <a:latin typeface="ＭＳ ゴシック" panose="020B0609070205080204" pitchFamily="49" charset="-128"/>
                <a:ea typeface="ＭＳ ゴシック" panose="020B0609070205080204" pitchFamily="49" charset="-128"/>
                <a:cs typeface="Meiryo UI" panose="020B0604030504040204" pitchFamily="50" charset="-128"/>
              </a:rPr>
              <a:t>)</a:t>
            </a:r>
            <a:endParaRPr kumimoji="0" lang="ja-JP" altLang="en-US" sz="1400" b="1" kern="0" dirty="0">
              <a:solidFill>
                <a:srgbClr val="800000"/>
              </a:solidFill>
              <a:latin typeface="ＭＳ ゴシック" panose="020B0609070205080204" pitchFamily="49" charset="-128"/>
              <a:ea typeface="ＭＳ ゴシック" panose="020B0609070205080204" pitchFamily="49" charset="-128"/>
              <a:cs typeface="Meiryo UI" panose="020B0604030504040204" pitchFamily="50" charset="-128"/>
            </a:endParaRPr>
          </a:p>
        </p:txBody>
      </p:sp>
      <p:sp>
        <p:nvSpPr>
          <p:cNvPr id="78" name="正方形/長方形 57">
            <a:extLst>
              <a:ext uri="{FF2B5EF4-FFF2-40B4-BE49-F238E27FC236}">
                <a16:creationId xmlns:a16="http://schemas.microsoft.com/office/drawing/2014/main" id="{09B135AD-FA05-0F2C-8F54-434FD5300873}"/>
              </a:ext>
            </a:extLst>
          </p:cNvPr>
          <p:cNvSpPr/>
          <p:nvPr/>
        </p:nvSpPr>
        <p:spPr>
          <a:xfrm>
            <a:off x="6962191" y="4555948"/>
            <a:ext cx="1078464" cy="523220"/>
          </a:xfrm>
          <a:prstGeom prst="rect">
            <a:avLst/>
          </a:prstGeom>
          <a:solidFill>
            <a:schemeClr val="bg1"/>
          </a:solidFill>
          <a:ln w="9525">
            <a:solidFill>
              <a:srgbClr val="800000"/>
            </a:solidFill>
            <a:miter lim="800000"/>
            <a:headEnd/>
            <a:tailEnd/>
          </a:ln>
        </p:spPr>
        <p:txBody>
          <a:bodyPr wrap="square">
            <a:spAutoFit/>
          </a:bodyPr>
          <a:lstStyle/>
          <a:p>
            <a:pPr algn="ctr">
              <a:defRPr/>
            </a:pPr>
            <a:r>
              <a:rPr lang="ja-JP" altLang="en-US" sz="1400" b="1" kern="0" dirty="0">
                <a:solidFill>
                  <a:srgbClr val="800000"/>
                </a:solidFill>
                <a:latin typeface="ＭＳ ゴシック" panose="020B0609070205080204" pitchFamily="49" charset="-128"/>
                <a:ea typeface="ＭＳ ゴシック" panose="020B0609070205080204" pitchFamily="49" charset="-128"/>
                <a:cs typeface="Meiryo UI" panose="020B0604030504040204" pitchFamily="50" charset="-128"/>
              </a:rPr>
              <a:t>２</a:t>
            </a:r>
            <a:r>
              <a:rPr kumimoji="0" lang="ja-JP" altLang="en-US" sz="1400" b="1" kern="0" dirty="0" smtClean="0">
                <a:solidFill>
                  <a:srgbClr val="800000"/>
                </a:solidFill>
                <a:latin typeface="ＭＳ ゴシック" panose="020B0609070205080204" pitchFamily="49" charset="-128"/>
                <a:ea typeface="ＭＳ ゴシック" panose="020B0609070205080204" pitchFamily="49" charset="-128"/>
                <a:cs typeface="Meiryo UI" panose="020B0604030504040204" pitchFamily="50" charset="-128"/>
              </a:rPr>
              <a:t>月</a:t>
            </a:r>
            <a:r>
              <a:rPr kumimoji="0" lang="en-US" altLang="ja-JP" sz="1400" b="1" kern="0" dirty="0">
                <a:solidFill>
                  <a:srgbClr val="800000"/>
                </a:solidFill>
                <a:latin typeface="ＭＳ ゴシック" panose="020B0609070205080204" pitchFamily="49" charset="-128"/>
                <a:ea typeface="ＭＳ ゴシック" panose="020B0609070205080204" pitchFamily="49" charset="-128"/>
                <a:cs typeface="Meiryo UI" panose="020B0604030504040204" pitchFamily="50" charset="-128"/>
              </a:rPr>
              <a:t>28</a:t>
            </a:r>
            <a:r>
              <a:rPr kumimoji="0" lang="ja-JP" altLang="en-US" sz="1400" b="1" kern="0" dirty="0" smtClean="0">
                <a:solidFill>
                  <a:srgbClr val="800000"/>
                </a:solidFill>
                <a:latin typeface="ＭＳ ゴシック" panose="020B0609070205080204" pitchFamily="49" charset="-128"/>
                <a:ea typeface="ＭＳ ゴシック" panose="020B0609070205080204" pitchFamily="49" charset="-128"/>
                <a:cs typeface="Meiryo UI" panose="020B0604030504040204" pitchFamily="50" charset="-128"/>
              </a:rPr>
              <a:t>日</a:t>
            </a:r>
            <a:endParaRPr kumimoji="0" lang="en-US" altLang="ja-JP" sz="1400" b="1" kern="0" dirty="0" smtClean="0">
              <a:solidFill>
                <a:srgbClr val="800000"/>
              </a:solidFill>
              <a:latin typeface="ＭＳ ゴシック" panose="020B0609070205080204" pitchFamily="49" charset="-128"/>
              <a:ea typeface="ＭＳ ゴシック" panose="020B0609070205080204" pitchFamily="49" charset="-128"/>
              <a:cs typeface="Meiryo UI" panose="020B0604030504040204" pitchFamily="50" charset="-128"/>
            </a:endParaRPr>
          </a:p>
          <a:p>
            <a:pPr algn="ctr">
              <a:defRPr/>
            </a:pPr>
            <a:r>
              <a:rPr kumimoji="0" lang="en-US" altLang="ja-JP" sz="1400" b="1" kern="0" dirty="0" smtClean="0">
                <a:solidFill>
                  <a:srgbClr val="800000"/>
                </a:solidFill>
                <a:latin typeface="ＭＳ ゴシック" panose="020B0609070205080204" pitchFamily="49" charset="-128"/>
                <a:ea typeface="ＭＳ ゴシック" panose="020B0609070205080204" pitchFamily="49" charset="-128"/>
                <a:cs typeface="Meiryo UI" panose="020B0604030504040204" pitchFamily="50" charset="-128"/>
              </a:rPr>
              <a:t>(</a:t>
            </a:r>
            <a:r>
              <a:rPr kumimoji="0" lang="ja-JP" altLang="en-US" sz="1400" b="1" kern="0" dirty="0" smtClean="0">
                <a:solidFill>
                  <a:srgbClr val="800000"/>
                </a:solidFill>
                <a:latin typeface="ＭＳ ゴシック" panose="020B0609070205080204" pitchFamily="49" charset="-128"/>
                <a:ea typeface="ＭＳ ゴシック" panose="020B0609070205080204" pitchFamily="49" charset="-128"/>
                <a:cs typeface="Meiryo UI" panose="020B0604030504040204" pitchFamily="50" charset="-128"/>
              </a:rPr>
              <a:t>提出期限</a:t>
            </a:r>
            <a:r>
              <a:rPr kumimoji="0" lang="en-US" altLang="ja-JP" sz="1400" b="1" kern="0" dirty="0" smtClean="0">
                <a:solidFill>
                  <a:srgbClr val="800000"/>
                </a:solidFill>
                <a:latin typeface="ＭＳ ゴシック" panose="020B0609070205080204" pitchFamily="49" charset="-128"/>
                <a:ea typeface="ＭＳ ゴシック" panose="020B0609070205080204" pitchFamily="49" charset="-128"/>
                <a:cs typeface="Meiryo UI" panose="020B0604030504040204" pitchFamily="50" charset="-128"/>
              </a:rPr>
              <a:t>)</a:t>
            </a:r>
            <a:endParaRPr kumimoji="0" lang="ja-JP" altLang="en-US" sz="1400" b="1" kern="0" dirty="0">
              <a:solidFill>
                <a:srgbClr val="800000"/>
              </a:solidFill>
              <a:latin typeface="ＭＳ ゴシック" panose="020B0609070205080204" pitchFamily="49" charset="-128"/>
              <a:ea typeface="ＭＳ ゴシック" panose="020B0609070205080204" pitchFamily="49" charset="-128"/>
              <a:cs typeface="Meiryo UI" panose="020B0604030504040204" pitchFamily="50" charset="-128"/>
            </a:endParaRPr>
          </a:p>
        </p:txBody>
      </p:sp>
      <p:sp>
        <p:nvSpPr>
          <p:cNvPr id="79" name="正方形/長方形 57"/>
          <p:cNvSpPr/>
          <p:nvPr/>
        </p:nvSpPr>
        <p:spPr>
          <a:xfrm>
            <a:off x="6050357" y="2037765"/>
            <a:ext cx="496146" cy="338554"/>
          </a:xfrm>
          <a:prstGeom prst="rect">
            <a:avLst/>
          </a:prstGeom>
          <a:noFill/>
          <a:ln w="9525">
            <a:noFill/>
            <a:miter lim="800000"/>
            <a:headEnd/>
            <a:tailEnd/>
          </a:ln>
        </p:spPr>
        <p:txBody>
          <a:bodyPr wrap="square">
            <a:spAutoFit/>
          </a:bodyPr>
          <a:lstStyle/>
          <a:p>
            <a:pPr algn="ctr">
              <a:defRPr/>
            </a:pPr>
            <a:r>
              <a:rPr kumimoji="0" lang="ja-JP" altLang="en-US" sz="1600" kern="0" dirty="0">
                <a:solidFill>
                  <a:srgbClr val="FFC000"/>
                </a:solidFill>
                <a:latin typeface="Meiryo UI" panose="020B0604030504040204" pitchFamily="50" charset="-128"/>
                <a:ea typeface="Meiryo UI" panose="020B0604030504040204" pitchFamily="50" charset="-128"/>
                <a:cs typeface="Meiryo UI" panose="020B0604030504040204" pitchFamily="50" charset="-128"/>
              </a:rPr>
              <a:t>●</a:t>
            </a:r>
            <a:endParaRPr kumimoji="0" lang="en-US" altLang="ja-JP" sz="1600" kern="0" dirty="0">
              <a:solidFill>
                <a:srgbClr val="FFC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3" name="正方形/長方形 57">
            <a:extLst>
              <a:ext uri="{FF2B5EF4-FFF2-40B4-BE49-F238E27FC236}">
                <a16:creationId xmlns:a16="http://schemas.microsoft.com/office/drawing/2014/main" id="{09B135AD-FA05-0F2C-8F54-434FD5300873}"/>
              </a:ext>
            </a:extLst>
          </p:cNvPr>
          <p:cNvSpPr/>
          <p:nvPr/>
        </p:nvSpPr>
        <p:spPr>
          <a:xfrm>
            <a:off x="5313819" y="2323389"/>
            <a:ext cx="1100502" cy="523220"/>
          </a:xfrm>
          <a:prstGeom prst="rect">
            <a:avLst/>
          </a:prstGeom>
          <a:solidFill>
            <a:schemeClr val="bg1"/>
          </a:solidFill>
          <a:ln w="9525">
            <a:solidFill>
              <a:srgbClr val="800000"/>
            </a:solidFill>
            <a:miter lim="800000"/>
            <a:headEnd/>
            <a:tailEnd/>
          </a:ln>
        </p:spPr>
        <p:txBody>
          <a:bodyPr wrap="square">
            <a:spAutoFit/>
          </a:bodyPr>
          <a:lstStyle/>
          <a:p>
            <a:pPr algn="ctr">
              <a:defRPr/>
            </a:pPr>
            <a:r>
              <a:rPr kumimoji="0" lang="en-US" altLang="ja-JP" sz="1400" b="1" kern="0" dirty="0">
                <a:solidFill>
                  <a:srgbClr val="800000"/>
                </a:solidFill>
                <a:latin typeface="ＭＳ ゴシック" panose="020B0609070205080204" pitchFamily="49" charset="-128"/>
                <a:ea typeface="ＭＳ ゴシック" panose="020B0609070205080204" pitchFamily="49" charset="-128"/>
                <a:cs typeface="Meiryo UI" panose="020B0604030504040204" pitchFamily="50" charset="-128"/>
              </a:rPr>
              <a:t>12</a:t>
            </a:r>
            <a:r>
              <a:rPr kumimoji="0" lang="ja-JP" altLang="en-US" sz="1400" b="1" kern="0" dirty="0" smtClean="0">
                <a:solidFill>
                  <a:srgbClr val="800000"/>
                </a:solidFill>
                <a:latin typeface="ＭＳ ゴシック" panose="020B0609070205080204" pitchFamily="49" charset="-128"/>
                <a:ea typeface="ＭＳ ゴシック" panose="020B0609070205080204" pitchFamily="49" charset="-128"/>
                <a:cs typeface="Meiryo UI" panose="020B0604030504040204" pitchFamily="50" charset="-128"/>
              </a:rPr>
              <a:t>月</a:t>
            </a:r>
            <a:r>
              <a:rPr kumimoji="0" lang="en-US" altLang="ja-JP" sz="1400" b="1" kern="0" dirty="0" smtClean="0">
                <a:solidFill>
                  <a:srgbClr val="800000"/>
                </a:solidFill>
                <a:latin typeface="ＭＳ ゴシック" panose="020B0609070205080204" pitchFamily="49" charset="-128"/>
                <a:ea typeface="ＭＳ ゴシック" panose="020B0609070205080204" pitchFamily="49" charset="-128"/>
                <a:cs typeface="Meiryo UI" panose="020B0604030504040204" pitchFamily="50" charset="-128"/>
              </a:rPr>
              <a:t>24</a:t>
            </a:r>
            <a:r>
              <a:rPr kumimoji="0" lang="ja-JP" altLang="en-US" sz="1400" b="1" kern="0" dirty="0" smtClean="0">
                <a:solidFill>
                  <a:srgbClr val="800000"/>
                </a:solidFill>
                <a:latin typeface="ＭＳ ゴシック" panose="020B0609070205080204" pitchFamily="49" charset="-128"/>
                <a:ea typeface="ＭＳ ゴシック" panose="020B0609070205080204" pitchFamily="49" charset="-128"/>
                <a:cs typeface="Meiryo UI" panose="020B0604030504040204" pitchFamily="50" charset="-128"/>
              </a:rPr>
              <a:t>日</a:t>
            </a:r>
            <a:endParaRPr kumimoji="0" lang="en-US" altLang="ja-JP" sz="1400" b="1" kern="0" dirty="0">
              <a:solidFill>
                <a:srgbClr val="800000"/>
              </a:solidFill>
              <a:latin typeface="ＭＳ ゴシック" panose="020B0609070205080204" pitchFamily="49" charset="-128"/>
              <a:ea typeface="ＭＳ ゴシック" panose="020B0609070205080204" pitchFamily="49" charset="-128"/>
              <a:cs typeface="Meiryo UI" panose="020B0604030504040204" pitchFamily="50" charset="-128"/>
            </a:endParaRPr>
          </a:p>
          <a:p>
            <a:pPr algn="ctr">
              <a:defRPr/>
            </a:pPr>
            <a:r>
              <a:rPr kumimoji="0" lang="en-US" altLang="ja-JP" sz="1400" b="1" kern="0" dirty="0" smtClean="0">
                <a:solidFill>
                  <a:srgbClr val="800000"/>
                </a:solidFill>
                <a:latin typeface="ＭＳ ゴシック" panose="020B0609070205080204" pitchFamily="49" charset="-128"/>
                <a:ea typeface="ＭＳ ゴシック" panose="020B0609070205080204" pitchFamily="49" charset="-128"/>
                <a:cs typeface="Meiryo UI" panose="020B0604030504040204" pitchFamily="50" charset="-128"/>
              </a:rPr>
              <a:t>(</a:t>
            </a:r>
            <a:r>
              <a:rPr kumimoji="0" lang="ja-JP" altLang="en-US" sz="1400" b="1" kern="0" dirty="0" smtClean="0">
                <a:solidFill>
                  <a:srgbClr val="800000"/>
                </a:solidFill>
                <a:latin typeface="ＭＳ ゴシック" panose="020B0609070205080204" pitchFamily="49" charset="-128"/>
                <a:ea typeface="ＭＳ ゴシック" panose="020B0609070205080204" pitchFamily="49" charset="-128"/>
                <a:cs typeface="Meiryo UI" panose="020B0604030504040204" pitchFamily="50" charset="-128"/>
              </a:rPr>
              <a:t>提出期限</a:t>
            </a:r>
            <a:r>
              <a:rPr kumimoji="0" lang="en-US" altLang="ja-JP" sz="1400" b="1" kern="0" dirty="0" smtClean="0">
                <a:solidFill>
                  <a:srgbClr val="800000"/>
                </a:solidFill>
                <a:latin typeface="ＭＳ ゴシック" panose="020B0609070205080204" pitchFamily="49" charset="-128"/>
                <a:ea typeface="ＭＳ ゴシック" panose="020B0609070205080204" pitchFamily="49" charset="-128"/>
                <a:cs typeface="Meiryo UI" panose="020B0604030504040204" pitchFamily="50" charset="-128"/>
              </a:rPr>
              <a:t>)</a:t>
            </a:r>
            <a:endParaRPr kumimoji="0" lang="ja-JP" altLang="en-US" sz="1400" b="1" kern="0" dirty="0">
              <a:solidFill>
                <a:srgbClr val="800000"/>
              </a:solidFill>
              <a:latin typeface="ＭＳ ゴシック" panose="020B0609070205080204" pitchFamily="49" charset="-128"/>
              <a:ea typeface="ＭＳ ゴシック" panose="020B0609070205080204" pitchFamily="49" charset="-128"/>
              <a:cs typeface="Meiryo UI" panose="020B0604030504040204" pitchFamily="50" charset="-128"/>
            </a:endParaRPr>
          </a:p>
        </p:txBody>
      </p:sp>
      <p:sp>
        <p:nvSpPr>
          <p:cNvPr id="82" name="タイトル 1"/>
          <p:cNvSpPr txBox="1">
            <a:spLocks/>
          </p:cNvSpPr>
          <p:nvPr/>
        </p:nvSpPr>
        <p:spPr>
          <a:xfrm>
            <a:off x="8150347" y="0"/>
            <a:ext cx="993653" cy="393138"/>
          </a:xfrm>
          <a:prstGeom prst="rect">
            <a:avLst/>
          </a:prstGeom>
          <a:noFill/>
          <a:ln w="25400">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4000"/>
              </a:lnSpc>
            </a:pPr>
            <a:r>
              <a:rPr lang="en-US" altLang="ja-JP" sz="1400" b="1" dirty="0" smtClean="0">
                <a:latin typeface="ＭＳ ゴシック" panose="020B0609070205080204" pitchFamily="49" charset="-128"/>
                <a:ea typeface="ＭＳ ゴシック" panose="020B0609070205080204" pitchFamily="49" charset="-128"/>
              </a:rPr>
              <a:t>30/56</a:t>
            </a:r>
            <a:endParaRPr lang="ja-JP" altLang="en-US" sz="1400" b="1" dirty="0">
              <a:latin typeface="ＭＳ ゴシック" panose="020B0609070205080204" pitchFamily="49" charset="-128"/>
              <a:ea typeface="ＭＳ ゴシック" panose="020B0609070205080204" pitchFamily="49" charset="-128"/>
            </a:endParaRPr>
          </a:p>
        </p:txBody>
      </p:sp>
      <p:sp>
        <p:nvSpPr>
          <p:cNvPr id="80" name="正方形/長方形 57"/>
          <p:cNvSpPr/>
          <p:nvPr/>
        </p:nvSpPr>
        <p:spPr>
          <a:xfrm>
            <a:off x="5643762" y="4057629"/>
            <a:ext cx="1399107" cy="738664"/>
          </a:xfrm>
          <a:prstGeom prst="rect">
            <a:avLst/>
          </a:prstGeom>
          <a:noFill/>
          <a:ln w="9525">
            <a:noFill/>
            <a:miter lim="800000"/>
            <a:headEnd/>
            <a:tailEnd/>
          </a:ln>
        </p:spPr>
        <p:txBody>
          <a:bodyPr wrap="square">
            <a:spAutoFit/>
          </a:bodyPr>
          <a:lstStyle/>
          <a:p>
            <a:pPr algn="ctr">
              <a:defRPr/>
            </a:pPr>
            <a:r>
              <a:rPr kumimoji="0" lang="ja-JP" altLang="en-US" sz="1600" kern="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kumimoji="0" lang="en-US" altLang="ja-JP" sz="1400" kern="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gn="ctr">
              <a:defRPr/>
            </a:pPr>
            <a:r>
              <a:rPr kumimoji="0" lang="ja-JP" altLang="en-US" sz="1400" kern="0" dirty="0">
                <a:solidFill>
                  <a:srgbClr val="00B050"/>
                </a:solidFill>
                <a:latin typeface="ＭＳ ゴシック" panose="020B0609070205080204" pitchFamily="49" charset="-128"/>
                <a:ea typeface="ＭＳ ゴシック" panose="020B0609070205080204" pitchFamily="49" charset="-128"/>
                <a:cs typeface="Meiryo UI" panose="020B0604030504040204" pitchFamily="50" charset="-128"/>
              </a:rPr>
              <a:t>交付申請</a:t>
            </a:r>
            <a:endParaRPr kumimoji="0" lang="en-US" altLang="ja-JP" sz="1400" kern="0" dirty="0">
              <a:solidFill>
                <a:srgbClr val="00B050"/>
              </a:solidFill>
              <a:latin typeface="ＭＳ ゴシック" panose="020B0609070205080204" pitchFamily="49" charset="-128"/>
              <a:ea typeface="ＭＳ ゴシック" panose="020B0609070205080204" pitchFamily="49" charset="-128"/>
              <a:cs typeface="Meiryo UI" panose="020B0604030504040204" pitchFamily="50" charset="-128"/>
            </a:endParaRPr>
          </a:p>
          <a:p>
            <a:pPr algn="ctr">
              <a:defRPr/>
            </a:pPr>
            <a:endParaRPr kumimoji="0" lang="ja-JP" altLang="en-US" sz="1200" kern="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1" name="正方形/長方形 57">
            <a:extLst>
              <a:ext uri="{FF2B5EF4-FFF2-40B4-BE49-F238E27FC236}">
                <a16:creationId xmlns:a16="http://schemas.microsoft.com/office/drawing/2014/main" id="{09B135AD-FA05-0F2C-8F54-434FD5300873}"/>
              </a:ext>
            </a:extLst>
          </p:cNvPr>
          <p:cNvSpPr/>
          <p:nvPr/>
        </p:nvSpPr>
        <p:spPr>
          <a:xfrm>
            <a:off x="5817323" y="4566852"/>
            <a:ext cx="1089817" cy="523220"/>
          </a:xfrm>
          <a:prstGeom prst="rect">
            <a:avLst/>
          </a:prstGeom>
          <a:solidFill>
            <a:schemeClr val="bg1"/>
          </a:solidFill>
          <a:ln w="9525">
            <a:solidFill>
              <a:srgbClr val="800000"/>
            </a:solidFill>
            <a:miter lim="800000"/>
            <a:headEnd/>
            <a:tailEnd/>
          </a:ln>
        </p:spPr>
        <p:txBody>
          <a:bodyPr wrap="square">
            <a:spAutoFit/>
          </a:bodyPr>
          <a:lstStyle/>
          <a:p>
            <a:pPr algn="ctr">
              <a:defRPr/>
            </a:pPr>
            <a:r>
              <a:rPr kumimoji="0" lang="en-US" altLang="ja-JP" sz="1400" b="1" kern="0" dirty="0" smtClean="0">
                <a:solidFill>
                  <a:srgbClr val="00B050"/>
                </a:solidFill>
                <a:latin typeface="ＭＳ ゴシック" panose="020B0609070205080204" pitchFamily="49" charset="-128"/>
                <a:ea typeface="ＭＳ ゴシック" panose="020B0609070205080204" pitchFamily="49" charset="-128"/>
                <a:cs typeface="Meiryo UI" panose="020B0604030504040204" pitchFamily="50" charset="-128"/>
              </a:rPr>
              <a:t>12</a:t>
            </a:r>
            <a:r>
              <a:rPr kumimoji="0" lang="ja-JP" altLang="en-US" sz="1400" b="1" kern="0" dirty="0" smtClean="0">
                <a:solidFill>
                  <a:srgbClr val="00B050"/>
                </a:solidFill>
                <a:latin typeface="ＭＳ ゴシック" panose="020B0609070205080204" pitchFamily="49" charset="-128"/>
                <a:ea typeface="ＭＳ ゴシック" panose="020B0609070205080204" pitchFamily="49" charset="-128"/>
                <a:cs typeface="Meiryo UI" panose="020B0604030504040204" pitchFamily="50" charset="-128"/>
              </a:rPr>
              <a:t>月</a:t>
            </a:r>
            <a:r>
              <a:rPr kumimoji="0" lang="en-US" altLang="ja-JP" sz="1400" b="1" kern="0" dirty="0">
                <a:solidFill>
                  <a:srgbClr val="00B050"/>
                </a:solidFill>
                <a:latin typeface="ＭＳ ゴシック" panose="020B0609070205080204" pitchFamily="49" charset="-128"/>
                <a:ea typeface="ＭＳ ゴシック" panose="020B0609070205080204" pitchFamily="49" charset="-128"/>
                <a:cs typeface="Meiryo UI" panose="020B0604030504040204" pitchFamily="50" charset="-128"/>
              </a:rPr>
              <a:t>31</a:t>
            </a:r>
            <a:r>
              <a:rPr kumimoji="0" lang="ja-JP" altLang="en-US" sz="1400" b="1" kern="0" dirty="0" smtClean="0">
                <a:solidFill>
                  <a:srgbClr val="00B050"/>
                </a:solidFill>
                <a:latin typeface="ＭＳ ゴシック" panose="020B0609070205080204" pitchFamily="49" charset="-128"/>
                <a:ea typeface="ＭＳ ゴシック" panose="020B0609070205080204" pitchFamily="49" charset="-128"/>
                <a:cs typeface="Meiryo UI" panose="020B0604030504040204" pitchFamily="50" charset="-128"/>
              </a:rPr>
              <a:t>日</a:t>
            </a:r>
            <a:endParaRPr kumimoji="0" lang="en-US" altLang="ja-JP" sz="1400" b="1" kern="0" dirty="0" smtClean="0">
              <a:solidFill>
                <a:srgbClr val="00B050"/>
              </a:solidFill>
              <a:latin typeface="ＭＳ ゴシック" panose="020B0609070205080204" pitchFamily="49" charset="-128"/>
              <a:ea typeface="ＭＳ ゴシック" panose="020B0609070205080204" pitchFamily="49" charset="-128"/>
              <a:cs typeface="Meiryo UI" panose="020B0604030504040204" pitchFamily="50" charset="-128"/>
            </a:endParaRPr>
          </a:p>
          <a:p>
            <a:pPr algn="ctr">
              <a:defRPr/>
            </a:pPr>
            <a:r>
              <a:rPr kumimoji="0" lang="en-US" altLang="ja-JP" sz="1400" b="1" kern="0" dirty="0" smtClean="0">
                <a:solidFill>
                  <a:srgbClr val="00B050"/>
                </a:solidFill>
                <a:latin typeface="ＭＳ ゴシック" panose="020B0609070205080204" pitchFamily="49" charset="-128"/>
                <a:ea typeface="ＭＳ ゴシック" panose="020B0609070205080204" pitchFamily="49" charset="-128"/>
                <a:cs typeface="Meiryo UI" panose="020B0604030504040204" pitchFamily="50" charset="-128"/>
              </a:rPr>
              <a:t>(</a:t>
            </a:r>
            <a:r>
              <a:rPr kumimoji="0" lang="ja-JP" altLang="en-US" sz="1400" b="1" kern="0" dirty="0" smtClean="0">
                <a:solidFill>
                  <a:srgbClr val="00B050"/>
                </a:solidFill>
                <a:latin typeface="ＭＳ ゴシック" panose="020B0609070205080204" pitchFamily="49" charset="-128"/>
                <a:ea typeface="ＭＳ ゴシック" panose="020B0609070205080204" pitchFamily="49" charset="-128"/>
                <a:cs typeface="Meiryo UI" panose="020B0604030504040204" pitchFamily="50" charset="-128"/>
              </a:rPr>
              <a:t>提出期限</a:t>
            </a:r>
            <a:r>
              <a:rPr kumimoji="0" lang="en-US" altLang="ja-JP" sz="1400" b="1" kern="0" dirty="0" smtClean="0">
                <a:solidFill>
                  <a:srgbClr val="00B050"/>
                </a:solidFill>
                <a:latin typeface="ＭＳ ゴシック" panose="020B0609070205080204" pitchFamily="49" charset="-128"/>
                <a:ea typeface="ＭＳ ゴシック" panose="020B0609070205080204" pitchFamily="49" charset="-128"/>
                <a:cs typeface="Meiryo UI" panose="020B0604030504040204" pitchFamily="50" charset="-128"/>
              </a:rPr>
              <a:t>)</a:t>
            </a:r>
            <a:endParaRPr kumimoji="0" lang="ja-JP" altLang="en-US" sz="1400" b="1" kern="0" dirty="0">
              <a:solidFill>
                <a:srgbClr val="00B050"/>
              </a:solidFill>
              <a:latin typeface="ＭＳ ゴシック" panose="020B0609070205080204" pitchFamily="49" charset="-128"/>
              <a:ea typeface="ＭＳ ゴシック" panose="020B0609070205080204" pitchFamily="49" charset="-128"/>
              <a:cs typeface="Meiryo UI" panose="020B0604030504040204" pitchFamily="50" charset="-128"/>
            </a:endParaRPr>
          </a:p>
        </p:txBody>
      </p:sp>
      <p:sp>
        <p:nvSpPr>
          <p:cNvPr id="84" name="正方形/長方形 57">
            <a:extLst>
              <a:ext uri="{FF2B5EF4-FFF2-40B4-BE49-F238E27FC236}">
                <a16:creationId xmlns:a16="http://schemas.microsoft.com/office/drawing/2014/main" id="{0343DAC2-B2B9-D94A-CBE4-4A53C497A511}"/>
              </a:ext>
            </a:extLst>
          </p:cNvPr>
          <p:cNvSpPr/>
          <p:nvPr/>
        </p:nvSpPr>
        <p:spPr>
          <a:xfrm>
            <a:off x="4105853" y="2771965"/>
            <a:ext cx="1597453" cy="338554"/>
          </a:xfrm>
          <a:prstGeom prst="rect">
            <a:avLst/>
          </a:prstGeom>
          <a:noFill/>
          <a:ln w="9525">
            <a:noFill/>
            <a:miter lim="800000"/>
            <a:headEnd/>
            <a:tailEnd/>
          </a:ln>
        </p:spPr>
        <p:txBody>
          <a:bodyPr wrap="square">
            <a:spAutoFit/>
          </a:bodyPr>
          <a:lstStyle/>
          <a:p>
            <a:pPr>
              <a:defRPr/>
            </a:pPr>
            <a:r>
              <a:rPr kumimoji="0" lang="ja-JP" altLang="en-US" sz="1600" kern="0" dirty="0" smtClean="0">
                <a:solidFill>
                  <a:srgbClr val="FFC000"/>
                </a:solidFill>
                <a:latin typeface="Meiryo UI" panose="020B0604030504040204" pitchFamily="50" charset="-128"/>
                <a:ea typeface="Meiryo UI" panose="020B0604030504040204" pitchFamily="50" charset="-128"/>
                <a:cs typeface="Meiryo UI" panose="020B0604030504040204" pitchFamily="50" charset="-128"/>
              </a:rPr>
              <a:t>●</a:t>
            </a:r>
            <a:endParaRPr kumimoji="0" lang="ja-JP" altLang="en-US" sz="1400" kern="0" dirty="0">
              <a:solidFill>
                <a:srgbClr val="FFC000"/>
              </a:solidFill>
              <a:latin typeface="ＭＳ ゴシック" panose="020B0609070205080204" pitchFamily="49" charset="-128"/>
              <a:ea typeface="ＭＳ ゴシック" panose="020B0609070205080204" pitchFamily="49" charset="-128"/>
              <a:cs typeface="Meiryo UI" panose="020B0604030504040204" pitchFamily="50" charset="-128"/>
            </a:endParaRPr>
          </a:p>
        </p:txBody>
      </p:sp>
      <p:sp>
        <p:nvSpPr>
          <p:cNvPr id="85" name="正方形/長方形 57">
            <a:extLst>
              <a:ext uri="{FF2B5EF4-FFF2-40B4-BE49-F238E27FC236}">
                <a16:creationId xmlns:a16="http://schemas.microsoft.com/office/drawing/2014/main" id="{B65D4723-DEAF-8DD9-571E-088C4CB98F70}"/>
              </a:ext>
            </a:extLst>
          </p:cNvPr>
          <p:cNvSpPr/>
          <p:nvPr/>
        </p:nvSpPr>
        <p:spPr>
          <a:xfrm>
            <a:off x="3504748" y="2308406"/>
            <a:ext cx="1603272" cy="276999"/>
          </a:xfrm>
          <a:prstGeom prst="rect">
            <a:avLst/>
          </a:prstGeom>
          <a:noFill/>
          <a:ln w="9525">
            <a:noFill/>
            <a:miter lim="800000"/>
            <a:headEnd/>
            <a:tailEnd/>
          </a:ln>
        </p:spPr>
        <p:txBody>
          <a:bodyPr wrap="square">
            <a:spAutoFit/>
          </a:bodyPr>
          <a:lstStyle/>
          <a:p>
            <a:pPr algn="ctr">
              <a:defRPr/>
            </a:pPr>
            <a:r>
              <a:rPr kumimoji="0" lang="ja-JP" altLang="en-US" sz="1200" kern="0" dirty="0" smtClean="0">
                <a:latin typeface="ＭＳ ゴシック" panose="020B0609070205080204" pitchFamily="49" charset="-128"/>
                <a:ea typeface="ＭＳ ゴシック" panose="020B0609070205080204" pitchFamily="49" charset="-128"/>
                <a:cs typeface="Meiryo UI" panose="020B0604030504040204" pitchFamily="50" charset="-128"/>
              </a:rPr>
              <a:t>完了</a:t>
            </a:r>
            <a:r>
              <a:rPr kumimoji="0" lang="ja-JP" altLang="en-US" sz="1200" kern="0" dirty="0">
                <a:latin typeface="ＭＳ ゴシック" panose="020B0609070205080204" pitchFamily="49" charset="-128"/>
                <a:ea typeface="ＭＳ ゴシック" panose="020B0609070205080204" pitchFamily="49" charset="-128"/>
                <a:cs typeface="Meiryo UI" panose="020B0604030504040204" pitchFamily="50" charset="-128"/>
              </a:rPr>
              <a:t>実績</a:t>
            </a:r>
            <a:r>
              <a:rPr kumimoji="0" lang="ja-JP" altLang="en-US" sz="1200" kern="0" dirty="0" smtClean="0">
                <a:latin typeface="ＭＳ ゴシック" panose="020B0609070205080204" pitchFamily="49" charset="-128"/>
                <a:ea typeface="ＭＳ ゴシック" panose="020B0609070205080204" pitchFamily="49" charset="-128"/>
                <a:cs typeface="Meiryo UI" panose="020B0604030504040204" pitchFamily="50" charset="-128"/>
              </a:rPr>
              <a:t>報告受付</a:t>
            </a:r>
            <a:endParaRPr kumimoji="0" lang="ja-JP" altLang="en-US" sz="1200" kern="0" dirty="0">
              <a:latin typeface="ＭＳ ゴシック" panose="020B0609070205080204" pitchFamily="49" charset="-128"/>
              <a:ea typeface="ＭＳ ゴシック" panose="020B0609070205080204" pitchFamily="49" charset="-128"/>
              <a:cs typeface="Meiryo UI" panose="020B0604030504040204" pitchFamily="50" charset="-128"/>
            </a:endParaRPr>
          </a:p>
        </p:txBody>
      </p:sp>
      <p:sp>
        <p:nvSpPr>
          <p:cNvPr id="86" name="正方形/長方形 57">
            <a:extLst>
              <a:ext uri="{FF2B5EF4-FFF2-40B4-BE49-F238E27FC236}">
                <a16:creationId xmlns:a16="http://schemas.microsoft.com/office/drawing/2014/main" id="{09B135AD-FA05-0F2C-8F54-434FD5300873}"/>
              </a:ext>
            </a:extLst>
          </p:cNvPr>
          <p:cNvSpPr/>
          <p:nvPr/>
        </p:nvSpPr>
        <p:spPr>
          <a:xfrm>
            <a:off x="3707878" y="2560546"/>
            <a:ext cx="1272534" cy="307777"/>
          </a:xfrm>
          <a:prstGeom prst="rect">
            <a:avLst/>
          </a:prstGeom>
          <a:solidFill>
            <a:schemeClr val="bg1"/>
          </a:solidFill>
          <a:ln w="9525">
            <a:solidFill>
              <a:srgbClr val="800000"/>
            </a:solidFill>
            <a:miter lim="800000"/>
            <a:headEnd/>
            <a:tailEnd/>
          </a:ln>
        </p:spPr>
        <p:txBody>
          <a:bodyPr wrap="square">
            <a:spAutoFit/>
          </a:bodyPr>
          <a:lstStyle/>
          <a:p>
            <a:pPr algn="ctr">
              <a:defRPr/>
            </a:pPr>
            <a:r>
              <a:rPr lang="ja-JP" altLang="en-US" sz="1400" b="1" kern="0" dirty="0">
                <a:solidFill>
                  <a:srgbClr val="800000"/>
                </a:solidFill>
                <a:latin typeface="ＭＳ ゴシック" panose="020B0609070205080204" pitchFamily="49" charset="-128"/>
                <a:ea typeface="ＭＳ ゴシック" panose="020B0609070205080204" pitchFamily="49" charset="-128"/>
                <a:cs typeface="Meiryo UI" panose="020B0604030504040204" pitchFamily="50" charset="-128"/>
              </a:rPr>
              <a:t>８</a:t>
            </a:r>
            <a:r>
              <a:rPr kumimoji="0" lang="ja-JP" altLang="en-US" sz="1400" b="1" kern="0" dirty="0" smtClean="0">
                <a:solidFill>
                  <a:srgbClr val="800000"/>
                </a:solidFill>
                <a:latin typeface="ＭＳ ゴシック" panose="020B0609070205080204" pitchFamily="49" charset="-128"/>
                <a:ea typeface="ＭＳ ゴシック" panose="020B0609070205080204" pitchFamily="49" charset="-128"/>
                <a:cs typeface="Meiryo UI" panose="020B0604030504040204" pitchFamily="50" charset="-128"/>
              </a:rPr>
              <a:t>月１日開始</a:t>
            </a:r>
            <a:endParaRPr kumimoji="0" lang="ja-JP" altLang="en-US" sz="1400" b="1" kern="0" dirty="0">
              <a:solidFill>
                <a:srgbClr val="800000"/>
              </a:solidFill>
              <a:latin typeface="ＭＳ ゴシック" panose="020B0609070205080204" pitchFamily="49" charset="-128"/>
              <a:ea typeface="ＭＳ ゴシック" panose="020B0609070205080204" pitchFamily="49" charset="-128"/>
              <a:cs typeface="Meiryo UI" panose="020B0604030504040204" pitchFamily="50" charset="-128"/>
            </a:endParaRPr>
          </a:p>
        </p:txBody>
      </p:sp>
      <p:sp>
        <p:nvSpPr>
          <p:cNvPr id="87" name="正方形/長方形 57">
            <a:extLst>
              <a:ext uri="{FF2B5EF4-FFF2-40B4-BE49-F238E27FC236}">
                <a16:creationId xmlns:a16="http://schemas.microsoft.com/office/drawing/2014/main" id="{0343DAC2-B2B9-D94A-CBE4-4A53C497A511}"/>
              </a:ext>
            </a:extLst>
          </p:cNvPr>
          <p:cNvSpPr/>
          <p:nvPr/>
        </p:nvSpPr>
        <p:spPr>
          <a:xfrm>
            <a:off x="4170517" y="4048722"/>
            <a:ext cx="1597453" cy="338554"/>
          </a:xfrm>
          <a:prstGeom prst="rect">
            <a:avLst/>
          </a:prstGeom>
          <a:noFill/>
          <a:ln w="9525">
            <a:noFill/>
            <a:miter lim="800000"/>
            <a:headEnd/>
            <a:tailEnd/>
          </a:ln>
        </p:spPr>
        <p:txBody>
          <a:bodyPr wrap="square">
            <a:spAutoFit/>
          </a:bodyPr>
          <a:lstStyle/>
          <a:p>
            <a:pPr>
              <a:defRPr/>
            </a:pPr>
            <a:r>
              <a:rPr kumimoji="0" lang="ja-JP" altLang="en-US" sz="1600" kern="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kumimoji="0" lang="ja-JP" altLang="en-US" sz="1400" kern="0" dirty="0">
              <a:solidFill>
                <a:srgbClr val="FF0000"/>
              </a:solidFill>
              <a:latin typeface="ＭＳ ゴシック" panose="020B0609070205080204" pitchFamily="49" charset="-128"/>
              <a:ea typeface="ＭＳ ゴシック" panose="020B0609070205080204" pitchFamily="49" charset="-128"/>
              <a:cs typeface="Meiryo UI" panose="020B0604030504040204" pitchFamily="50" charset="-128"/>
            </a:endParaRPr>
          </a:p>
        </p:txBody>
      </p:sp>
      <p:sp>
        <p:nvSpPr>
          <p:cNvPr id="88" name="正方形/長方形 57">
            <a:extLst>
              <a:ext uri="{FF2B5EF4-FFF2-40B4-BE49-F238E27FC236}">
                <a16:creationId xmlns:a16="http://schemas.microsoft.com/office/drawing/2014/main" id="{B65D4723-DEAF-8DD9-571E-088C4CB98F70}"/>
              </a:ext>
            </a:extLst>
          </p:cNvPr>
          <p:cNvSpPr/>
          <p:nvPr/>
        </p:nvSpPr>
        <p:spPr>
          <a:xfrm>
            <a:off x="3733789" y="3546547"/>
            <a:ext cx="1603272" cy="276999"/>
          </a:xfrm>
          <a:prstGeom prst="rect">
            <a:avLst/>
          </a:prstGeom>
          <a:noFill/>
          <a:ln w="9525">
            <a:noFill/>
            <a:miter lim="800000"/>
            <a:headEnd/>
            <a:tailEnd/>
          </a:ln>
        </p:spPr>
        <p:txBody>
          <a:bodyPr wrap="square">
            <a:spAutoFit/>
          </a:bodyPr>
          <a:lstStyle/>
          <a:p>
            <a:pPr algn="ctr">
              <a:defRPr/>
            </a:pPr>
            <a:r>
              <a:rPr kumimoji="0" lang="ja-JP" altLang="en-US" sz="1200" kern="0" dirty="0" smtClean="0">
                <a:latin typeface="ＭＳ ゴシック" panose="020B0609070205080204" pitchFamily="49" charset="-128"/>
                <a:ea typeface="ＭＳ ゴシック" panose="020B0609070205080204" pitchFamily="49" charset="-128"/>
                <a:cs typeface="Meiryo UI" panose="020B0604030504040204" pitchFamily="50" charset="-128"/>
              </a:rPr>
              <a:t>完了</a:t>
            </a:r>
            <a:r>
              <a:rPr kumimoji="0" lang="ja-JP" altLang="en-US" sz="1200" kern="0" dirty="0">
                <a:latin typeface="ＭＳ ゴシック" panose="020B0609070205080204" pitchFamily="49" charset="-128"/>
                <a:ea typeface="ＭＳ ゴシック" panose="020B0609070205080204" pitchFamily="49" charset="-128"/>
                <a:cs typeface="Meiryo UI" panose="020B0604030504040204" pitchFamily="50" charset="-128"/>
              </a:rPr>
              <a:t>実績</a:t>
            </a:r>
            <a:r>
              <a:rPr kumimoji="0" lang="ja-JP" altLang="en-US" sz="1200" kern="0" dirty="0" smtClean="0">
                <a:latin typeface="ＭＳ ゴシック" panose="020B0609070205080204" pitchFamily="49" charset="-128"/>
                <a:ea typeface="ＭＳ ゴシック" panose="020B0609070205080204" pitchFamily="49" charset="-128"/>
                <a:cs typeface="Meiryo UI" panose="020B0604030504040204" pitchFamily="50" charset="-128"/>
              </a:rPr>
              <a:t>報告受付</a:t>
            </a:r>
            <a:endParaRPr kumimoji="0" lang="ja-JP" altLang="en-US" sz="1200" kern="0" dirty="0">
              <a:latin typeface="ＭＳ ゴシック" panose="020B0609070205080204" pitchFamily="49" charset="-128"/>
              <a:ea typeface="ＭＳ ゴシック" panose="020B0609070205080204" pitchFamily="49" charset="-128"/>
              <a:cs typeface="Meiryo UI" panose="020B0604030504040204" pitchFamily="50" charset="-128"/>
            </a:endParaRPr>
          </a:p>
        </p:txBody>
      </p:sp>
      <p:sp>
        <p:nvSpPr>
          <p:cNvPr id="89" name="正方形/長方形 57">
            <a:extLst>
              <a:ext uri="{FF2B5EF4-FFF2-40B4-BE49-F238E27FC236}">
                <a16:creationId xmlns:a16="http://schemas.microsoft.com/office/drawing/2014/main" id="{09B135AD-FA05-0F2C-8F54-434FD5300873}"/>
              </a:ext>
            </a:extLst>
          </p:cNvPr>
          <p:cNvSpPr/>
          <p:nvPr/>
        </p:nvSpPr>
        <p:spPr>
          <a:xfrm>
            <a:off x="3936919" y="3798687"/>
            <a:ext cx="1272534" cy="307777"/>
          </a:xfrm>
          <a:prstGeom prst="rect">
            <a:avLst/>
          </a:prstGeom>
          <a:solidFill>
            <a:schemeClr val="bg1"/>
          </a:solidFill>
          <a:ln w="9525">
            <a:solidFill>
              <a:srgbClr val="800000"/>
            </a:solidFill>
            <a:miter lim="800000"/>
            <a:headEnd/>
            <a:tailEnd/>
          </a:ln>
        </p:spPr>
        <p:txBody>
          <a:bodyPr wrap="square">
            <a:spAutoFit/>
          </a:bodyPr>
          <a:lstStyle/>
          <a:p>
            <a:pPr algn="ctr">
              <a:defRPr/>
            </a:pPr>
            <a:r>
              <a:rPr lang="ja-JP" altLang="en-US" sz="1400" b="1" kern="0" dirty="0">
                <a:solidFill>
                  <a:srgbClr val="800000"/>
                </a:solidFill>
                <a:latin typeface="ＭＳ ゴシック" panose="020B0609070205080204" pitchFamily="49" charset="-128"/>
                <a:ea typeface="ＭＳ ゴシック" panose="020B0609070205080204" pitchFamily="49" charset="-128"/>
                <a:cs typeface="Meiryo UI" panose="020B0604030504040204" pitchFamily="50" charset="-128"/>
              </a:rPr>
              <a:t>８</a:t>
            </a:r>
            <a:r>
              <a:rPr kumimoji="0" lang="ja-JP" altLang="en-US" sz="1400" b="1" kern="0" dirty="0" smtClean="0">
                <a:solidFill>
                  <a:srgbClr val="800000"/>
                </a:solidFill>
                <a:latin typeface="ＭＳ ゴシック" panose="020B0609070205080204" pitchFamily="49" charset="-128"/>
                <a:ea typeface="ＭＳ ゴシック" panose="020B0609070205080204" pitchFamily="49" charset="-128"/>
                <a:cs typeface="Meiryo UI" panose="020B0604030504040204" pitchFamily="50" charset="-128"/>
              </a:rPr>
              <a:t>月１日開始</a:t>
            </a:r>
            <a:endParaRPr kumimoji="0" lang="ja-JP" altLang="en-US" sz="1400" b="1" kern="0" dirty="0">
              <a:solidFill>
                <a:srgbClr val="800000"/>
              </a:solidFill>
              <a:latin typeface="ＭＳ ゴシック" panose="020B0609070205080204" pitchFamily="49" charset="-128"/>
              <a:ea typeface="ＭＳ ゴシック" panose="020B0609070205080204" pitchFamily="49" charset="-128"/>
              <a:cs typeface="Meiryo UI" panose="020B0604030504040204" pitchFamily="50" charset="-128"/>
            </a:endParaRPr>
          </a:p>
        </p:txBody>
      </p:sp>
    </p:spTree>
    <p:extLst>
      <p:ext uri="{BB962C8B-B14F-4D97-AF65-F5344CB8AC3E}">
        <p14:creationId xmlns:p14="http://schemas.microsoft.com/office/powerpoint/2010/main" val="18136208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379536" y="1997696"/>
            <a:ext cx="3903365" cy="3300741"/>
          </a:xfrm>
          <a:prstGeom prst="rect">
            <a:avLst/>
          </a:prstGeom>
        </p:spPr>
      </p:pic>
      <p:grpSp>
        <p:nvGrpSpPr>
          <p:cNvPr id="13" name="グループ化 12"/>
          <p:cNvGrpSpPr/>
          <p:nvPr/>
        </p:nvGrpSpPr>
        <p:grpSpPr>
          <a:xfrm>
            <a:off x="1440180" y="1009650"/>
            <a:ext cx="7452995" cy="1593272"/>
            <a:chOff x="1920240" y="203200"/>
            <a:chExt cx="9937325" cy="2124363"/>
          </a:xfrm>
        </p:grpSpPr>
        <p:sp>
          <p:nvSpPr>
            <p:cNvPr id="14" name="正方形/長方形 13"/>
            <p:cNvSpPr/>
            <p:nvPr/>
          </p:nvSpPr>
          <p:spPr>
            <a:xfrm>
              <a:off x="5952063" y="203200"/>
              <a:ext cx="5905502" cy="1613998"/>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ja-JP" altLang="en-US" sz="1400" kern="0" dirty="0">
                  <a:solidFill>
                    <a:srgbClr val="FF0000"/>
                  </a:solidFill>
                  <a:latin typeface="ＭＳ ゴシック" panose="020B0609070205080204" pitchFamily="49" charset="-128"/>
                  <a:ea typeface="ＭＳ ゴシック" panose="020B0609070205080204" pitchFamily="49" charset="-128"/>
                </a:rPr>
                <a:t>名称は事業形態に係らず、</a:t>
              </a:r>
              <a:r>
                <a:rPr lang="en-US" altLang="ja-JP" sz="1400" kern="0" dirty="0" err="1">
                  <a:solidFill>
                    <a:srgbClr val="FF0000"/>
                  </a:solidFill>
                  <a:latin typeface="ＭＳ ゴシック" panose="020B0609070205080204" pitchFamily="49" charset="-128"/>
                  <a:ea typeface="ＭＳ ゴシック" panose="020B0609070205080204" pitchFamily="49" charset="-128"/>
                </a:rPr>
                <a:t>jGrants</a:t>
              </a:r>
              <a:r>
                <a:rPr lang="ja-JP" altLang="en-US" sz="1400" kern="0" dirty="0">
                  <a:solidFill>
                    <a:srgbClr val="FF0000"/>
                  </a:solidFill>
                  <a:latin typeface="ＭＳ ゴシック" panose="020B0609070205080204" pitchFamily="49" charset="-128"/>
                  <a:ea typeface="ＭＳ ゴシック" panose="020B0609070205080204" pitchFamily="49" charset="-128"/>
                </a:rPr>
                <a:t>の「事業者基本情報」の「法人名</a:t>
              </a:r>
              <a:r>
                <a:rPr lang="en-US" altLang="ja-JP" sz="1400" kern="0" dirty="0">
                  <a:solidFill>
                    <a:srgbClr val="FF0000"/>
                  </a:solidFill>
                  <a:latin typeface="ＭＳ ゴシック" panose="020B0609070205080204" pitchFamily="49" charset="-128"/>
                  <a:ea typeface="ＭＳ ゴシック" panose="020B0609070205080204" pitchFamily="49" charset="-128"/>
                </a:rPr>
                <a:t>/</a:t>
              </a:r>
              <a:r>
                <a:rPr lang="ja-JP" altLang="en-US" sz="1400" kern="0" dirty="0">
                  <a:solidFill>
                    <a:srgbClr val="FF0000"/>
                  </a:solidFill>
                  <a:latin typeface="ＭＳ ゴシック" panose="020B0609070205080204" pitchFamily="49" charset="-128"/>
                  <a:ea typeface="ＭＳ ゴシック" panose="020B0609070205080204" pitchFamily="49" charset="-128"/>
                </a:rPr>
                <a:t>屋号」と同一の名称をご記入ください。</a:t>
              </a:r>
            </a:p>
            <a:p>
              <a:pPr lvl="0">
                <a:defRPr/>
              </a:pPr>
              <a:r>
                <a:rPr lang="ja-JP" altLang="en-US" sz="1400" kern="0" dirty="0">
                  <a:solidFill>
                    <a:srgbClr val="FF0000"/>
                  </a:solidFill>
                  <a:latin typeface="ＭＳ ゴシック" panose="020B0609070205080204" pitchFamily="49" charset="-128"/>
                  <a:ea typeface="ＭＳ ゴシック" panose="020B0609070205080204" pitchFamily="49" charset="-128"/>
                </a:rPr>
                <a:t>法人名は正式名称にてご記載ください。</a:t>
              </a:r>
              <a:endParaRPr lang="en-US" altLang="ja-JP" sz="1400" kern="0" dirty="0">
                <a:solidFill>
                  <a:srgbClr val="FF0000"/>
                </a:solidFill>
                <a:latin typeface="ＭＳ ゴシック" panose="020B0609070205080204" pitchFamily="49" charset="-128"/>
                <a:ea typeface="ＭＳ ゴシック" panose="020B0609070205080204" pitchFamily="49" charset="-128"/>
              </a:endParaRPr>
            </a:p>
            <a:p>
              <a:pPr lvl="0">
                <a:defRPr/>
              </a:pPr>
              <a:r>
                <a:rPr lang="en-US" altLang="ja-JP" sz="1400" kern="0" dirty="0">
                  <a:solidFill>
                    <a:srgbClr val="FF0000"/>
                  </a:solidFill>
                  <a:latin typeface="ＭＳ ゴシック" panose="020B0609070205080204" pitchFamily="49" charset="-128"/>
                  <a:ea typeface="ＭＳ ゴシック" panose="020B0609070205080204" pitchFamily="49" charset="-128"/>
                </a:rPr>
                <a:t>(</a:t>
              </a:r>
              <a:r>
                <a:rPr lang="ja-JP" altLang="en-US" sz="1400" kern="0" dirty="0">
                  <a:solidFill>
                    <a:srgbClr val="FF0000"/>
                  </a:solidFill>
                  <a:latin typeface="ＭＳ ゴシック" panose="020B0609070205080204" pitchFamily="49" charset="-128"/>
                  <a:ea typeface="ＭＳ ゴシック" panose="020B0609070205080204" pitchFamily="49" charset="-128"/>
                </a:rPr>
                <a:t>スペース等は記載しないでください。</a:t>
              </a:r>
              <a:r>
                <a:rPr lang="en-US" altLang="ja-JP" sz="1400" kern="0" dirty="0">
                  <a:solidFill>
                    <a:srgbClr val="FF0000"/>
                  </a:solidFill>
                  <a:latin typeface="ＭＳ ゴシック" panose="020B0609070205080204" pitchFamily="49" charset="-128"/>
                  <a:ea typeface="ＭＳ ゴシック" panose="020B0609070205080204" pitchFamily="49" charset="-128"/>
                </a:rPr>
                <a:t>)</a:t>
              </a:r>
            </a:p>
          </p:txBody>
        </p:sp>
        <p:sp>
          <p:nvSpPr>
            <p:cNvPr id="15" name="正方形/長方形 14"/>
            <p:cNvSpPr/>
            <p:nvPr/>
          </p:nvSpPr>
          <p:spPr>
            <a:xfrm>
              <a:off x="1920240" y="2169622"/>
              <a:ext cx="3790295" cy="15794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p>
          </p:txBody>
        </p:sp>
      </p:grpSp>
      <p:grpSp>
        <p:nvGrpSpPr>
          <p:cNvPr id="16" name="グループ化 15"/>
          <p:cNvGrpSpPr/>
          <p:nvPr/>
        </p:nvGrpSpPr>
        <p:grpSpPr>
          <a:xfrm>
            <a:off x="1442255" y="2314576"/>
            <a:ext cx="7450922" cy="771524"/>
            <a:chOff x="1920240" y="1774076"/>
            <a:chExt cx="9934562" cy="1028699"/>
          </a:xfrm>
        </p:grpSpPr>
        <p:sp>
          <p:nvSpPr>
            <p:cNvPr id="17" name="正方形/長方形 16"/>
            <p:cNvSpPr/>
            <p:nvPr/>
          </p:nvSpPr>
          <p:spPr>
            <a:xfrm>
              <a:off x="5949298" y="1774076"/>
              <a:ext cx="5905504" cy="1028699"/>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ja-JP" altLang="en-US" sz="1400" kern="0" dirty="0">
                  <a:solidFill>
                    <a:srgbClr val="FF0000"/>
                  </a:solidFill>
                  <a:latin typeface="ＭＳ ゴシック" panose="020B0609070205080204" pitchFamily="49" charset="-128"/>
                  <a:ea typeface="ＭＳ ゴシック" panose="020B0609070205080204" pitchFamily="49" charset="-128"/>
                </a:rPr>
                <a:t>代表者氏名は「姓」「名」の間に全角スペースを入れてご記入ください。</a:t>
              </a:r>
            </a:p>
            <a:p>
              <a:pPr lvl="0">
                <a:defRPr/>
              </a:pPr>
              <a:r>
                <a:rPr lang="ja-JP" altLang="en-US" sz="1400" kern="0" dirty="0">
                  <a:solidFill>
                    <a:srgbClr val="FF0000"/>
                  </a:solidFill>
                  <a:latin typeface="ＭＳ ゴシック" panose="020B0609070205080204" pitchFamily="49" charset="-128"/>
                  <a:ea typeface="ＭＳ ゴシック" panose="020B0609070205080204" pitchFamily="49" charset="-128"/>
                </a:rPr>
                <a:t>役職名は記載しないでください。</a:t>
              </a:r>
            </a:p>
          </p:txBody>
        </p:sp>
        <p:sp>
          <p:nvSpPr>
            <p:cNvPr id="18" name="正方形/長方形 17"/>
            <p:cNvSpPr/>
            <p:nvPr/>
          </p:nvSpPr>
          <p:spPr>
            <a:xfrm>
              <a:off x="1920240" y="2169622"/>
              <a:ext cx="3790295" cy="15794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p>
          </p:txBody>
        </p:sp>
      </p:grpSp>
      <p:grpSp>
        <p:nvGrpSpPr>
          <p:cNvPr id="19" name="グループ化 18"/>
          <p:cNvGrpSpPr/>
          <p:nvPr/>
        </p:nvGrpSpPr>
        <p:grpSpPr>
          <a:xfrm>
            <a:off x="488577" y="3180528"/>
            <a:ext cx="8404600" cy="1629597"/>
            <a:chOff x="648669" y="2118938"/>
            <a:chExt cx="11206133" cy="2172795"/>
          </a:xfrm>
        </p:grpSpPr>
        <p:sp>
          <p:nvSpPr>
            <p:cNvPr id="20" name="正方形/長方形 19"/>
            <p:cNvSpPr/>
            <p:nvPr/>
          </p:nvSpPr>
          <p:spPr>
            <a:xfrm>
              <a:off x="5949300" y="2118938"/>
              <a:ext cx="5905502" cy="2172795"/>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ja-JP" altLang="en-US" sz="1400" kern="0" dirty="0" smtClean="0">
                  <a:solidFill>
                    <a:srgbClr val="FF0000"/>
                  </a:solidFill>
                  <a:latin typeface="ＭＳ ゴシック" panose="020B0609070205080204" pitchFamily="49" charset="-128"/>
                  <a:ea typeface="ＭＳ ゴシック" panose="020B0609070205080204" pitchFamily="49" charset="-128"/>
                </a:rPr>
                <a:t>プロジェクトは最低</a:t>
              </a:r>
              <a:r>
                <a:rPr lang="en-US" altLang="ja-JP" sz="1400" kern="0" dirty="0" smtClean="0">
                  <a:solidFill>
                    <a:srgbClr val="FF0000"/>
                  </a:solidFill>
                  <a:latin typeface="ＭＳ ゴシック" panose="020B0609070205080204" pitchFamily="49" charset="-128"/>
                  <a:ea typeface="ＭＳ ゴシック" panose="020B0609070205080204" pitchFamily="49" charset="-128"/>
                </a:rPr>
                <a:t>1</a:t>
              </a:r>
              <a:r>
                <a:rPr lang="ja-JP" altLang="en-US" sz="1400" kern="0" dirty="0">
                  <a:solidFill>
                    <a:srgbClr val="FF0000"/>
                  </a:solidFill>
                  <a:latin typeface="ＭＳ ゴシック" panose="020B0609070205080204" pitchFamily="49" charset="-128"/>
                  <a:ea typeface="ＭＳ ゴシック" panose="020B0609070205080204" pitchFamily="49" charset="-128"/>
                </a:rPr>
                <a:t>件以上ご記入ください。</a:t>
              </a:r>
            </a:p>
            <a:p>
              <a:pPr lvl="0">
                <a:defRPr/>
              </a:pPr>
              <a:r>
                <a:rPr lang="ja-JP" altLang="en-US" sz="1400" kern="0" dirty="0">
                  <a:solidFill>
                    <a:srgbClr val="FF0000"/>
                  </a:solidFill>
                  <a:latin typeface="ＭＳ ゴシック" panose="020B0609070205080204" pitchFamily="49" charset="-128"/>
                  <a:ea typeface="ＭＳ ゴシック" panose="020B0609070205080204" pitchFamily="49" charset="-128"/>
                </a:rPr>
                <a:t>既存プロジェクトの場合は、令和</a:t>
              </a:r>
              <a:r>
                <a:rPr lang="en-US" altLang="ja-JP" sz="1400" kern="0" dirty="0">
                  <a:solidFill>
                    <a:srgbClr val="FF0000"/>
                  </a:solidFill>
                  <a:latin typeface="ＭＳ ゴシック" panose="020B0609070205080204" pitchFamily="49" charset="-128"/>
                  <a:ea typeface="ＭＳ ゴシック" panose="020B0609070205080204" pitchFamily="49" charset="-128"/>
                </a:rPr>
                <a:t>4-5</a:t>
              </a:r>
              <a:r>
                <a:rPr lang="ja-JP" altLang="en-US" sz="1400" kern="0" dirty="0">
                  <a:solidFill>
                    <a:srgbClr val="FF0000"/>
                  </a:solidFill>
                  <a:latin typeface="ＭＳ ゴシック" panose="020B0609070205080204" pitchFamily="49" charset="-128"/>
                  <a:ea typeface="ＭＳ ゴシック" panose="020B0609070205080204" pitchFamily="49" charset="-128"/>
                </a:rPr>
                <a:t>年度の補助事業にて、交付申請したプロジェクト名称</a:t>
              </a:r>
              <a:r>
                <a:rPr lang="en-US" altLang="ja-JP" sz="1400" kern="0" dirty="0">
                  <a:solidFill>
                    <a:srgbClr val="FF0000"/>
                  </a:solidFill>
                  <a:latin typeface="ＭＳ ゴシック" panose="020B0609070205080204" pitchFamily="49" charset="-128"/>
                  <a:ea typeface="ＭＳ ゴシック" panose="020B0609070205080204" pitchFamily="49" charset="-128"/>
                </a:rPr>
                <a:t>(</a:t>
              </a:r>
              <a:r>
                <a:rPr lang="ja-JP" altLang="en-US" sz="1400" kern="0" dirty="0">
                  <a:solidFill>
                    <a:srgbClr val="FF0000"/>
                  </a:solidFill>
                  <a:latin typeface="ＭＳ ゴシック" panose="020B0609070205080204" pitchFamily="49" charset="-128"/>
                  <a:ea typeface="ＭＳ ゴシック" panose="020B0609070205080204" pitchFamily="49" charset="-128"/>
                </a:rPr>
                <a:t>中止・廃止申請したものを除く</a:t>
              </a:r>
              <a:r>
                <a:rPr lang="en-US" altLang="ja-JP" sz="1400" kern="0" dirty="0">
                  <a:solidFill>
                    <a:srgbClr val="FF0000"/>
                  </a:solidFill>
                  <a:latin typeface="ＭＳ ゴシック" panose="020B0609070205080204" pitchFamily="49" charset="-128"/>
                  <a:ea typeface="ＭＳ ゴシック" panose="020B0609070205080204" pitchFamily="49" charset="-128"/>
                </a:rPr>
                <a:t>)</a:t>
              </a:r>
              <a:r>
                <a:rPr lang="ja-JP" altLang="en-US" sz="1400" kern="0" dirty="0">
                  <a:solidFill>
                    <a:srgbClr val="FF0000"/>
                  </a:solidFill>
                  <a:latin typeface="ＭＳ ゴシック" panose="020B0609070205080204" pitchFamily="49" charset="-128"/>
                  <a:ea typeface="ＭＳ ゴシック" panose="020B0609070205080204" pitchFamily="49" charset="-128"/>
                </a:rPr>
                <a:t>と同一の名称をご記入ください。</a:t>
              </a:r>
            </a:p>
            <a:p>
              <a:pPr lvl="0">
                <a:defRPr/>
              </a:pPr>
              <a:endParaRPr lang="ja-JP" altLang="en-US" sz="1400" kern="0" dirty="0">
                <a:solidFill>
                  <a:srgbClr val="FF0000"/>
                </a:solidFill>
                <a:latin typeface="ＭＳ ゴシック" panose="020B0609070205080204" pitchFamily="49" charset="-128"/>
                <a:ea typeface="ＭＳ ゴシック" panose="020B0609070205080204" pitchFamily="49" charset="-128"/>
              </a:endParaRPr>
            </a:p>
          </p:txBody>
        </p:sp>
        <p:sp>
          <p:nvSpPr>
            <p:cNvPr id="21" name="正方形/長方形 20"/>
            <p:cNvSpPr/>
            <p:nvPr/>
          </p:nvSpPr>
          <p:spPr>
            <a:xfrm>
              <a:off x="648669" y="2229947"/>
              <a:ext cx="1268805" cy="45719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p>
          </p:txBody>
        </p:sp>
      </p:grpSp>
      <p:grpSp>
        <p:nvGrpSpPr>
          <p:cNvPr id="22" name="グループ化 21"/>
          <p:cNvGrpSpPr/>
          <p:nvPr/>
        </p:nvGrpSpPr>
        <p:grpSpPr>
          <a:xfrm>
            <a:off x="1440180" y="3262339"/>
            <a:ext cx="7452993" cy="2220627"/>
            <a:chOff x="1765074" y="2076583"/>
            <a:chExt cx="9937323" cy="2960836"/>
          </a:xfrm>
        </p:grpSpPr>
        <p:sp>
          <p:nvSpPr>
            <p:cNvPr id="23" name="正方形/長方形 22"/>
            <p:cNvSpPr/>
            <p:nvPr/>
          </p:nvSpPr>
          <p:spPr>
            <a:xfrm>
              <a:off x="5796897" y="4300819"/>
              <a:ext cx="5905500" cy="736600"/>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ja-JP" altLang="en-US" sz="1400" kern="0" dirty="0">
                  <a:solidFill>
                    <a:srgbClr val="FF0000"/>
                  </a:solidFill>
                  <a:latin typeface="ＭＳ ゴシック" panose="020B0609070205080204" pitchFamily="49" charset="-128"/>
                  <a:ea typeface="ＭＳ ゴシック" panose="020B0609070205080204" pitchFamily="49" charset="-128"/>
                </a:rPr>
                <a:t>所在地にはプロジェクトの建設地の住所を都道府県から市区町村までご記入ください。</a:t>
              </a:r>
            </a:p>
          </p:txBody>
        </p:sp>
        <p:sp>
          <p:nvSpPr>
            <p:cNvPr id="24" name="正方形/長方形 23"/>
            <p:cNvSpPr/>
            <p:nvPr/>
          </p:nvSpPr>
          <p:spPr>
            <a:xfrm>
              <a:off x="1765074" y="2076583"/>
              <a:ext cx="1689735" cy="45719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p>
          </p:txBody>
        </p:sp>
      </p:grpSp>
      <p:grpSp>
        <p:nvGrpSpPr>
          <p:cNvPr id="25" name="グループ化 24"/>
          <p:cNvGrpSpPr/>
          <p:nvPr/>
        </p:nvGrpSpPr>
        <p:grpSpPr>
          <a:xfrm>
            <a:off x="2707482" y="3262339"/>
            <a:ext cx="6185695" cy="3154336"/>
            <a:chOff x="3454809" y="609808"/>
            <a:chExt cx="8247593" cy="4205779"/>
          </a:xfrm>
        </p:grpSpPr>
        <p:sp>
          <p:nvSpPr>
            <p:cNvPr id="26" name="正方形/長方形 25"/>
            <p:cNvSpPr/>
            <p:nvPr/>
          </p:nvSpPr>
          <p:spPr>
            <a:xfrm>
              <a:off x="5796900" y="3751839"/>
              <a:ext cx="5905502" cy="1063748"/>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ja-JP" altLang="en-US" sz="1400" kern="0" dirty="0" smtClean="0">
                  <a:solidFill>
                    <a:srgbClr val="FF0000"/>
                  </a:solidFill>
                  <a:latin typeface="ＭＳ ゴシック" panose="020B0609070205080204" pitchFamily="49" charset="-128"/>
                  <a:ea typeface="ＭＳ ゴシック" panose="020B0609070205080204" pitchFamily="49" charset="-128"/>
                </a:rPr>
                <a:t>建物の延べ面積による</a:t>
              </a:r>
              <a:r>
                <a:rPr lang="ja-JP" altLang="en-US" sz="1400" dirty="0" smtClean="0">
                  <a:solidFill>
                    <a:srgbClr val="FF0000"/>
                  </a:solidFill>
                  <a:latin typeface="ＭＳ ゴシック" panose="020B0609070205080204" pitchFamily="49" charset="-128"/>
                  <a:ea typeface="ＭＳ ゴシック" panose="020B0609070205080204" pitchFamily="49" charset="-128"/>
                </a:rPr>
                <a:t>プロジェクト</a:t>
              </a:r>
              <a:r>
                <a:rPr lang="ja-JP" altLang="en-US" sz="1400" dirty="0">
                  <a:solidFill>
                    <a:srgbClr val="FF0000"/>
                  </a:solidFill>
                  <a:latin typeface="ＭＳ ゴシック" panose="020B0609070205080204" pitchFamily="49" charset="-128"/>
                  <a:ea typeface="ＭＳ ゴシック" panose="020B0609070205080204" pitchFamily="49" charset="-128"/>
                </a:rPr>
                <a:t>毎の補助限度</a:t>
              </a:r>
              <a:r>
                <a:rPr lang="ja-JP" altLang="en-US" sz="1400" dirty="0" smtClean="0">
                  <a:solidFill>
                    <a:srgbClr val="FF0000"/>
                  </a:solidFill>
                  <a:latin typeface="ＭＳ ゴシック" panose="020B0609070205080204" pitchFamily="49" charset="-128"/>
                  <a:ea typeface="ＭＳ ゴシック" panose="020B0609070205080204" pitchFamily="49" charset="-128"/>
                </a:rPr>
                <a:t>額</a:t>
              </a:r>
              <a:r>
                <a:rPr lang="ja-JP" altLang="en-US" sz="1400" kern="0" dirty="0" smtClean="0">
                  <a:solidFill>
                    <a:srgbClr val="FF0000"/>
                  </a:solidFill>
                  <a:latin typeface="ＭＳ ゴシック" panose="020B0609070205080204" pitchFamily="49" charset="-128"/>
                  <a:ea typeface="ＭＳ ゴシック" panose="020B0609070205080204" pitchFamily="49" charset="-128"/>
                </a:rPr>
                <a:t>以内</a:t>
              </a:r>
              <a:r>
                <a:rPr lang="ja-JP" altLang="en-US" sz="1400" kern="0" dirty="0">
                  <a:solidFill>
                    <a:srgbClr val="FF0000"/>
                  </a:solidFill>
                  <a:latin typeface="ＭＳ ゴシック" panose="020B0609070205080204" pitchFamily="49" charset="-128"/>
                  <a:ea typeface="ＭＳ ゴシック" panose="020B0609070205080204" pitchFamily="49" charset="-128"/>
                </a:rPr>
                <a:t>の金額をご記入ください。</a:t>
              </a:r>
            </a:p>
          </p:txBody>
        </p:sp>
        <p:sp>
          <p:nvSpPr>
            <p:cNvPr id="27" name="正方形/長方形 26"/>
            <p:cNvSpPr/>
            <p:nvPr/>
          </p:nvSpPr>
          <p:spPr>
            <a:xfrm>
              <a:off x="3454809" y="609808"/>
              <a:ext cx="847725" cy="45719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p>
          </p:txBody>
        </p:sp>
      </p:grpSp>
      <p:sp>
        <p:nvSpPr>
          <p:cNvPr id="28" name="タイトル 1"/>
          <p:cNvSpPr txBox="1">
            <a:spLocks/>
          </p:cNvSpPr>
          <p:nvPr/>
        </p:nvSpPr>
        <p:spPr>
          <a:xfrm>
            <a:off x="8150347" y="0"/>
            <a:ext cx="993653" cy="393138"/>
          </a:xfrm>
          <a:prstGeom prst="rect">
            <a:avLst/>
          </a:prstGeom>
          <a:noFill/>
          <a:ln w="25400">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4000"/>
              </a:lnSpc>
            </a:pPr>
            <a:r>
              <a:rPr lang="en-US" altLang="ja-JP" sz="1400" b="1" dirty="0" smtClean="0">
                <a:latin typeface="ＭＳ ゴシック" panose="020B0609070205080204" pitchFamily="49" charset="-128"/>
                <a:ea typeface="ＭＳ ゴシック" panose="020B0609070205080204" pitchFamily="49" charset="-128"/>
              </a:rPr>
              <a:t>31/56</a:t>
            </a:r>
            <a:endParaRPr lang="ja-JP" altLang="en-US" sz="1400" b="1" dirty="0">
              <a:latin typeface="ＭＳ ゴシック" panose="020B0609070205080204" pitchFamily="49" charset="-128"/>
              <a:ea typeface="ＭＳ ゴシック" panose="020B0609070205080204" pitchFamily="49" charset="-128"/>
            </a:endParaRPr>
          </a:p>
        </p:txBody>
      </p:sp>
      <p:sp>
        <p:nvSpPr>
          <p:cNvPr id="3" name="タイトル 2"/>
          <p:cNvSpPr>
            <a:spLocks noGrp="1"/>
          </p:cNvSpPr>
          <p:nvPr>
            <p:ph type="title"/>
          </p:nvPr>
        </p:nvSpPr>
        <p:spPr/>
        <p:txBody>
          <a:bodyPr/>
          <a:lstStyle/>
          <a:p>
            <a:r>
              <a:rPr kumimoji="1" lang="en-US" altLang="ja-JP" dirty="0" smtClean="0"/>
              <a:t>7 </a:t>
            </a:r>
            <a:r>
              <a:rPr kumimoji="1" lang="ja-JP" altLang="en-US" dirty="0" smtClean="0"/>
              <a:t>代表事業者登録様式及び交付申請様式</a:t>
            </a:r>
            <a:endParaRPr kumimoji="1" lang="ja-JP" altLang="en-US" dirty="0"/>
          </a:p>
        </p:txBody>
      </p:sp>
      <p:sp>
        <p:nvSpPr>
          <p:cNvPr id="31" name="タイトル 7"/>
          <p:cNvSpPr txBox="1">
            <a:spLocks/>
          </p:cNvSpPr>
          <p:nvPr/>
        </p:nvSpPr>
        <p:spPr>
          <a:xfrm>
            <a:off x="523702" y="1555044"/>
            <a:ext cx="1521230" cy="324000"/>
          </a:xfrm>
          <a:prstGeom prst="rect">
            <a:avLst/>
          </a:prstGeom>
          <a:noFill/>
          <a:ln>
            <a:solidFill>
              <a:schemeClr val="tx1"/>
            </a:solidFill>
          </a:ln>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kumimoji="1" sz="2000" b="1" kern="1200">
                <a:solidFill>
                  <a:schemeClr val="tx1"/>
                </a:solidFill>
                <a:latin typeface="ＭＳ ゴシック" panose="020B0609070205080204" pitchFamily="49" charset="-128"/>
                <a:ea typeface="ＭＳ ゴシック" panose="020B0609070205080204" pitchFamily="49" charset="-128"/>
                <a:cs typeface="+mj-cs"/>
              </a:defRPr>
            </a:lvl1pPr>
          </a:lstStyle>
          <a:p>
            <a:r>
              <a:rPr lang="zh-TW" altLang="en-US" sz="1200" smtClean="0"/>
              <a:t>代表事業者登録</a:t>
            </a:r>
            <a:r>
              <a:rPr lang="ja-JP" altLang="en-US" sz="1200" smtClean="0"/>
              <a:t>様式</a:t>
            </a:r>
            <a:endParaRPr lang="ja-JP" altLang="en-US" sz="1200" dirty="0"/>
          </a:p>
        </p:txBody>
      </p:sp>
    </p:spTree>
    <p:extLst>
      <p:ext uri="{BB962C8B-B14F-4D97-AF65-F5344CB8AC3E}">
        <p14:creationId xmlns:p14="http://schemas.microsoft.com/office/powerpoint/2010/main" val="1818689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379536" y="1997696"/>
            <a:ext cx="3903365" cy="3300741"/>
          </a:xfrm>
          <a:prstGeom prst="rect">
            <a:avLst/>
          </a:prstGeom>
        </p:spPr>
      </p:pic>
      <p:grpSp>
        <p:nvGrpSpPr>
          <p:cNvPr id="19" name="グループ化 18"/>
          <p:cNvGrpSpPr/>
          <p:nvPr/>
        </p:nvGrpSpPr>
        <p:grpSpPr>
          <a:xfrm>
            <a:off x="3321844" y="1285875"/>
            <a:ext cx="5588533" cy="2320086"/>
            <a:chOff x="4426359" y="874912"/>
            <a:chExt cx="7451377" cy="3093449"/>
          </a:xfrm>
        </p:grpSpPr>
        <p:sp>
          <p:nvSpPr>
            <p:cNvPr id="20" name="正方形/長方形 19"/>
            <p:cNvSpPr/>
            <p:nvPr/>
          </p:nvSpPr>
          <p:spPr>
            <a:xfrm>
              <a:off x="5953534" y="874912"/>
              <a:ext cx="5924202" cy="2636249"/>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ja-JP" altLang="en-US" sz="1400" kern="0" dirty="0">
                  <a:solidFill>
                    <a:srgbClr val="FF0000"/>
                  </a:solidFill>
                  <a:latin typeface="ＭＳ ゴシック" panose="020B0609070205080204" pitchFamily="49" charset="-128"/>
                  <a:ea typeface="ＭＳ ゴシック" panose="020B0609070205080204" pitchFamily="49" charset="-128"/>
                </a:rPr>
                <a:t>以下のとおりご選択ください。</a:t>
              </a:r>
            </a:p>
            <a:p>
              <a:pPr lvl="0">
                <a:defRPr/>
              </a:pPr>
              <a:r>
                <a:rPr lang="ja-JP" altLang="en-US" sz="1400" kern="0" dirty="0">
                  <a:solidFill>
                    <a:srgbClr val="FF0000"/>
                  </a:solidFill>
                  <a:latin typeface="ＭＳ ゴシック" panose="020B0609070205080204" pitchFamily="49" charset="-128"/>
                  <a:ea typeface="ＭＳ ゴシック" panose="020B0609070205080204" pitchFamily="49" charset="-128"/>
                </a:rPr>
                <a:t>「新築」</a:t>
              </a:r>
              <a:r>
                <a:rPr lang="en-US" altLang="ja-JP" sz="1400" kern="0" dirty="0">
                  <a:solidFill>
                    <a:srgbClr val="FF0000"/>
                  </a:solidFill>
                  <a:latin typeface="ＭＳ ゴシック" panose="020B0609070205080204" pitchFamily="49" charset="-128"/>
                  <a:ea typeface="ＭＳ ゴシック" panose="020B0609070205080204" pitchFamily="49" charset="-128"/>
                </a:rPr>
                <a:t>…</a:t>
              </a:r>
              <a:r>
                <a:rPr lang="ja-JP" altLang="en-US" sz="1400" kern="0" dirty="0">
                  <a:solidFill>
                    <a:srgbClr val="FF0000"/>
                  </a:solidFill>
                  <a:latin typeface="ＭＳ ゴシック" panose="020B0609070205080204" pitchFamily="49" charset="-128"/>
                  <a:ea typeface="ＭＳ ゴシック" panose="020B0609070205080204" pitchFamily="49" charset="-128"/>
                </a:rPr>
                <a:t>プロジェクトが新築工事の場合</a:t>
              </a:r>
            </a:p>
            <a:p>
              <a:pPr lvl="0">
                <a:defRPr/>
              </a:pPr>
              <a:r>
                <a:rPr lang="ja-JP" altLang="en-US" sz="1400" kern="0" dirty="0">
                  <a:solidFill>
                    <a:srgbClr val="FF0000"/>
                  </a:solidFill>
                  <a:latin typeface="ＭＳ ゴシック" panose="020B0609070205080204" pitchFamily="49" charset="-128"/>
                  <a:ea typeface="ＭＳ ゴシック" panose="020B0609070205080204" pitchFamily="49" charset="-128"/>
                </a:rPr>
                <a:t>「改修」</a:t>
              </a:r>
              <a:r>
                <a:rPr lang="en-US" altLang="ja-JP" sz="1400" kern="0" dirty="0">
                  <a:solidFill>
                    <a:srgbClr val="FF0000"/>
                  </a:solidFill>
                  <a:latin typeface="ＭＳ ゴシック" panose="020B0609070205080204" pitchFamily="49" charset="-128"/>
                  <a:ea typeface="ＭＳ ゴシック" panose="020B0609070205080204" pitchFamily="49" charset="-128"/>
                </a:rPr>
                <a:t>…</a:t>
              </a:r>
              <a:r>
                <a:rPr lang="ja-JP" altLang="en-US" sz="1400" kern="0" dirty="0">
                  <a:solidFill>
                    <a:srgbClr val="FF0000"/>
                  </a:solidFill>
                  <a:latin typeface="ＭＳ ゴシック" panose="020B0609070205080204" pitchFamily="49" charset="-128"/>
                  <a:ea typeface="ＭＳ ゴシック" panose="020B0609070205080204" pitchFamily="49" charset="-128"/>
                </a:rPr>
                <a:t>プロジェクトが改修工事、増築工事</a:t>
              </a:r>
              <a:r>
                <a:rPr lang="ja-JP" altLang="en-US" sz="1400" kern="0" dirty="0" smtClean="0">
                  <a:solidFill>
                    <a:srgbClr val="FF0000"/>
                  </a:solidFill>
                  <a:latin typeface="ＭＳ ゴシック" panose="020B0609070205080204" pitchFamily="49" charset="-128"/>
                  <a:ea typeface="ＭＳ ゴシック" panose="020B0609070205080204" pitchFamily="49" charset="-128"/>
                </a:rPr>
                <a:t>、</a:t>
              </a:r>
              <a:endParaRPr lang="en-US" altLang="ja-JP" sz="1400" kern="0" dirty="0" smtClean="0">
                <a:solidFill>
                  <a:srgbClr val="FF0000"/>
                </a:solidFill>
                <a:latin typeface="ＭＳ ゴシック" panose="020B0609070205080204" pitchFamily="49" charset="-128"/>
                <a:ea typeface="ＭＳ ゴシック" panose="020B0609070205080204" pitchFamily="49" charset="-128"/>
              </a:endParaRPr>
            </a:p>
            <a:p>
              <a:pPr lvl="0">
                <a:defRPr/>
              </a:pPr>
              <a:r>
                <a:rPr lang="en-US" altLang="ja-JP" sz="1400" kern="0" dirty="0">
                  <a:solidFill>
                    <a:srgbClr val="FF0000"/>
                  </a:solidFill>
                  <a:latin typeface="ＭＳ ゴシック" panose="020B0609070205080204" pitchFamily="49" charset="-128"/>
                  <a:ea typeface="ＭＳ ゴシック" panose="020B0609070205080204" pitchFamily="49" charset="-128"/>
                </a:rPr>
                <a:t> </a:t>
              </a:r>
              <a:r>
                <a:rPr lang="en-US" altLang="ja-JP" sz="1400" kern="0" dirty="0" smtClean="0">
                  <a:solidFill>
                    <a:srgbClr val="FF0000"/>
                  </a:solidFill>
                  <a:latin typeface="ＭＳ ゴシック" panose="020B0609070205080204" pitchFamily="49" charset="-128"/>
                  <a:ea typeface="ＭＳ ゴシック" panose="020B0609070205080204" pitchFamily="49" charset="-128"/>
                </a:rPr>
                <a:t>         </a:t>
              </a:r>
              <a:r>
                <a:rPr lang="ja-JP" altLang="en-US" sz="1400" kern="0" dirty="0" smtClean="0">
                  <a:solidFill>
                    <a:srgbClr val="FF0000"/>
                  </a:solidFill>
                  <a:latin typeface="ＭＳ ゴシック" panose="020B0609070205080204" pitchFamily="49" charset="-128"/>
                  <a:ea typeface="ＭＳ ゴシック" panose="020B0609070205080204" pitchFamily="49" charset="-128"/>
                </a:rPr>
                <a:t>修繕</a:t>
              </a:r>
              <a:r>
                <a:rPr lang="ja-JP" altLang="en-US" sz="1400" kern="0" dirty="0">
                  <a:solidFill>
                    <a:srgbClr val="FF0000"/>
                  </a:solidFill>
                  <a:latin typeface="ＭＳ ゴシック" panose="020B0609070205080204" pitchFamily="49" charset="-128"/>
                  <a:ea typeface="ＭＳ ゴシック" panose="020B0609070205080204" pitchFamily="49" charset="-128"/>
                </a:rPr>
                <a:t>工事の場合</a:t>
              </a:r>
              <a:endParaRPr lang="en-US" altLang="ja-JP" sz="1400" kern="0" dirty="0">
                <a:solidFill>
                  <a:srgbClr val="FF0000"/>
                </a:solidFill>
                <a:latin typeface="ＭＳ ゴシック" panose="020B0609070205080204" pitchFamily="49" charset="-128"/>
                <a:ea typeface="ＭＳ ゴシック" panose="020B0609070205080204" pitchFamily="49" charset="-128"/>
              </a:endParaRPr>
            </a:p>
            <a:p>
              <a:pPr lvl="0">
                <a:defRPr/>
              </a:pPr>
              <a:r>
                <a:rPr lang="en-US" altLang="ja-JP" sz="1400" kern="0" dirty="0">
                  <a:solidFill>
                    <a:srgbClr val="FF0000"/>
                  </a:solidFill>
                  <a:latin typeface="ＭＳ ゴシック" panose="020B0609070205080204" pitchFamily="49" charset="-128"/>
                  <a:ea typeface="ＭＳ ゴシック" panose="020B0609070205080204" pitchFamily="49" charset="-128"/>
                </a:rPr>
                <a:t>※1 </a:t>
              </a:r>
              <a:r>
                <a:rPr lang="ja-JP" altLang="en-US" sz="1400" kern="0" dirty="0">
                  <a:solidFill>
                    <a:srgbClr val="FF0000"/>
                  </a:solidFill>
                  <a:latin typeface="ＭＳ ゴシック" panose="020B0609070205080204" pitchFamily="49" charset="-128"/>
                  <a:ea typeface="ＭＳ ゴシック" panose="020B0609070205080204" pitchFamily="49" charset="-128"/>
                </a:rPr>
                <a:t>令和</a:t>
              </a:r>
              <a:r>
                <a:rPr lang="en-US" altLang="ja-JP" sz="1400" kern="0" dirty="0">
                  <a:solidFill>
                    <a:srgbClr val="FF0000"/>
                  </a:solidFill>
                  <a:latin typeface="ＭＳ ゴシック" panose="020B0609070205080204" pitchFamily="49" charset="-128"/>
                  <a:ea typeface="ＭＳ ゴシック" panose="020B0609070205080204" pitchFamily="49" charset="-128"/>
                </a:rPr>
                <a:t>5-6</a:t>
              </a:r>
              <a:r>
                <a:rPr lang="ja-JP" altLang="en-US" sz="1400" kern="0" dirty="0">
                  <a:solidFill>
                    <a:srgbClr val="FF0000"/>
                  </a:solidFill>
                  <a:latin typeface="ＭＳ ゴシック" panose="020B0609070205080204" pitchFamily="49" charset="-128"/>
                  <a:ea typeface="ＭＳ ゴシック" panose="020B0609070205080204" pitchFamily="49" charset="-128"/>
                </a:rPr>
                <a:t>年度建築</a:t>
              </a:r>
              <a:r>
                <a:rPr lang="en-US" altLang="ja-JP" sz="1400" kern="0" dirty="0">
                  <a:solidFill>
                    <a:srgbClr val="FF0000"/>
                  </a:solidFill>
                  <a:latin typeface="ＭＳ ゴシック" panose="020B0609070205080204" pitchFamily="49" charset="-128"/>
                  <a:ea typeface="ＭＳ ゴシック" panose="020B0609070205080204" pitchFamily="49" charset="-128"/>
                </a:rPr>
                <a:t>BIM</a:t>
              </a:r>
              <a:r>
                <a:rPr lang="ja-JP" altLang="en-US" sz="1400" kern="0" dirty="0">
                  <a:solidFill>
                    <a:srgbClr val="FF0000"/>
                  </a:solidFill>
                  <a:latin typeface="ＭＳ ゴシック" panose="020B0609070205080204" pitchFamily="49" charset="-128"/>
                  <a:ea typeface="ＭＳ ゴシック" panose="020B0609070205080204" pitchFamily="49" charset="-128"/>
                </a:rPr>
                <a:t>加速化事業で新たに申請するプロジェクトの場合は「新規」、令和</a:t>
              </a:r>
              <a:r>
                <a:rPr lang="en-US" altLang="ja-JP" sz="1400" kern="0" dirty="0">
                  <a:solidFill>
                    <a:srgbClr val="FF0000"/>
                  </a:solidFill>
                  <a:latin typeface="ＭＳ ゴシック" panose="020B0609070205080204" pitchFamily="49" charset="-128"/>
                  <a:ea typeface="ＭＳ ゴシック" panose="020B0609070205080204" pitchFamily="49" charset="-128"/>
                </a:rPr>
                <a:t>4-5</a:t>
              </a:r>
              <a:r>
                <a:rPr lang="ja-JP" altLang="en-US" sz="1400" kern="0" dirty="0">
                  <a:solidFill>
                    <a:srgbClr val="FF0000"/>
                  </a:solidFill>
                  <a:latin typeface="ＭＳ ゴシック" panose="020B0609070205080204" pitchFamily="49" charset="-128"/>
                  <a:ea typeface="ＭＳ ゴシック" panose="020B0609070205080204" pitchFamily="49" charset="-128"/>
                </a:rPr>
                <a:t>年度建築</a:t>
              </a:r>
              <a:r>
                <a:rPr lang="en-US" altLang="ja-JP" sz="1400" kern="0" dirty="0">
                  <a:solidFill>
                    <a:srgbClr val="FF0000"/>
                  </a:solidFill>
                  <a:latin typeface="ＭＳ ゴシック" panose="020B0609070205080204" pitchFamily="49" charset="-128"/>
                  <a:ea typeface="ＭＳ ゴシック" panose="020B0609070205080204" pitchFamily="49" charset="-128"/>
                </a:rPr>
                <a:t>BIM</a:t>
              </a:r>
              <a:r>
                <a:rPr lang="ja-JP" altLang="en-US" sz="1400" kern="0" dirty="0">
                  <a:solidFill>
                    <a:srgbClr val="FF0000"/>
                  </a:solidFill>
                  <a:latin typeface="ＭＳ ゴシック" panose="020B0609070205080204" pitchFamily="49" charset="-128"/>
                  <a:ea typeface="ＭＳ ゴシック" panose="020B0609070205080204" pitchFamily="49" charset="-128"/>
                </a:rPr>
                <a:t>加速化事業</a:t>
              </a:r>
              <a:r>
                <a:rPr lang="ja-JP" altLang="en-US" sz="1400" kern="0" dirty="0" smtClean="0">
                  <a:solidFill>
                    <a:srgbClr val="FF0000"/>
                  </a:solidFill>
                  <a:latin typeface="ＭＳ ゴシック" panose="020B0609070205080204" pitchFamily="49" charset="-128"/>
                  <a:ea typeface="ＭＳ ゴシック" panose="020B0609070205080204" pitchFamily="49" charset="-128"/>
                </a:rPr>
                <a:t>で</a:t>
              </a:r>
              <a:r>
                <a:rPr lang="ja-JP" altLang="en-US" sz="1400" kern="0" dirty="0">
                  <a:solidFill>
                    <a:srgbClr val="FF0000"/>
                  </a:solidFill>
                  <a:latin typeface="ＭＳ ゴシック" panose="020B0609070205080204" pitchFamily="49" charset="-128"/>
                  <a:ea typeface="ＭＳ ゴシック" panose="020B0609070205080204" pitchFamily="49" charset="-128"/>
                </a:rPr>
                <a:t>補助</a:t>
              </a:r>
              <a:r>
                <a:rPr lang="ja-JP" altLang="en-US" sz="1400" kern="0" dirty="0" smtClean="0">
                  <a:solidFill>
                    <a:srgbClr val="FF0000"/>
                  </a:solidFill>
                  <a:latin typeface="ＭＳ ゴシック" panose="020B0609070205080204" pitchFamily="49" charset="-128"/>
                  <a:ea typeface="ＭＳ ゴシック" panose="020B0609070205080204" pitchFamily="49" charset="-128"/>
                </a:rPr>
                <a:t>の交付を</a:t>
              </a:r>
              <a:r>
                <a:rPr lang="ja-JP" altLang="en-US" sz="1400" kern="0" dirty="0">
                  <a:solidFill>
                    <a:srgbClr val="FF0000"/>
                  </a:solidFill>
                  <a:latin typeface="ＭＳ ゴシック" panose="020B0609070205080204" pitchFamily="49" charset="-128"/>
                  <a:ea typeface="ＭＳ ゴシック" panose="020B0609070205080204" pitchFamily="49" charset="-128"/>
                </a:rPr>
                <a:t>受けたプロジェクトの場合は「既存」を選択していただきます。</a:t>
              </a:r>
            </a:p>
          </p:txBody>
        </p:sp>
        <p:sp>
          <p:nvSpPr>
            <p:cNvPr id="21" name="正方形/長方形 20"/>
            <p:cNvSpPr/>
            <p:nvPr/>
          </p:nvSpPr>
          <p:spPr>
            <a:xfrm>
              <a:off x="4426359" y="3511161"/>
              <a:ext cx="865532" cy="4572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p>
          </p:txBody>
        </p:sp>
      </p:grpSp>
      <p:grpSp>
        <p:nvGrpSpPr>
          <p:cNvPr id="22" name="グループ化 21"/>
          <p:cNvGrpSpPr/>
          <p:nvPr/>
        </p:nvGrpSpPr>
        <p:grpSpPr>
          <a:xfrm>
            <a:off x="3970993" y="3263454"/>
            <a:ext cx="4939384" cy="2870646"/>
            <a:chOff x="5139491" y="2077108"/>
            <a:chExt cx="6585845" cy="3827527"/>
          </a:xfrm>
        </p:grpSpPr>
        <p:sp>
          <p:nvSpPr>
            <p:cNvPr id="23" name="正方形/長方形 22"/>
            <p:cNvSpPr/>
            <p:nvPr/>
          </p:nvSpPr>
          <p:spPr>
            <a:xfrm>
              <a:off x="5801134" y="3010552"/>
              <a:ext cx="5924202" cy="2894083"/>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ja-JP" altLang="en-US" sz="1400" kern="0" dirty="0" smtClean="0">
                  <a:solidFill>
                    <a:srgbClr val="FF0000"/>
                  </a:solidFill>
                  <a:latin typeface="ＭＳ ゴシック" panose="020B0609070205080204" pitchFamily="49" charset="-128"/>
                  <a:ea typeface="ＭＳ ゴシック" panose="020B0609070205080204" pitchFamily="49" charset="-128"/>
                </a:rPr>
                <a:t>「</a:t>
              </a:r>
              <a:r>
                <a:rPr lang="ja-JP" altLang="en-US" sz="1400" kern="0" dirty="0">
                  <a:solidFill>
                    <a:srgbClr val="FF0000"/>
                  </a:solidFill>
                  <a:latin typeface="ＭＳ ゴシック" panose="020B0609070205080204" pitchFamily="49" charset="-128"/>
                  <a:ea typeface="ＭＳ ゴシック" panose="020B0609070205080204" pitchFamily="49" charset="-128"/>
                </a:rPr>
                <a:t>新築・改修の区分」にて、「新築」を選択した場合は、「大規模」若しくは「中小」をご選択ください。</a:t>
              </a:r>
              <a:endParaRPr lang="en-US" altLang="ja-JP" sz="1400" kern="0" dirty="0">
                <a:solidFill>
                  <a:srgbClr val="FF0000"/>
                </a:solidFill>
                <a:latin typeface="ＭＳ ゴシック" panose="020B0609070205080204" pitchFamily="49" charset="-128"/>
                <a:ea typeface="ＭＳ ゴシック" panose="020B0609070205080204" pitchFamily="49" charset="-128"/>
              </a:endParaRPr>
            </a:p>
            <a:p>
              <a:pPr lvl="0">
                <a:defRPr/>
              </a:pPr>
              <a:r>
                <a:rPr lang="en-US" altLang="ja-JP" sz="1400" kern="0" dirty="0">
                  <a:solidFill>
                    <a:srgbClr val="FF0000"/>
                  </a:solidFill>
                  <a:latin typeface="ＭＳ ゴシック" panose="020B0609070205080204" pitchFamily="49" charset="-128"/>
                  <a:ea typeface="ＭＳ ゴシック" panose="020B0609070205080204" pitchFamily="49" charset="-128"/>
                </a:rPr>
                <a:t>※2 </a:t>
              </a:r>
              <a:r>
                <a:rPr lang="ja-JP" altLang="en-US" sz="1400" kern="0" dirty="0">
                  <a:solidFill>
                    <a:srgbClr val="FF0000"/>
                  </a:solidFill>
                  <a:latin typeface="ＭＳ ゴシック" panose="020B0609070205080204" pitchFamily="49" charset="-128"/>
                  <a:ea typeface="ＭＳ ゴシック" panose="020B0609070205080204" pitchFamily="49" charset="-128"/>
                </a:rPr>
                <a:t>新築案件について、</a:t>
              </a:r>
              <a:r>
                <a:rPr lang="ja-JP" altLang="en-US" sz="1400" kern="0" dirty="0" smtClean="0">
                  <a:solidFill>
                    <a:srgbClr val="FF0000"/>
                  </a:solidFill>
                  <a:latin typeface="ＭＳ ゴシック" panose="020B0609070205080204" pitchFamily="49" charset="-128"/>
                  <a:ea typeface="ＭＳ ゴシック" panose="020B0609070205080204" pitchFamily="49" charset="-128"/>
                </a:rPr>
                <a:t>地区面積、延べ面積が</a:t>
              </a:r>
              <a:r>
                <a:rPr lang="ja-JP" altLang="en-US" sz="1400" kern="0" dirty="0">
                  <a:solidFill>
                    <a:srgbClr val="FF0000"/>
                  </a:solidFill>
                  <a:latin typeface="ＭＳ ゴシック" panose="020B0609070205080204" pitchFamily="49" charset="-128"/>
                  <a:ea typeface="ＭＳ ゴシック" panose="020B0609070205080204" pitchFamily="49" charset="-128"/>
                </a:rPr>
                <a:t>ともに</a:t>
              </a:r>
              <a:r>
                <a:rPr lang="en-US" altLang="ja-JP" sz="1400" kern="0" dirty="0">
                  <a:solidFill>
                    <a:srgbClr val="FF0000"/>
                  </a:solidFill>
                  <a:latin typeface="ＭＳ ゴシック" panose="020B0609070205080204" pitchFamily="49" charset="-128"/>
                  <a:ea typeface="ＭＳ ゴシック" panose="020B0609070205080204" pitchFamily="49" charset="-128"/>
                </a:rPr>
                <a:t>1,000㎡</a:t>
              </a:r>
              <a:r>
                <a:rPr lang="ja-JP" altLang="en-US" sz="1400" kern="0" dirty="0">
                  <a:solidFill>
                    <a:srgbClr val="FF0000"/>
                  </a:solidFill>
                  <a:latin typeface="ＭＳ ゴシック" panose="020B0609070205080204" pitchFamily="49" charset="-128"/>
                  <a:ea typeface="ＭＳ ゴシック" panose="020B0609070205080204" pitchFamily="49" charset="-128"/>
                </a:rPr>
                <a:t>以上、かつ階数</a:t>
              </a:r>
              <a:r>
                <a:rPr lang="ja-JP" altLang="en-US" sz="1400" kern="0" dirty="0" smtClean="0">
                  <a:solidFill>
                    <a:srgbClr val="FF0000"/>
                  </a:solidFill>
                  <a:latin typeface="ＭＳ ゴシック" panose="020B0609070205080204" pitchFamily="49" charset="-128"/>
                  <a:ea typeface="ＭＳ ゴシック" panose="020B0609070205080204" pitchFamily="49" charset="-128"/>
                </a:rPr>
                <a:t>が</a:t>
              </a:r>
              <a:r>
                <a:rPr lang="ja-JP" altLang="en-US" sz="1400" kern="0" dirty="0">
                  <a:solidFill>
                    <a:srgbClr val="FF0000"/>
                  </a:solidFill>
                  <a:latin typeface="ＭＳ ゴシック" panose="020B0609070205080204" pitchFamily="49" charset="-128"/>
                  <a:ea typeface="ＭＳ ゴシック" panose="020B0609070205080204" pitchFamily="49" charset="-128"/>
                </a:rPr>
                <a:t>３</a:t>
              </a:r>
              <a:r>
                <a:rPr lang="ja-JP" altLang="en-US" sz="1400" kern="0" dirty="0" smtClean="0">
                  <a:solidFill>
                    <a:srgbClr val="FF0000"/>
                  </a:solidFill>
                  <a:latin typeface="ＭＳ ゴシック" panose="020B0609070205080204" pitchFamily="49" charset="-128"/>
                  <a:ea typeface="ＭＳ ゴシック" panose="020B0609070205080204" pitchFamily="49" charset="-128"/>
                </a:rPr>
                <a:t>以上</a:t>
              </a:r>
              <a:r>
                <a:rPr lang="ja-JP" altLang="en-US" sz="1400" kern="0" dirty="0">
                  <a:solidFill>
                    <a:srgbClr val="FF0000"/>
                  </a:solidFill>
                  <a:latin typeface="ＭＳ ゴシック" panose="020B0609070205080204" pitchFamily="49" charset="-128"/>
                  <a:ea typeface="ＭＳ ゴシック" panose="020B0609070205080204" pitchFamily="49" charset="-128"/>
                </a:rPr>
                <a:t>のプロジェクトは</a:t>
              </a:r>
              <a:r>
                <a:rPr lang="ja-JP" altLang="en-US" sz="1400" kern="0" dirty="0" smtClean="0">
                  <a:solidFill>
                    <a:srgbClr val="FF0000"/>
                  </a:solidFill>
                  <a:latin typeface="ＭＳ ゴシック" panose="020B0609070205080204" pitchFamily="49" charset="-128"/>
                  <a:ea typeface="ＭＳ ゴシック" panose="020B0609070205080204" pitchFamily="49" charset="-128"/>
                </a:rPr>
                <a:t>「大規模」</a:t>
              </a:r>
              <a:r>
                <a:rPr lang="ja-JP" altLang="en-US" sz="1400" kern="0" dirty="0">
                  <a:solidFill>
                    <a:srgbClr val="FF0000"/>
                  </a:solidFill>
                  <a:latin typeface="ＭＳ ゴシック" panose="020B0609070205080204" pitchFamily="49" charset="-128"/>
                  <a:ea typeface="ＭＳ ゴシック" panose="020B0609070205080204" pitchFamily="49" charset="-128"/>
                </a:rPr>
                <a:t>、上記の規模に満たないプロジェクトは</a:t>
              </a:r>
              <a:r>
                <a:rPr lang="ja-JP" altLang="en-US" sz="1400" kern="0" dirty="0" smtClean="0">
                  <a:solidFill>
                    <a:srgbClr val="FF0000"/>
                  </a:solidFill>
                  <a:latin typeface="ＭＳ ゴシック" panose="020B0609070205080204" pitchFamily="49" charset="-128"/>
                  <a:ea typeface="ＭＳ ゴシック" panose="020B0609070205080204" pitchFamily="49" charset="-128"/>
                </a:rPr>
                <a:t>「中小」</a:t>
              </a:r>
              <a:r>
                <a:rPr lang="ja-JP" altLang="en-US" sz="1400" kern="0" dirty="0">
                  <a:solidFill>
                    <a:srgbClr val="FF0000"/>
                  </a:solidFill>
                  <a:latin typeface="ＭＳ ゴシック" panose="020B0609070205080204" pitchFamily="49" charset="-128"/>
                  <a:ea typeface="ＭＳ ゴシック" panose="020B0609070205080204" pitchFamily="49" charset="-128"/>
                </a:rPr>
                <a:t>を選択していただきます。</a:t>
              </a:r>
            </a:p>
          </p:txBody>
        </p:sp>
        <p:sp>
          <p:nvSpPr>
            <p:cNvPr id="24" name="正方形/長方形 23"/>
            <p:cNvSpPr/>
            <p:nvPr/>
          </p:nvSpPr>
          <p:spPr>
            <a:xfrm>
              <a:off x="5139491" y="2077108"/>
              <a:ext cx="412101" cy="45719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grpSp>
      <p:sp>
        <p:nvSpPr>
          <p:cNvPr id="2" name="タイトル 1"/>
          <p:cNvSpPr>
            <a:spLocks noGrp="1"/>
          </p:cNvSpPr>
          <p:nvPr>
            <p:ph type="title"/>
          </p:nvPr>
        </p:nvSpPr>
        <p:spPr/>
        <p:txBody>
          <a:bodyPr/>
          <a:lstStyle/>
          <a:p>
            <a:r>
              <a:rPr kumimoji="1" lang="ja-JP" altLang="en-US" dirty="0" smtClean="0"/>
              <a:t>代表事業者登録様式及び交付申請様式</a:t>
            </a:r>
            <a:endParaRPr kumimoji="1" lang="ja-JP" altLang="en-US" dirty="0"/>
          </a:p>
        </p:txBody>
      </p:sp>
      <p:sp>
        <p:nvSpPr>
          <p:cNvPr id="14" name="タイトル 7"/>
          <p:cNvSpPr txBox="1">
            <a:spLocks/>
          </p:cNvSpPr>
          <p:nvPr/>
        </p:nvSpPr>
        <p:spPr>
          <a:xfrm>
            <a:off x="523702" y="1555044"/>
            <a:ext cx="1521230" cy="324000"/>
          </a:xfrm>
          <a:prstGeom prst="rect">
            <a:avLst/>
          </a:prstGeom>
          <a:noFill/>
          <a:ln>
            <a:solidFill>
              <a:schemeClr val="tx1"/>
            </a:solidFill>
          </a:ln>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kumimoji="1" sz="2000" b="1" kern="1200">
                <a:solidFill>
                  <a:schemeClr val="tx1"/>
                </a:solidFill>
                <a:latin typeface="ＭＳ ゴシック" panose="020B0609070205080204" pitchFamily="49" charset="-128"/>
                <a:ea typeface="ＭＳ ゴシック" panose="020B0609070205080204" pitchFamily="49" charset="-128"/>
                <a:cs typeface="+mj-cs"/>
              </a:defRPr>
            </a:lvl1pPr>
          </a:lstStyle>
          <a:p>
            <a:r>
              <a:rPr lang="zh-TW" altLang="en-US" sz="1200" smtClean="0"/>
              <a:t>代表事業者登録</a:t>
            </a:r>
            <a:r>
              <a:rPr lang="ja-JP" altLang="en-US" sz="1200" smtClean="0"/>
              <a:t>様式</a:t>
            </a:r>
            <a:endParaRPr lang="ja-JP" altLang="en-US" sz="1200" dirty="0"/>
          </a:p>
        </p:txBody>
      </p:sp>
      <p:sp>
        <p:nvSpPr>
          <p:cNvPr id="15" name="タイトル 1"/>
          <p:cNvSpPr txBox="1">
            <a:spLocks/>
          </p:cNvSpPr>
          <p:nvPr/>
        </p:nvSpPr>
        <p:spPr>
          <a:xfrm>
            <a:off x="8150347" y="0"/>
            <a:ext cx="993653" cy="393138"/>
          </a:xfrm>
          <a:prstGeom prst="rect">
            <a:avLst/>
          </a:prstGeom>
          <a:noFill/>
          <a:ln w="25400">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4000"/>
              </a:lnSpc>
            </a:pPr>
            <a:r>
              <a:rPr lang="en-US" altLang="ja-JP" sz="1400" b="1" dirty="0" smtClean="0">
                <a:latin typeface="ＭＳ ゴシック" panose="020B0609070205080204" pitchFamily="49" charset="-128"/>
                <a:ea typeface="ＭＳ ゴシック" panose="020B0609070205080204" pitchFamily="49" charset="-128"/>
              </a:rPr>
              <a:t>31/56</a:t>
            </a:r>
            <a:endParaRPr lang="ja-JP" altLang="en-US" sz="1400" b="1"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4180368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7 </a:t>
            </a:r>
            <a:r>
              <a:rPr kumimoji="1" lang="ja-JP" altLang="en-US" dirty="0" smtClean="0"/>
              <a:t>代表事業者登録様式及び交付申請様式</a:t>
            </a:r>
            <a:r>
              <a:rPr lang="ja-JP" altLang="en-US" dirty="0"/>
              <a:t>（よくあるご質問</a:t>
            </a:r>
            <a:r>
              <a:rPr lang="en-US" altLang="ja-JP" dirty="0"/>
              <a:t>)</a:t>
            </a:r>
            <a:endParaRPr kumimoji="1" lang="ja-JP" altLang="en-US" dirty="0"/>
          </a:p>
        </p:txBody>
      </p:sp>
      <p:sp>
        <p:nvSpPr>
          <p:cNvPr id="15" name="タイトル 1"/>
          <p:cNvSpPr txBox="1">
            <a:spLocks/>
          </p:cNvSpPr>
          <p:nvPr/>
        </p:nvSpPr>
        <p:spPr>
          <a:xfrm>
            <a:off x="8150347" y="0"/>
            <a:ext cx="993653" cy="393138"/>
          </a:xfrm>
          <a:prstGeom prst="rect">
            <a:avLst/>
          </a:prstGeom>
          <a:noFill/>
          <a:ln w="25400">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4000"/>
              </a:lnSpc>
            </a:pPr>
            <a:r>
              <a:rPr lang="en-US" altLang="ja-JP" sz="1400" b="1" dirty="0" smtClean="0">
                <a:latin typeface="ＭＳ ゴシック" panose="020B0609070205080204" pitchFamily="49" charset="-128"/>
                <a:ea typeface="ＭＳ ゴシック" panose="020B0609070205080204" pitchFamily="49" charset="-128"/>
              </a:rPr>
              <a:t>32/56</a:t>
            </a:r>
            <a:endParaRPr lang="ja-JP" altLang="en-US" sz="1400" b="1" dirty="0">
              <a:latin typeface="ＭＳ ゴシック" panose="020B0609070205080204" pitchFamily="49" charset="-128"/>
              <a:ea typeface="ＭＳ ゴシック" panose="020B0609070205080204" pitchFamily="49" charset="-128"/>
            </a:endParaRPr>
          </a:p>
        </p:txBody>
      </p:sp>
      <p:sp>
        <p:nvSpPr>
          <p:cNvPr id="12" name="角丸四角形吹き出し 11"/>
          <p:cNvSpPr/>
          <p:nvPr/>
        </p:nvSpPr>
        <p:spPr>
          <a:xfrm>
            <a:off x="631764" y="966817"/>
            <a:ext cx="6591996" cy="604159"/>
          </a:xfrm>
          <a:prstGeom prst="wedgeRoundRectCallout">
            <a:avLst>
              <a:gd name="adj1" fmla="val -54893"/>
              <a:gd name="adj2" fmla="val -40700"/>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ＭＳ ゴシック" panose="020B0609070205080204" pitchFamily="49" charset="-128"/>
                <a:ea typeface="ＭＳ ゴシック" panose="020B0609070205080204" pitchFamily="49" charset="-128"/>
              </a:rPr>
              <a:t>Ｑ</a:t>
            </a:r>
            <a:r>
              <a:rPr lang="ja-JP" altLang="en-US" sz="1600" dirty="0">
                <a:solidFill>
                  <a:schemeClr val="tx1"/>
                </a:solidFill>
                <a:latin typeface="ＭＳ ゴシック" panose="020B0609070205080204" pitchFamily="49" charset="-128"/>
                <a:ea typeface="ＭＳ ゴシック" panose="020B0609070205080204" pitchFamily="49" charset="-128"/>
              </a:rPr>
              <a:t>１</a:t>
            </a:r>
            <a:r>
              <a:rPr lang="ja-JP" altLang="en-US" sz="1600" dirty="0" smtClean="0">
                <a:solidFill>
                  <a:schemeClr val="tx1"/>
                </a:solidFill>
                <a:latin typeface="ＭＳ ゴシック" panose="020B0609070205080204" pitchFamily="49" charset="-128"/>
                <a:ea typeface="ＭＳ ゴシック" panose="020B0609070205080204" pitchFamily="49" charset="-128"/>
              </a:rPr>
              <a:t>．</a:t>
            </a:r>
            <a:r>
              <a:rPr lang="ja-JP" altLang="en-US" sz="1600" dirty="0">
                <a:solidFill>
                  <a:schemeClr val="tx1"/>
                </a:solidFill>
                <a:latin typeface="ＭＳ ゴシック" panose="020B0609070205080204" pitchFamily="49" charset="-128"/>
                <a:ea typeface="ＭＳ ゴシック" panose="020B0609070205080204" pitchFamily="49" charset="-128"/>
              </a:rPr>
              <a:t>代表事業者登録時に記載するプロジェクト名は「某庁舎新築設計業務」等具体に明記しなくても問題ありませんか？</a:t>
            </a:r>
          </a:p>
        </p:txBody>
      </p:sp>
      <p:sp>
        <p:nvSpPr>
          <p:cNvPr id="13" name="角丸四角形吹き出し 12"/>
          <p:cNvSpPr/>
          <p:nvPr/>
        </p:nvSpPr>
        <p:spPr>
          <a:xfrm>
            <a:off x="1188720" y="1730057"/>
            <a:ext cx="7273641" cy="597507"/>
          </a:xfrm>
          <a:prstGeom prst="wedgeRoundRectCallout">
            <a:avLst>
              <a:gd name="adj1" fmla="val 56113"/>
              <a:gd name="adj2" fmla="val -41238"/>
              <a:gd name="adj3" fmla="val 1666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ＭＳ ゴシック" panose="020B0609070205080204" pitchFamily="49" charset="-128"/>
                <a:ea typeface="ＭＳ ゴシック" panose="020B0609070205080204" pitchFamily="49" charset="-128"/>
              </a:rPr>
              <a:t>Ａ</a:t>
            </a:r>
            <a:r>
              <a:rPr lang="ja-JP" altLang="en-US" sz="1600" dirty="0">
                <a:solidFill>
                  <a:schemeClr val="tx1"/>
                </a:solidFill>
                <a:latin typeface="ＭＳ ゴシック" panose="020B0609070205080204" pitchFamily="49" charset="-128"/>
                <a:ea typeface="ＭＳ ゴシック" panose="020B0609070205080204" pitchFamily="49" charset="-128"/>
              </a:rPr>
              <a:t>１</a:t>
            </a:r>
            <a:r>
              <a:rPr lang="ja-JP" altLang="en-US" sz="1600" dirty="0" smtClean="0">
                <a:solidFill>
                  <a:schemeClr val="tx1"/>
                </a:solidFill>
                <a:latin typeface="ＭＳ ゴシック" panose="020B0609070205080204" pitchFamily="49" charset="-128"/>
                <a:ea typeface="ＭＳ ゴシック" panose="020B0609070205080204" pitchFamily="49" charset="-128"/>
              </a:rPr>
              <a:t>．</a:t>
            </a:r>
            <a:r>
              <a:rPr lang="ja-JP" altLang="en-US" sz="1600" dirty="0">
                <a:solidFill>
                  <a:schemeClr val="tx1"/>
                </a:solidFill>
                <a:latin typeface="ＭＳ ゴシック" panose="020B0609070205080204" pitchFamily="49" charset="-128"/>
                <a:ea typeface="ＭＳ ゴシック" panose="020B0609070205080204" pitchFamily="49" charset="-128"/>
              </a:rPr>
              <a:t>プロジェクト名については、某では</a:t>
            </a:r>
            <a:r>
              <a:rPr lang="ja-JP" altLang="en-US" sz="1600" dirty="0" smtClean="0">
                <a:solidFill>
                  <a:schemeClr val="tx1"/>
                </a:solidFill>
                <a:latin typeface="ＭＳ ゴシック" panose="020B0609070205080204" pitchFamily="49" charset="-128"/>
                <a:ea typeface="ＭＳ ゴシック" panose="020B0609070205080204" pitchFamily="49" charset="-128"/>
              </a:rPr>
              <a:t>なく、想定</a:t>
            </a:r>
            <a:r>
              <a:rPr lang="ja-JP" altLang="en-US" sz="1600" dirty="0">
                <a:solidFill>
                  <a:schemeClr val="tx1"/>
                </a:solidFill>
                <a:latin typeface="ＭＳ ゴシック" panose="020B0609070205080204" pitchFamily="49" charset="-128"/>
                <a:ea typeface="ＭＳ ゴシック" panose="020B0609070205080204" pitchFamily="49" charset="-128"/>
              </a:rPr>
              <a:t>されるものを記載して下さい</a:t>
            </a:r>
            <a:r>
              <a:rPr lang="ja-JP" altLang="en-US" sz="1600" dirty="0" smtClean="0">
                <a:solidFill>
                  <a:schemeClr val="tx1"/>
                </a:solidFill>
                <a:latin typeface="ＭＳ ゴシック" panose="020B0609070205080204" pitchFamily="49" charset="-128"/>
                <a:ea typeface="ＭＳ ゴシック" panose="020B0609070205080204" pitchFamily="49" charset="-128"/>
              </a:rPr>
              <a:t>。</a:t>
            </a:r>
            <a:endParaRPr lang="ja-JP" altLang="en-US" sz="1600" dirty="0">
              <a:solidFill>
                <a:schemeClr val="tx1"/>
              </a:solidFill>
              <a:latin typeface="ＭＳ ゴシック" panose="020B0609070205080204" pitchFamily="49" charset="-128"/>
              <a:ea typeface="ＭＳ ゴシック" panose="020B0609070205080204" pitchFamily="49" charset="-128"/>
            </a:endParaRPr>
          </a:p>
        </p:txBody>
      </p:sp>
      <p:sp>
        <p:nvSpPr>
          <p:cNvPr id="18" name="角丸四角形吹き出し 17"/>
          <p:cNvSpPr/>
          <p:nvPr/>
        </p:nvSpPr>
        <p:spPr>
          <a:xfrm>
            <a:off x="638895" y="3319488"/>
            <a:ext cx="6650184" cy="1072637"/>
          </a:xfrm>
          <a:prstGeom prst="wedgeRoundRectCallout">
            <a:avLst>
              <a:gd name="adj1" fmla="val -54893"/>
              <a:gd name="adj2" fmla="val -40700"/>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ＭＳ ゴシック" panose="020B0609070205080204" pitchFamily="49" charset="-128"/>
                <a:ea typeface="ＭＳ ゴシック" panose="020B0609070205080204" pitchFamily="49" charset="-128"/>
              </a:rPr>
              <a:t>Ｑ</a:t>
            </a:r>
            <a:r>
              <a:rPr lang="ja-JP" altLang="en-US" sz="1600" dirty="0">
                <a:solidFill>
                  <a:schemeClr val="tx1"/>
                </a:solidFill>
                <a:latin typeface="ＭＳ ゴシック" panose="020B0609070205080204" pitchFamily="49" charset="-128"/>
                <a:ea typeface="ＭＳ ゴシック" panose="020B0609070205080204" pitchFamily="49" charset="-128"/>
              </a:rPr>
              <a:t>２</a:t>
            </a:r>
            <a:r>
              <a:rPr lang="ja-JP" altLang="en-US" sz="1600" dirty="0" smtClean="0">
                <a:solidFill>
                  <a:schemeClr val="tx1"/>
                </a:solidFill>
                <a:latin typeface="ＭＳ ゴシック" panose="020B0609070205080204" pitchFamily="49" charset="-128"/>
                <a:ea typeface="ＭＳ ゴシック" panose="020B0609070205080204" pitchFamily="49" charset="-128"/>
              </a:rPr>
              <a:t>．</a:t>
            </a:r>
            <a:r>
              <a:rPr lang="ja-JP" altLang="en-US" sz="1600" dirty="0">
                <a:solidFill>
                  <a:schemeClr val="tx1"/>
                </a:solidFill>
                <a:latin typeface="ＭＳ ゴシック" panose="020B0609070205080204" pitchFamily="49" charset="-128"/>
                <a:ea typeface="ＭＳ ゴシック" panose="020B0609070205080204" pitchFamily="49" charset="-128"/>
              </a:rPr>
              <a:t>代表事業者は「設計事務所として登録された者又は建設業の許可を受けた者である」と</a:t>
            </a:r>
            <a:r>
              <a:rPr lang="ja-JP" altLang="en-US" sz="1600" dirty="0" smtClean="0">
                <a:solidFill>
                  <a:schemeClr val="tx1"/>
                </a:solidFill>
                <a:latin typeface="ＭＳ ゴシック" panose="020B0609070205080204" pitchFamily="49" charset="-128"/>
                <a:ea typeface="ＭＳ ゴシック" panose="020B0609070205080204" pitchFamily="49" charset="-128"/>
              </a:rPr>
              <a:t>ありますが、同一</a:t>
            </a:r>
            <a:r>
              <a:rPr lang="ja-JP" altLang="en-US" sz="1600" dirty="0">
                <a:solidFill>
                  <a:schemeClr val="tx1"/>
                </a:solidFill>
                <a:latin typeface="ＭＳ ゴシック" panose="020B0609070205080204" pitchFamily="49" charset="-128"/>
                <a:ea typeface="ＭＳ ゴシック" panose="020B0609070205080204" pitchFamily="49" charset="-128"/>
              </a:rPr>
              <a:t>会社内</a:t>
            </a:r>
            <a:r>
              <a:rPr lang="ja-JP" altLang="en-US" sz="1600" dirty="0" smtClean="0">
                <a:solidFill>
                  <a:schemeClr val="tx1"/>
                </a:solidFill>
                <a:latin typeface="ＭＳ ゴシック" panose="020B0609070205080204" pitchFamily="49" charset="-128"/>
                <a:ea typeface="ＭＳ ゴシック" panose="020B0609070205080204" pitchFamily="49" charset="-128"/>
              </a:rPr>
              <a:t>に設計</a:t>
            </a:r>
            <a:r>
              <a:rPr lang="ja-JP" altLang="en-US" sz="1600" dirty="0">
                <a:solidFill>
                  <a:schemeClr val="tx1"/>
                </a:solidFill>
                <a:latin typeface="ＭＳ ゴシック" panose="020B0609070205080204" pitchFamily="49" charset="-128"/>
                <a:ea typeface="ＭＳ ゴシック" panose="020B0609070205080204" pitchFamily="49" charset="-128"/>
              </a:rPr>
              <a:t>事務所の登録が複数あり、建設業の登録が部署・支店で分かれる場合、別々の登録と</a:t>
            </a:r>
            <a:r>
              <a:rPr lang="ja-JP" altLang="en-US" sz="1600" dirty="0" smtClean="0">
                <a:solidFill>
                  <a:schemeClr val="tx1"/>
                </a:solidFill>
                <a:latin typeface="ＭＳ ゴシック" panose="020B0609070205080204" pitchFamily="49" charset="-128"/>
                <a:ea typeface="ＭＳ ゴシック" panose="020B0609070205080204" pitchFamily="49" charset="-128"/>
              </a:rPr>
              <a:t>なるのですか？</a:t>
            </a:r>
            <a:endParaRPr lang="ja-JP" altLang="en-US" sz="1600" dirty="0">
              <a:solidFill>
                <a:schemeClr val="tx1"/>
              </a:solidFill>
              <a:latin typeface="ＭＳ ゴシック" panose="020B0609070205080204" pitchFamily="49" charset="-128"/>
              <a:ea typeface="ＭＳ ゴシック" panose="020B0609070205080204" pitchFamily="49" charset="-128"/>
            </a:endParaRPr>
          </a:p>
        </p:txBody>
      </p:sp>
      <p:sp>
        <p:nvSpPr>
          <p:cNvPr id="25" name="角丸四角形吹き出し 24"/>
          <p:cNvSpPr/>
          <p:nvPr/>
        </p:nvSpPr>
        <p:spPr>
          <a:xfrm>
            <a:off x="1579419" y="4556955"/>
            <a:ext cx="6882942" cy="687777"/>
          </a:xfrm>
          <a:prstGeom prst="wedgeRoundRectCallout">
            <a:avLst>
              <a:gd name="adj1" fmla="val 56113"/>
              <a:gd name="adj2" fmla="val -41238"/>
              <a:gd name="adj3" fmla="val 1666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ＭＳ ゴシック" panose="020B0609070205080204" pitchFamily="49" charset="-128"/>
                <a:ea typeface="ＭＳ ゴシック" panose="020B0609070205080204" pitchFamily="49" charset="-128"/>
              </a:rPr>
              <a:t>Ａ</a:t>
            </a:r>
            <a:r>
              <a:rPr lang="ja-JP" altLang="en-US" sz="1600" dirty="0">
                <a:solidFill>
                  <a:schemeClr val="tx1"/>
                </a:solidFill>
                <a:latin typeface="ＭＳ ゴシック" panose="020B0609070205080204" pitchFamily="49" charset="-128"/>
                <a:ea typeface="ＭＳ ゴシック" panose="020B0609070205080204" pitchFamily="49" charset="-128"/>
              </a:rPr>
              <a:t>２</a:t>
            </a:r>
            <a:r>
              <a:rPr lang="ja-JP" altLang="en-US" sz="1600" dirty="0" smtClean="0">
                <a:solidFill>
                  <a:schemeClr val="tx1"/>
                </a:solidFill>
                <a:latin typeface="ＭＳ ゴシック" panose="020B0609070205080204" pitchFamily="49" charset="-128"/>
                <a:ea typeface="ＭＳ ゴシック" panose="020B0609070205080204" pitchFamily="49" charset="-128"/>
              </a:rPr>
              <a:t>．</a:t>
            </a:r>
            <a:r>
              <a:rPr lang="ja-JP" altLang="en-US" sz="1600" dirty="0">
                <a:solidFill>
                  <a:schemeClr val="tx1"/>
                </a:solidFill>
                <a:latin typeface="ＭＳ ゴシック" panose="020B0609070205080204" pitchFamily="49" charset="-128"/>
                <a:ea typeface="ＭＳ ゴシック" panose="020B0609070205080204" pitchFamily="49" charset="-128"/>
              </a:rPr>
              <a:t>同じ法人であれば、代表事業者登録</a:t>
            </a:r>
            <a:r>
              <a:rPr lang="ja-JP" altLang="en-US" sz="1600" dirty="0" smtClean="0">
                <a:solidFill>
                  <a:schemeClr val="tx1"/>
                </a:solidFill>
                <a:latin typeface="ＭＳ ゴシック" panose="020B0609070205080204" pitchFamily="49" charset="-128"/>
                <a:ea typeface="ＭＳ ゴシック" panose="020B0609070205080204" pitchFamily="49" charset="-128"/>
              </a:rPr>
              <a:t>は１者</a:t>
            </a:r>
            <a:r>
              <a:rPr lang="ja-JP" altLang="en-US" sz="1600" dirty="0">
                <a:solidFill>
                  <a:schemeClr val="tx1"/>
                </a:solidFill>
                <a:latin typeface="ＭＳ ゴシック" panose="020B0609070205080204" pitchFamily="49" charset="-128"/>
                <a:ea typeface="ＭＳ ゴシック" panose="020B0609070205080204" pitchFamily="49" charset="-128"/>
              </a:rPr>
              <a:t>となります。</a:t>
            </a:r>
          </a:p>
        </p:txBody>
      </p:sp>
    </p:spTree>
    <p:extLst>
      <p:ext uri="{BB962C8B-B14F-4D97-AF65-F5344CB8AC3E}">
        <p14:creationId xmlns:p14="http://schemas.microsoft.com/office/powerpoint/2010/main" val="3494688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8" grpId="0" animBg="1"/>
      <p:bldP spid="2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en-US" altLang="ja-JP" dirty="0" smtClean="0"/>
              <a:t>7 </a:t>
            </a:r>
            <a:r>
              <a:rPr lang="ja-JP" altLang="en-US" dirty="0" smtClean="0"/>
              <a:t>代表事</a:t>
            </a:r>
            <a:r>
              <a:rPr lang="ja-JP" altLang="en-US" dirty="0"/>
              <a:t>業者登録様式及び交付申請様式</a:t>
            </a:r>
            <a:endParaRPr kumimoji="1" lang="ja-JP" altLang="en-US"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2242845043"/>
              </p:ext>
            </p:extLst>
          </p:nvPr>
        </p:nvGraphicFramePr>
        <p:xfrm>
          <a:off x="250825" y="2461310"/>
          <a:ext cx="8643220" cy="4016084"/>
        </p:xfrm>
        <a:graphic>
          <a:graphicData uri="http://schemas.openxmlformats.org/drawingml/2006/table">
            <a:tbl>
              <a:tblPr firstRow="1" firstCol="1" bandRow="1">
                <a:tableStyleId>{5C22544A-7EE6-4342-B048-85BDC9FD1C3A}</a:tableStyleId>
              </a:tblPr>
              <a:tblGrid>
                <a:gridCol w="377327">
                  <a:extLst>
                    <a:ext uri="{9D8B030D-6E8A-4147-A177-3AD203B41FA5}">
                      <a16:colId xmlns:a16="http://schemas.microsoft.com/office/drawing/2014/main" val="686725694"/>
                    </a:ext>
                  </a:extLst>
                </a:gridCol>
                <a:gridCol w="5546827">
                  <a:extLst>
                    <a:ext uri="{9D8B030D-6E8A-4147-A177-3AD203B41FA5}">
                      <a16:colId xmlns:a16="http://schemas.microsoft.com/office/drawing/2014/main" val="1173083582"/>
                    </a:ext>
                  </a:extLst>
                </a:gridCol>
                <a:gridCol w="1620659">
                  <a:extLst>
                    <a:ext uri="{9D8B030D-6E8A-4147-A177-3AD203B41FA5}">
                      <a16:colId xmlns:a16="http://schemas.microsoft.com/office/drawing/2014/main" val="1708145163"/>
                    </a:ext>
                  </a:extLst>
                </a:gridCol>
                <a:gridCol w="1098407">
                  <a:extLst>
                    <a:ext uri="{9D8B030D-6E8A-4147-A177-3AD203B41FA5}">
                      <a16:colId xmlns:a16="http://schemas.microsoft.com/office/drawing/2014/main" val="3261037406"/>
                    </a:ext>
                  </a:extLst>
                </a:gridCol>
              </a:tblGrid>
              <a:tr h="160020">
                <a:tc>
                  <a:txBody>
                    <a:bodyPr/>
                    <a:lstStyle/>
                    <a:p>
                      <a:pPr algn="ctr">
                        <a:spcAft>
                          <a:spcPts val="0"/>
                        </a:spcAft>
                      </a:pPr>
                      <a:r>
                        <a:rPr lang="ja-JP" sz="1400" kern="100" dirty="0">
                          <a:effectLst/>
                          <a:latin typeface="ＭＳ ゴシック" panose="020B0609070205080204" pitchFamily="49" charset="-128"/>
                          <a:ea typeface="ＭＳ ゴシック" panose="020B0609070205080204" pitchFamily="49" charset="-128"/>
                        </a:rPr>
                        <a:t>№</a:t>
                      </a:r>
                      <a:endParaRPr lang="ja-JP" sz="14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56420" marR="56420" marT="0" marB="0" anchor="ctr"/>
                </a:tc>
                <a:tc>
                  <a:txBody>
                    <a:bodyPr/>
                    <a:lstStyle/>
                    <a:p>
                      <a:pPr algn="ctr">
                        <a:spcAft>
                          <a:spcPts val="0"/>
                        </a:spcAft>
                      </a:pPr>
                      <a:r>
                        <a:rPr lang="ja-JP" sz="1400" kern="100" dirty="0">
                          <a:effectLst/>
                          <a:latin typeface="ＭＳ ゴシック" panose="020B0609070205080204" pitchFamily="49" charset="-128"/>
                          <a:ea typeface="ＭＳ ゴシック" panose="020B0609070205080204" pitchFamily="49" charset="-128"/>
                        </a:rPr>
                        <a:t>申　請　書　類</a:t>
                      </a:r>
                      <a:endParaRPr lang="ja-JP" sz="14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56420" marR="56420" marT="0" marB="0" anchor="ctr"/>
                </a:tc>
                <a:tc>
                  <a:txBody>
                    <a:bodyPr/>
                    <a:lstStyle/>
                    <a:p>
                      <a:pPr algn="ctr">
                        <a:spcAft>
                          <a:spcPts val="0"/>
                        </a:spcAft>
                      </a:pPr>
                      <a:r>
                        <a:rPr lang="ja-JP" sz="1400" kern="100" dirty="0">
                          <a:effectLst/>
                          <a:latin typeface="ＭＳ ゴシック" panose="020B0609070205080204" pitchFamily="49" charset="-128"/>
                          <a:ea typeface="ＭＳ ゴシック" panose="020B0609070205080204" pitchFamily="49" charset="-128"/>
                        </a:rPr>
                        <a:t>様式</a:t>
                      </a:r>
                      <a:endParaRPr lang="ja-JP" sz="14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56420" marR="56420" marT="0" marB="0" anchor="ctr"/>
                </a:tc>
                <a:tc>
                  <a:txBody>
                    <a:bodyPr/>
                    <a:lstStyle/>
                    <a:p>
                      <a:pPr algn="ctr">
                        <a:spcAft>
                          <a:spcPts val="0"/>
                        </a:spcAft>
                      </a:pPr>
                      <a:r>
                        <a:rPr lang="ja-JP" sz="1400" kern="100" dirty="0">
                          <a:effectLst/>
                          <a:latin typeface="ＭＳ ゴシック" panose="020B0609070205080204" pitchFamily="49" charset="-128"/>
                          <a:ea typeface="ＭＳ ゴシック" panose="020B0609070205080204" pitchFamily="49" charset="-128"/>
                        </a:rPr>
                        <a:t>作成者</a:t>
                      </a:r>
                      <a:endParaRPr lang="ja-JP" sz="14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56420" marR="56420" marT="0" marB="0" anchor="ctr"/>
                </a:tc>
                <a:extLst>
                  <a:ext uri="{0D108BD9-81ED-4DB2-BD59-A6C34878D82A}">
                    <a16:rowId xmlns:a16="http://schemas.microsoft.com/office/drawing/2014/main" val="2588641796"/>
                  </a:ext>
                </a:extLst>
              </a:tr>
              <a:tr h="304750">
                <a:tc>
                  <a:txBody>
                    <a:bodyPr/>
                    <a:lstStyle/>
                    <a:p>
                      <a:pPr algn="ctr">
                        <a:spcAft>
                          <a:spcPts val="0"/>
                        </a:spcAft>
                      </a:pPr>
                      <a:r>
                        <a:rPr lang="ja-JP" sz="1400" kern="100" dirty="0">
                          <a:effectLst/>
                          <a:latin typeface="ＭＳ ゴシック" panose="020B0609070205080204" pitchFamily="49" charset="-128"/>
                          <a:ea typeface="ＭＳ ゴシック" panose="020B0609070205080204" pitchFamily="49" charset="-128"/>
                        </a:rPr>
                        <a:t>１</a:t>
                      </a:r>
                      <a:endParaRPr lang="ja-JP" sz="14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56420" marR="56420" marT="0" marB="0" anchor="ctr"/>
                </a:tc>
                <a:tc>
                  <a:txBody>
                    <a:bodyPr/>
                    <a:lstStyle/>
                    <a:p>
                      <a:pPr algn="just">
                        <a:spcAft>
                          <a:spcPts val="0"/>
                        </a:spcAft>
                      </a:pPr>
                      <a:r>
                        <a:rPr lang="ja-JP" sz="1400" kern="100" dirty="0">
                          <a:effectLst/>
                          <a:latin typeface="ＭＳ ゴシック" panose="020B0609070205080204" pitchFamily="49" charset="-128"/>
                          <a:ea typeface="ＭＳ ゴシック" panose="020B0609070205080204" pitchFamily="49" charset="-128"/>
                        </a:rPr>
                        <a:t>建築</a:t>
                      </a:r>
                      <a:r>
                        <a:rPr lang="en-US" sz="1400" kern="100" dirty="0">
                          <a:effectLst/>
                          <a:latin typeface="ＭＳ ゴシック" panose="020B0609070205080204" pitchFamily="49" charset="-128"/>
                          <a:ea typeface="ＭＳ ゴシック" panose="020B0609070205080204" pitchFamily="49" charset="-128"/>
                        </a:rPr>
                        <a:t>BIM</a:t>
                      </a:r>
                      <a:r>
                        <a:rPr lang="ja-JP" sz="1400" kern="100" dirty="0">
                          <a:effectLst/>
                          <a:latin typeface="ＭＳ ゴシック" panose="020B0609070205080204" pitchFamily="49" charset="-128"/>
                          <a:ea typeface="ＭＳ ゴシック" panose="020B0609070205080204" pitchFamily="49" charset="-128"/>
                        </a:rPr>
                        <a:t>加速化事業　交付（変更）申請書</a:t>
                      </a:r>
                      <a:endParaRPr lang="ja-JP" sz="14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56420" marR="56420" marT="0" marB="0" anchor="ctr"/>
                </a:tc>
                <a:tc>
                  <a:txBody>
                    <a:bodyPr/>
                    <a:lstStyle/>
                    <a:p>
                      <a:pPr algn="ctr">
                        <a:spcAft>
                          <a:spcPts val="0"/>
                        </a:spcAft>
                      </a:pPr>
                      <a:r>
                        <a:rPr lang="ja-JP" sz="1400" kern="100" dirty="0">
                          <a:effectLst/>
                          <a:latin typeface="ＭＳ ゴシック" panose="020B0609070205080204" pitchFamily="49" charset="-128"/>
                          <a:ea typeface="ＭＳ ゴシック" panose="020B0609070205080204" pitchFamily="49" charset="-128"/>
                        </a:rPr>
                        <a:t>様式①</a:t>
                      </a:r>
                      <a:r>
                        <a:rPr lang="en-US" sz="1400" kern="100" dirty="0">
                          <a:effectLst/>
                          <a:latin typeface="ＭＳ ゴシック" panose="020B0609070205080204" pitchFamily="49" charset="-128"/>
                          <a:ea typeface="ＭＳ ゴシック" panose="020B0609070205080204" pitchFamily="49" charset="-128"/>
                        </a:rPr>
                        <a:t>(</a:t>
                      </a:r>
                      <a:r>
                        <a:rPr lang="ja-JP" sz="1400" kern="100" dirty="0">
                          <a:effectLst/>
                          <a:latin typeface="ＭＳ ゴシック" panose="020B0609070205080204" pitchFamily="49" charset="-128"/>
                          <a:ea typeface="ＭＳ ゴシック" panose="020B0609070205080204" pitchFamily="49" charset="-128"/>
                        </a:rPr>
                        <a:t>所定様式</a:t>
                      </a:r>
                      <a:r>
                        <a:rPr lang="en-US" sz="1400" kern="100" dirty="0">
                          <a:effectLst/>
                          <a:latin typeface="ＭＳ ゴシック" panose="020B0609070205080204" pitchFamily="49" charset="-128"/>
                          <a:ea typeface="ＭＳ ゴシック" panose="020B0609070205080204" pitchFamily="49" charset="-128"/>
                        </a:rPr>
                        <a:t>)</a:t>
                      </a:r>
                      <a:endParaRPr lang="ja-JP" sz="14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56420" marR="56420" marT="0" marB="0" anchor="ctr"/>
                </a:tc>
                <a:tc rowSpan="5">
                  <a:txBody>
                    <a:bodyPr/>
                    <a:lstStyle/>
                    <a:p>
                      <a:pPr algn="ctr">
                        <a:spcAft>
                          <a:spcPts val="0"/>
                        </a:spcAft>
                      </a:pPr>
                      <a:r>
                        <a:rPr lang="ja-JP" sz="1400" kern="100">
                          <a:effectLst/>
                          <a:latin typeface="ＭＳ ゴシック" panose="020B0609070205080204" pitchFamily="49" charset="-128"/>
                          <a:ea typeface="ＭＳ ゴシック" panose="020B0609070205080204" pitchFamily="49" charset="-128"/>
                        </a:rPr>
                        <a:t>代表事業者</a:t>
                      </a:r>
                      <a:endParaRPr lang="ja-JP" sz="14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56420" marR="56420" marT="0" marB="0" anchor="ctr"/>
                </a:tc>
                <a:extLst>
                  <a:ext uri="{0D108BD9-81ED-4DB2-BD59-A6C34878D82A}">
                    <a16:rowId xmlns:a16="http://schemas.microsoft.com/office/drawing/2014/main" val="1418217480"/>
                  </a:ext>
                </a:extLst>
              </a:tr>
              <a:tr h="0">
                <a:tc>
                  <a:txBody>
                    <a:bodyPr/>
                    <a:lstStyle/>
                    <a:p>
                      <a:pPr algn="ctr">
                        <a:spcAft>
                          <a:spcPts val="0"/>
                        </a:spcAft>
                      </a:pPr>
                      <a:r>
                        <a:rPr lang="ja-JP" sz="1400" kern="100" dirty="0">
                          <a:effectLst/>
                          <a:latin typeface="ＭＳ ゴシック" panose="020B0609070205080204" pitchFamily="49" charset="-128"/>
                          <a:ea typeface="ＭＳ ゴシック" panose="020B0609070205080204" pitchFamily="49" charset="-128"/>
                        </a:rPr>
                        <a:t>２</a:t>
                      </a:r>
                      <a:endParaRPr lang="ja-JP" sz="14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56420" marR="56420" marT="0" marB="0" anchor="ctr"/>
                </a:tc>
                <a:tc>
                  <a:txBody>
                    <a:bodyPr/>
                    <a:lstStyle/>
                    <a:p>
                      <a:pPr algn="just">
                        <a:spcAft>
                          <a:spcPts val="0"/>
                        </a:spcAft>
                      </a:pPr>
                      <a:r>
                        <a:rPr lang="ja-JP" sz="1400" kern="100" dirty="0">
                          <a:effectLst/>
                          <a:latin typeface="ＭＳ ゴシック" panose="020B0609070205080204" pitchFamily="49" charset="-128"/>
                          <a:ea typeface="ＭＳ ゴシック" panose="020B0609070205080204" pitchFamily="49" charset="-128"/>
                        </a:rPr>
                        <a:t>（交付（変更）申請書別紙１）交付申請を行う者及び交付申請額の詳細</a:t>
                      </a:r>
                      <a:endParaRPr lang="ja-JP" sz="14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56420" marR="56420" marT="0" marB="0" anchor="ctr"/>
                </a:tc>
                <a:tc>
                  <a:txBody>
                    <a:bodyPr/>
                    <a:lstStyle/>
                    <a:p>
                      <a:pPr algn="ctr">
                        <a:spcAft>
                          <a:spcPts val="0"/>
                        </a:spcAft>
                      </a:pPr>
                      <a:r>
                        <a:rPr lang="ja-JP" sz="1400" kern="100" dirty="0">
                          <a:effectLst/>
                          <a:latin typeface="ＭＳ ゴシック" panose="020B0609070205080204" pitchFamily="49" charset="-128"/>
                          <a:ea typeface="ＭＳ ゴシック" panose="020B0609070205080204" pitchFamily="49" charset="-128"/>
                        </a:rPr>
                        <a:t>様式②</a:t>
                      </a:r>
                      <a:r>
                        <a:rPr lang="en-US" sz="1400" kern="100" dirty="0">
                          <a:effectLst/>
                          <a:latin typeface="ＭＳ ゴシック" panose="020B0609070205080204" pitchFamily="49" charset="-128"/>
                          <a:ea typeface="ＭＳ ゴシック" panose="020B0609070205080204" pitchFamily="49" charset="-128"/>
                        </a:rPr>
                        <a:t>(</a:t>
                      </a:r>
                      <a:r>
                        <a:rPr lang="ja-JP" sz="1400" kern="100" dirty="0">
                          <a:effectLst/>
                          <a:latin typeface="ＭＳ ゴシック" panose="020B0609070205080204" pitchFamily="49" charset="-128"/>
                          <a:ea typeface="ＭＳ ゴシック" panose="020B0609070205080204" pitchFamily="49" charset="-128"/>
                        </a:rPr>
                        <a:t>所定様式</a:t>
                      </a:r>
                      <a:r>
                        <a:rPr lang="en-US" sz="1400" kern="100" dirty="0">
                          <a:effectLst/>
                          <a:latin typeface="ＭＳ ゴシック" panose="020B0609070205080204" pitchFamily="49" charset="-128"/>
                          <a:ea typeface="ＭＳ ゴシック" panose="020B0609070205080204" pitchFamily="49" charset="-128"/>
                        </a:rPr>
                        <a:t>)</a:t>
                      </a:r>
                      <a:endParaRPr lang="ja-JP" sz="14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56420" marR="56420" marT="0" marB="0" anchor="ctr"/>
                </a:tc>
                <a:tc vMerge="1">
                  <a:txBody>
                    <a:bodyPr/>
                    <a:lstStyle/>
                    <a:p>
                      <a:endParaRPr kumimoji="1" lang="ja-JP" altLang="en-US"/>
                    </a:p>
                  </a:txBody>
                  <a:tcPr/>
                </a:tc>
                <a:extLst>
                  <a:ext uri="{0D108BD9-81ED-4DB2-BD59-A6C34878D82A}">
                    <a16:rowId xmlns:a16="http://schemas.microsoft.com/office/drawing/2014/main" val="331169118"/>
                  </a:ext>
                </a:extLst>
              </a:tr>
              <a:tr h="274652">
                <a:tc>
                  <a:txBody>
                    <a:bodyPr/>
                    <a:lstStyle/>
                    <a:p>
                      <a:pPr algn="ctr">
                        <a:spcAft>
                          <a:spcPts val="0"/>
                        </a:spcAft>
                      </a:pPr>
                      <a:r>
                        <a:rPr lang="ja-JP" sz="1400" kern="100">
                          <a:effectLst/>
                          <a:latin typeface="ＭＳ ゴシック" panose="020B0609070205080204" pitchFamily="49" charset="-128"/>
                          <a:ea typeface="ＭＳ ゴシック" panose="020B0609070205080204" pitchFamily="49" charset="-128"/>
                        </a:rPr>
                        <a:t>３</a:t>
                      </a:r>
                      <a:endParaRPr lang="ja-JP" sz="14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56420" marR="56420" marT="0" marB="0" anchor="ctr"/>
                </a:tc>
                <a:tc>
                  <a:txBody>
                    <a:bodyPr/>
                    <a:lstStyle/>
                    <a:p>
                      <a:pPr algn="just">
                        <a:spcAft>
                          <a:spcPts val="0"/>
                        </a:spcAft>
                      </a:pPr>
                      <a:r>
                        <a:rPr lang="ja-JP" sz="1400" kern="100" dirty="0">
                          <a:effectLst/>
                          <a:latin typeface="ＭＳ ゴシック" panose="020B0609070205080204" pitchFamily="49" charset="-128"/>
                          <a:ea typeface="ＭＳ ゴシック" panose="020B0609070205080204" pitchFamily="49" charset="-128"/>
                        </a:rPr>
                        <a:t>（交付（変更）申請書別紙２）要件適合確認チェックシート</a:t>
                      </a:r>
                      <a:endParaRPr lang="ja-JP" sz="14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56420" marR="56420" marT="0" marB="0" anchor="ctr"/>
                </a:tc>
                <a:tc>
                  <a:txBody>
                    <a:bodyPr/>
                    <a:lstStyle/>
                    <a:p>
                      <a:pPr algn="ctr">
                        <a:spcAft>
                          <a:spcPts val="0"/>
                        </a:spcAft>
                      </a:pPr>
                      <a:r>
                        <a:rPr lang="ja-JP" sz="1400" kern="100" dirty="0">
                          <a:effectLst/>
                          <a:latin typeface="ＭＳ ゴシック" panose="020B0609070205080204" pitchFamily="49" charset="-128"/>
                          <a:ea typeface="ＭＳ ゴシック" panose="020B0609070205080204" pitchFamily="49" charset="-128"/>
                        </a:rPr>
                        <a:t>様式③</a:t>
                      </a:r>
                      <a:r>
                        <a:rPr lang="en-US" sz="1400" kern="100" dirty="0">
                          <a:effectLst/>
                          <a:latin typeface="ＭＳ ゴシック" panose="020B0609070205080204" pitchFamily="49" charset="-128"/>
                          <a:ea typeface="ＭＳ ゴシック" panose="020B0609070205080204" pitchFamily="49" charset="-128"/>
                        </a:rPr>
                        <a:t>(</a:t>
                      </a:r>
                      <a:r>
                        <a:rPr lang="ja-JP" sz="1400" kern="100" dirty="0">
                          <a:effectLst/>
                          <a:latin typeface="ＭＳ ゴシック" panose="020B0609070205080204" pitchFamily="49" charset="-128"/>
                          <a:ea typeface="ＭＳ ゴシック" panose="020B0609070205080204" pitchFamily="49" charset="-128"/>
                        </a:rPr>
                        <a:t>所定様式</a:t>
                      </a:r>
                      <a:r>
                        <a:rPr lang="en-US" sz="1400" kern="100" dirty="0">
                          <a:effectLst/>
                          <a:latin typeface="ＭＳ ゴシック" panose="020B0609070205080204" pitchFamily="49" charset="-128"/>
                          <a:ea typeface="ＭＳ ゴシック" panose="020B0609070205080204" pitchFamily="49" charset="-128"/>
                        </a:rPr>
                        <a:t>)</a:t>
                      </a:r>
                      <a:endParaRPr lang="ja-JP" sz="14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56420" marR="56420" marT="0" marB="0" anchor="ctr"/>
                </a:tc>
                <a:tc vMerge="1">
                  <a:txBody>
                    <a:bodyPr/>
                    <a:lstStyle/>
                    <a:p>
                      <a:endParaRPr kumimoji="1" lang="ja-JP" altLang="en-US"/>
                    </a:p>
                  </a:txBody>
                  <a:tcPr/>
                </a:tc>
                <a:extLst>
                  <a:ext uri="{0D108BD9-81ED-4DB2-BD59-A6C34878D82A}">
                    <a16:rowId xmlns:a16="http://schemas.microsoft.com/office/drawing/2014/main" val="1759776920"/>
                  </a:ext>
                </a:extLst>
              </a:tr>
              <a:tr h="257175">
                <a:tc>
                  <a:txBody>
                    <a:bodyPr/>
                    <a:lstStyle/>
                    <a:p>
                      <a:pPr algn="ctr">
                        <a:spcAft>
                          <a:spcPts val="0"/>
                        </a:spcAft>
                      </a:pPr>
                      <a:r>
                        <a:rPr lang="ja-JP" sz="1400" kern="100">
                          <a:effectLst/>
                          <a:latin typeface="ＭＳ ゴシック" panose="020B0609070205080204" pitchFamily="49" charset="-128"/>
                          <a:ea typeface="ＭＳ ゴシック" panose="020B0609070205080204" pitchFamily="49" charset="-128"/>
                        </a:rPr>
                        <a:t>４</a:t>
                      </a:r>
                      <a:endParaRPr lang="ja-JP" sz="14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56420" marR="56420" marT="0" marB="0" anchor="ctr"/>
                </a:tc>
                <a:tc>
                  <a:txBody>
                    <a:bodyPr/>
                    <a:lstStyle/>
                    <a:p>
                      <a:pPr algn="just">
                        <a:spcAft>
                          <a:spcPts val="0"/>
                        </a:spcAft>
                      </a:pPr>
                      <a:r>
                        <a:rPr lang="ja-JP" sz="1400" kern="100" dirty="0">
                          <a:effectLst/>
                          <a:latin typeface="ＭＳ ゴシック" panose="020B0609070205080204" pitchFamily="49" charset="-128"/>
                          <a:ea typeface="ＭＳ ゴシック" panose="020B0609070205080204" pitchFamily="49" charset="-128"/>
                        </a:rPr>
                        <a:t>（交付（変更）申請書別紙３）作成する</a:t>
                      </a:r>
                      <a:r>
                        <a:rPr lang="en-US" sz="1400" kern="100" dirty="0">
                          <a:effectLst/>
                          <a:latin typeface="ＭＳ ゴシック" panose="020B0609070205080204" pitchFamily="49" charset="-128"/>
                          <a:ea typeface="ＭＳ ゴシック" panose="020B0609070205080204" pitchFamily="49" charset="-128"/>
                        </a:rPr>
                        <a:t>BIM</a:t>
                      </a:r>
                      <a:r>
                        <a:rPr lang="ja-JP" sz="1400" kern="100" dirty="0">
                          <a:effectLst/>
                          <a:latin typeface="ＭＳ ゴシック" panose="020B0609070205080204" pitchFamily="49" charset="-128"/>
                          <a:ea typeface="ＭＳ ゴシック" panose="020B0609070205080204" pitchFamily="49" charset="-128"/>
                        </a:rPr>
                        <a:t>モデルの利用方法</a:t>
                      </a:r>
                      <a:endParaRPr lang="ja-JP" sz="14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56420" marR="56420" marT="0" marB="0" anchor="ctr"/>
                </a:tc>
                <a:tc>
                  <a:txBody>
                    <a:bodyPr/>
                    <a:lstStyle/>
                    <a:p>
                      <a:pPr algn="ctr">
                        <a:spcAft>
                          <a:spcPts val="0"/>
                        </a:spcAft>
                      </a:pPr>
                      <a:r>
                        <a:rPr lang="ja-JP" sz="1400" kern="100" dirty="0">
                          <a:effectLst/>
                          <a:latin typeface="ＭＳ ゴシック" panose="020B0609070205080204" pitchFamily="49" charset="-128"/>
                          <a:ea typeface="ＭＳ ゴシック" panose="020B0609070205080204" pitchFamily="49" charset="-128"/>
                        </a:rPr>
                        <a:t>様式④</a:t>
                      </a:r>
                      <a:r>
                        <a:rPr lang="en-US" sz="1400" kern="100" dirty="0">
                          <a:effectLst/>
                          <a:latin typeface="ＭＳ ゴシック" panose="020B0609070205080204" pitchFamily="49" charset="-128"/>
                          <a:ea typeface="ＭＳ ゴシック" panose="020B0609070205080204" pitchFamily="49" charset="-128"/>
                        </a:rPr>
                        <a:t>(</a:t>
                      </a:r>
                      <a:r>
                        <a:rPr lang="ja-JP" sz="1400" kern="100" dirty="0">
                          <a:effectLst/>
                          <a:latin typeface="ＭＳ ゴシック" panose="020B0609070205080204" pitchFamily="49" charset="-128"/>
                          <a:ea typeface="ＭＳ ゴシック" panose="020B0609070205080204" pitchFamily="49" charset="-128"/>
                        </a:rPr>
                        <a:t>所定様式</a:t>
                      </a:r>
                      <a:r>
                        <a:rPr lang="en-US" sz="1400" kern="100" dirty="0">
                          <a:effectLst/>
                          <a:latin typeface="ＭＳ ゴシック" panose="020B0609070205080204" pitchFamily="49" charset="-128"/>
                          <a:ea typeface="ＭＳ ゴシック" panose="020B0609070205080204" pitchFamily="49" charset="-128"/>
                        </a:rPr>
                        <a:t>)</a:t>
                      </a:r>
                      <a:endParaRPr lang="ja-JP" sz="14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56420" marR="56420" marT="0" marB="0" anchor="ctr"/>
                </a:tc>
                <a:tc vMerge="1">
                  <a:txBody>
                    <a:bodyPr/>
                    <a:lstStyle/>
                    <a:p>
                      <a:endParaRPr kumimoji="1" lang="ja-JP" altLang="en-US"/>
                    </a:p>
                  </a:txBody>
                  <a:tcPr/>
                </a:tc>
                <a:extLst>
                  <a:ext uri="{0D108BD9-81ED-4DB2-BD59-A6C34878D82A}">
                    <a16:rowId xmlns:a16="http://schemas.microsoft.com/office/drawing/2014/main" val="2909529247"/>
                  </a:ext>
                </a:extLst>
              </a:tr>
              <a:tr h="325263">
                <a:tc>
                  <a:txBody>
                    <a:bodyPr/>
                    <a:lstStyle/>
                    <a:p>
                      <a:pPr algn="ctr">
                        <a:spcAft>
                          <a:spcPts val="0"/>
                        </a:spcAft>
                      </a:pPr>
                      <a:r>
                        <a:rPr lang="ja-JP" sz="1400" kern="100">
                          <a:effectLst/>
                          <a:latin typeface="ＭＳ ゴシック" panose="020B0609070205080204" pitchFamily="49" charset="-128"/>
                          <a:ea typeface="ＭＳ ゴシック" panose="020B0609070205080204" pitchFamily="49" charset="-128"/>
                        </a:rPr>
                        <a:t>５</a:t>
                      </a:r>
                      <a:endParaRPr lang="ja-JP" sz="14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56420" marR="56420" marT="0" marB="0" anchor="ctr"/>
                </a:tc>
                <a:tc>
                  <a:txBody>
                    <a:bodyPr/>
                    <a:lstStyle/>
                    <a:p>
                      <a:pPr algn="just">
                        <a:spcAft>
                          <a:spcPts val="0"/>
                        </a:spcAft>
                      </a:pPr>
                      <a:r>
                        <a:rPr lang="ja-JP" sz="1400" kern="100" dirty="0">
                          <a:effectLst/>
                          <a:latin typeface="ＭＳ ゴシック" panose="020B0609070205080204" pitchFamily="49" charset="-128"/>
                          <a:ea typeface="ＭＳ ゴシック" panose="020B0609070205080204" pitchFamily="49" charset="-128"/>
                        </a:rPr>
                        <a:t>補助事業実施体制図（代表事業者と協力事業者の関係がわかるもの）</a:t>
                      </a:r>
                      <a:endParaRPr lang="ja-JP" sz="14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56420" marR="56420" marT="0" marB="0" anchor="ctr"/>
                </a:tc>
                <a:tc>
                  <a:txBody>
                    <a:bodyPr/>
                    <a:lstStyle/>
                    <a:p>
                      <a:pPr algn="ctr">
                        <a:spcAft>
                          <a:spcPts val="0"/>
                        </a:spcAft>
                      </a:pPr>
                      <a:r>
                        <a:rPr lang="ja-JP" sz="1400" kern="100" dirty="0">
                          <a:effectLst/>
                          <a:latin typeface="ＭＳ ゴシック" panose="020B0609070205080204" pitchFamily="49" charset="-128"/>
                          <a:ea typeface="ＭＳ ゴシック" panose="020B0609070205080204" pitchFamily="49" charset="-128"/>
                        </a:rPr>
                        <a:t>様式⑤</a:t>
                      </a:r>
                      <a:r>
                        <a:rPr lang="en-US" sz="1400" kern="100" dirty="0">
                          <a:effectLst/>
                          <a:latin typeface="ＭＳ ゴシック" panose="020B0609070205080204" pitchFamily="49" charset="-128"/>
                          <a:ea typeface="ＭＳ ゴシック" panose="020B0609070205080204" pitchFamily="49" charset="-128"/>
                        </a:rPr>
                        <a:t>(</a:t>
                      </a:r>
                      <a:r>
                        <a:rPr lang="ja-JP" sz="1400" kern="100" dirty="0">
                          <a:effectLst/>
                          <a:latin typeface="ＭＳ ゴシック" panose="020B0609070205080204" pitchFamily="49" charset="-128"/>
                          <a:ea typeface="ＭＳ ゴシック" panose="020B0609070205080204" pitchFamily="49" charset="-128"/>
                        </a:rPr>
                        <a:t>任意様式</a:t>
                      </a:r>
                      <a:r>
                        <a:rPr lang="en-US" sz="1400" kern="100" dirty="0">
                          <a:effectLst/>
                          <a:latin typeface="ＭＳ ゴシック" panose="020B0609070205080204" pitchFamily="49" charset="-128"/>
                          <a:ea typeface="ＭＳ ゴシック" panose="020B0609070205080204" pitchFamily="49" charset="-128"/>
                        </a:rPr>
                        <a:t>)</a:t>
                      </a:r>
                      <a:endParaRPr lang="ja-JP" sz="14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56420" marR="56420" marT="0" marB="0" anchor="ctr"/>
                </a:tc>
                <a:tc vMerge="1">
                  <a:txBody>
                    <a:bodyPr/>
                    <a:lstStyle/>
                    <a:p>
                      <a:endParaRPr kumimoji="1" lang="ja-JP" altLang="en-US"/>
                    </a:p>
                  </a:txBody>
                  <a:tcPr/>
                </a:tc>
                <a:extLst>
                  <a:ext uri="{0D108BD9-81ED-4DB2-BD59-A6C34878D82A}">
                    <a16:rowId xmlns:a16="http://schemas.microsoft.com/office/drawing/2014/main" val="2138954999"/>
                  </a:ext>
                </a:extLst>
              </a:tr>
              <a:tr h="321729">
                <a:tc>
                  <a:txBody>
                    <a:bodyPr/>
                    <a:lstStyle/>
                    <a:p>
                      <a:pPr algn="ctr">
                        <a:spcAft>
                          <a:spcPts val="0"/>
                        </a:spcAft>
                      </a:pPr>
                      <a:r>
                        <a:rPr lang="ja-JP" sz="1400" kern="100">
                          <a:effectLst/>
                          <a:latin typeface="ＭＳ ゴシック" panose="020B0609070205080204" pitchFamily="49" charset="-128"/>
                          <a:ea typeface="ＭＳ ゴシック" panose="020B0609070205080204" pitchFamily="49" charset="-128"/>
                        </a:rPr>
                        <a:t>６</a:t>
                      </a:r>
                      <a:endParaRPr lang="ja-JP" sz="14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56420" marR="56420" marT="0" marB="0" anchor="ctr"/>
                </a:tc>
                <a:tc>
                  <a:txBody>
                    <a:bodyPr/>
                    <a:lstStyle/>
                    <a:p>
                      <a:pPr algn="just">
                        <a:spcAft>
                          <a:spcPts val="0"/>
                        </a:spcAft>
                      </a:pPr>
                      <a:r>
                        <a:rPr lang="ja-JP" sz="1400" kern="100" dirty="0">
                          <a:effectLst/>
                          <a:latin typeface="ＭＳ ゴシック" panose="020B0609070205080204" pitchFamily="49" charset="-128"/>
                          <a:ea typeface="ＭＳ ゴシック" panose="020B0609070205080204" pitchFamily="49" charset="-128"/>
                        </a:rPr>
                        <a:t>建築</a:t>
                      </a:r>
                      <a:r>
                        <a:rPr lang="en-US" sz="1400" kern="100" dirty="0">
                          <a:effectLst/>
                          <a:latin typeface="ＭＳ ゴシック" panose="020B0609070205080204" pitchFamily="49" charset="-128"/>
                          <a:ea typeface="ＭＳ ゴシック" panose="020B0609070205080204" pitchFamily="49" charset="-128"/>
                        </a:rPr>
                        <a:t>BIM</a:t>
                      </a:r>
                      <a:r>
                        <a:rPr lang="ja-JP" sz="1400" kern="100" dirty="0">
                          <a:effectLst/>
                          <a:latin typeface="ＭＳ ゴシック" panose="020B0609070205080204" pitchFamily="49" charset="-128"/>
                          <a:ea typeface="ＭＳ ゴシック" panose="020B0609070205080204" pitchFamily="49" charset="-128"/>
                        </a:rPr>
                        <a:t>活用事業者宣言書</a:t>
                      </a:r>
                      <a:endParaRPr lang="ja-JP" sz="14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56420" marR="56420" marT="0" marB="0" anchor="ctr"/>
                </a:tc>
                <a:tc>
                  <a:txBody>
                    <a:bodyPr/>
                    <a:lstStyle/>
                    <a:p>
                      <a:pPr algn="ctr">
                        <a:spcAft>
                          <a:spcPts val="0"/>
                        </a:spcAft>
                      </a:pPr>
                      <a:r>
                        <a:rPr lang="ja-JP" sz="1400" kern="100">
                          <a:effectLst/>
                          <a:latin typeface="ＭＳ ゴシック" panose="020B0609070205080204" pitchFamily="49" charset="-128"/>
                          <a:ea typeface="ＭＳ ゴシック" panose="020B0609070205080204" pitchFamily="49" charset="-128"/>
                        </a:rPr>
                        <a:t>様式⑥</a:t>
                      </a:r>
                      <a:r>
                        <a:rPr lang="en-US" sz="1400" kern="100">
                          <a:effectLst/>
                          <a:latin typeface="ＭＳ ゴシック" panose="020B0609070205080204" pitchFamily="49" charset="-128"/>
                          <a:ea typeface="ＭＳ ゴシック" panose="020B0609070205080204" pitchFamily="49" charset="-128"/>
                        </a:rPr>
                        <a:t>(</a:t>
                      </a:r>
                      <a:r>
                        <a:rPr lang="ja-JP" sz="1400" kern="100">
                          <a:effectLst/>
                          <a:latin typeface="ＭＳ ゴシック" panose="020B0609070205080204" pitchFamily="49" charset="-128"/>
                          <a:ea typeface="ＭＳ ゴシック" panose="020B0609070205080204" pitchFamily="49" charset="-128"/>
                        </a:rPr>
                        <a:t>所定様式</a:t>
                      </a:r>
                      <a:r>
                        <a:rPr lang="en-US" sz="1400" kern="100">
                          <a:effectLst/>
                          <a:latin typeface="ＭＳ ゴシック" panose="020B0609070205080204" pitchFamily="49" charset="-128"/>
                          <a:ea typeface="ＭＳ ゴシック" panose="020B0609070205080204" pitchFamily="49" charset="-128"/>
                        </a:rPr>
                        <a:t>)</a:t>
                      </a:r>
                      <a:endParaRPr lang="ja-JP" sz="14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56420" marR="56420" marT="0" marB="0" anchor="ctr"/>
                </a:tc>
                <a:tc>
                  <a:txBody>
                    <a:bodyPr/>
                    <a:lstStyle/>
                    <a:p>
                      <a:pPr algn="ctr">
                        <a:spcAft>
                          <a:spcPts val="0"/>
                        </a:spcAft>
                      </a:pPr>
                      <a:r>
                        <a:rPr lang="ja-JP" sz="1400" kern="100" dirty="0">
                          <a:effectLst/>
                          <a:latin typeface="ＭＳ ゴシック" panose="020B0609070205080204" pitchFamily="49" charset="-128"/>
                          <a:ea typeface="ＭＳ ゴシック" panose="020B0609070205080204" pitchFamily="49" charset="-128"/>
                        </a:rPr>
                        <a:t>代表事業者</a:t>
                      </a:r>
                    </a:p>
                    <a:p>
                      <a:pPr algn="ctr">
                        <a:spcAft>
                          <a:spcPts val="0"/>
                        </a:spcAft>
                      </a:pPr>
                      <a:r>
                        <a:rPr lang="ja-JP" sz="1400" kern="100" dirty="0">
                          <a:effectLst/>
                          <a:latin typeface="ＭＳ ゴシック" panose="020B0609070205080204" pitchFamily="49" charset="-128"/>
                          <a:ea typeface="ＭＳ ゴシック" panose="020B0609070205080204" pitchFamily="49" charset="-128"/>
                        </a:rPr>
                        <a:t>協力事業者</a:t>
                      </a:r>
                      <a:endParaRPr lang="ja-JP" sz="14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56420" marR="56420" marT="0" marB="0" anchor="ctr"/>
                </a:tc>
                <a:extLst>
                  <a:ext uri="{0D108BD9-81ED-4DB2-BD59-A6C34878D82A}">
                    <a16:rowId xmlns:a16="http://schemas.microsoft.com/office/drawing/2014/main" val="2592310364"/>
                  </a:ext>
                </a:extLst>
              </a:tr>
              <a:tr h="321729">
                <a:tc>
                  <a:txBody>
                    <a:bodyPr/>
                    <a:lstStyle/>
                    <a:p>
                      <a:pPr algn="ctr">
                        <a:spcAft>
                          <a:spcPts val="0"/>
                        </a:spcAft>
                      </a:pPr>
                      <a:r>
                        <a:rPr lang="ja-JP" sz="1400" kern="100">
                          <a:effectLst/>
                          <a:latin typeface="ＭＳ ゴシック" panose="020B0609070205080204" pitchFamily="49" charset="-128"/>
                          <a:ea typeface="ＭＳ ゴシック" panose="020B0609070205080204" pitchFamily="49" charset="-128"/>
                        </a:rPr>
                        <a:t>７</a:t>
                      </a:r>
                      <a:endParaRPr lang="ja-JP" sz="14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56420" marR="56420" marT="0" marB="0" anchor="ctr"/>
                </a:tc>
                <a:tc>
                  <a:txBody>
                    <a:bodyPr/>
                    <a:lstStyle/>
                    <a:p>
                      <a:pPr algn="just">
                        <a:spcAft>
                          <a:spcPts val="0"/>
                        </a:spcAft>
                      </a:pPr>
                      <a:r>
                        <a:rPr lang="ja-JP" sz="1400" kern="100" dirty="0">
                          <a:effectLst/>
                          <a:latin typeface="ＭＳ ゴシック" panose="020B0609070205080204" pitchFamily="49" charset="-128"/>
                          <a:ea typeface="ＭＳ ゴシック" panose="020B0609070205080204" pitchFamily="49" charset="-128"/>
                        </a:rPr>
                        <a:t>建築</a:t>
                      </a:r>
                      <a:r>
                        <a:rPr lang="en-US" sz="1400" kern="100" dirty="0">
                          <a:effectLst/>
                          <a:latin typeface="ＭＳ ゴシック" panose="020B0609070205080204" pitchFamily="49" charset="-128"/>
                          <a:ea typeface="ＭＳ ゴシック" panose="020B0609070205080204" pitchFamily="49" charset="-128"/>
                        </a:rPr>
                        <a:t>BIM</a:t>
                      </a:r>
                      <a:r>
                        <a:rPr lang="ja-JP" sz="1400" kern="100" dirty="0">
                          <a:effectLst/>
                          <a:latin typeface="ＭＳ ゴシック" panose="020B0609070205080204" pitchFamily="49" charset="-128"/>
                          <a:ea typeface="ＭＳ ゴシック" panose="020B0609070205080204" pitchFamily="49" charset="-128"/>
                        </a:rPr>
                        <a:t>加速化事業補助金交付申請等委任状（協力事業者が代表事業者へ補助事業の手続きを委任する旨を記載したもの）</a:t>
                      </a:r>
                      <a:endParaRPr lang="ja-JP" sz="14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56420" marR="56420" marT="0" marB="0" anchor="ctr"/>
                </a:tc>
                <a:tc>
                  <a:txBody>
                    <a:bodyPr/>
                    <a:lstStyle/>
                    <a:p>
                      <a:pPr algn="ctr">
                        <a:spcAft>
                          <a:spcPts val="0"/>
                        </a:spcAft>
                      </a:pPr>
                      <a:r>
                        <a:rPr lang="ja-JP" sz="1400" kern="100">
                          <a:effectLst/>
                          <a:latin typeface="ＭＳ ゴシック" panose="020B0609070205080204" pitchFamily="49" charset="-128"/>
                          <a:ea typeface="ＭＳ ゴシック" panose="020B0609070205080204" pitchFamily="49" charset="-128"/>
                        </a:rPr>
                        <a:t>様式⑦</a:t>
                      </a:r>
                      <a:r>
                        <a:rPr lang="en-US" sz="1400" kern="100">
                          <a:effectLst/>
                          <a:latin typeface="ＭＳ ゴシック" panose="020B0609070205080204" pitchFamily="49" charset="-128"/>
                          <a:ea typeface="ＭＳ ゴシック" panose="020B0609070205080204" pitchFamily="49" charset="-128"/>
                        </a:rPr>
                        <a:t>(</a:t>
                      </a:r>
                      <a:r>
                        <a:rPr lang="ja-JP" sz="1400" kern="100">
                          <a:effectLst/>
                          <a:latin typeface="ＭＳ ゴシック" panose="020B0609070205080204" pitchFamily="49" charset="-128"/>
                          <a:ea typeface="ＭＳ ゴシック" panose="020B0609070205080204" pitchFamily="49" charset="-128"/>
                        </a:rPr>
                        <a:t>所定様式</a:t>
                      </a:r>
                      <a:r>
                        <a:rPr lang="en-US" sz="1400" kern="100">
                          <a:effectLst/>
                          <a:latin typeface="ＭＳ ゴシック" panose="020B0609070205080204" pitchFamily="49" charset="-128"/>
                          <a:ea typeface="ＭＳ ゴシック" panose="020B0609070205080204" pitchFamily="49" charset="-128"/>
                        </a:rPr>
                        <a:t>)</a:t>
                      </a:r>
                      <a:endParaRPr lang="ja-JP" sz="14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56420" marR="56420" marT="0" marB="0" anchor="ctr"/>
                </a:tc>
                <a:tc>
                  <a:txBody>
                    <a:bodyPr/>
                    <a:lstStyle/>
                    <a:p>
                      <a:pPr algn="ctr">
                        <a:spcAft>
                          <a:spcPts val="0"/>
                        </a:spcAft>
                      </a:pPr>
                      <a:r>
                        <a:rPr lang="ja-JP" sz="1400" kern="100" dirty="0">
                          <a:effectLst/>
                          <a:latin typeface="ＭＳ ゴシック" panose="020B0609070205080204" pitchFamily="49" charset="-128"/>
                          <a:ea typeface="ＭＳ ゴシック" panose="020B0609070205080204" pitchFamily="49" charset="-128"/>
                        </a:rPr>
                        <a:t>協力事業者</a:t>
                      </a:r>
                      <a:endParaRPr lang="ja-JP" sz="14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56420" marR="56420" marT="0" marB="0" anchor="ctr"/>
                </a:tc>
                <a:extLst>
                  <a:ext uri="{0D108BD9-81ED-4DB2-BD59-A6C34878D82A}">
                    <a16:rowId xmlns:a16="http://schemas.microsoft.com/office/drawing/2014/main" val="3914214057"/>
                  </a:ext>
                </a:extLst>
              </a:tr>
              <a:tr h="266871">
                <a:tc>
                  <a:txBody>
                    <a:bodyPr/>
                    <a:lstStyle/>
                    <a:p>
                      <a:pPr algn="ctr">
                        <a:spcAft>
                          <a:spcPts val="0"/>
                        </a:spcAft>
                      </a:pPr>
                      <a:r>
                        <a:rPr lang="ja-JP" sz="1400" kern="100" dirty="0">
                          <a:effectLst/>
                          <a:latin typeface="ＭＳ ゴシック" panose="020B0609070205080204" pitchFamily="49" charset="-128"/>
                          <a:ea typeface="ＭＳ ゴシック" panose="020B0609070205080204" pitchFamily="49" charset="-128"/>
                        </a:rPr>
                        <a:t>８</a:t>
                      </a:r>
                      <a:endParaRPr lang="ja-JP" sz="14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56420" marR="56420" marT="0" marB="0" anchor="ctr"/>
                </a:tc>
                <a:tc>
                  <a:txBody>
                    <a:bodyPr/>
                    <a:lstStyle/>
                    <a:p>
                      <a:pPr algn="just">
                        <a:spcAft>
                          <a:spcPts val="0"/>
                        </a:spcAft>
                      </a:pPr>
                      <a:r>
                        <a:rPr lang="ja-JP" sz="1400" kern="100" dirty="0">
                          <a:effectLst/>
                          <a:latin typeface="ＭＳ ゴシック" panose="020B0609070205080204" pitchFamily="49" charset="-128"/>
                          <a:ea typeface="ＭＳ ゴシック" panose="020B0609070205080204" pitchFamily="49" charset="-128"/>
                        </a:rPr>
                        <a:t>維持管理の効率化に資する</a:t>
                      </a:r>
                      <a:r>
                        <a:rPr lang="en-US" sz="1400" kern="100" dirty="0">
                          <a:effectLst/>
                          <a:latin typeface="ＭＳ ゴシック" panose="020B0609070205080204" pitchFamily="49" charset="-128"/>
                          <a:ea typeface="ＭＳ ゴシック" panose="020B0609070205080204" pitchFamily="49" charset="-128"/>
                        </a:rPr>
                        <a:t>BIM</a:t>
                      </a:r>
                      <a:r>
                        <a:rPr lang="ja-JP" sz="1400" kern="100" dirty="0">
                          <a:effectLst/>
                          <a:latin typeface="ＭＳ ゴシック" panose="020B0609070205080204" pitchFamily="49" charset="-128"/>
                          <a:ea typeface="ＭＳ ゴシック" panose="020B0609070205080204" pitchFamily="49" charset="-128"/>
                        </a:rPr>
                        <a:t>モデル整備宣言書</a:t>
                      </a:r>
                      <a:endParaRPr lang="ja-JP" sz="14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56420" marR="56420" marT="0" marB="0" anchor="ctr"/>
                </a:tc>
                <a:tc>
                  <a:txBody>
                    <a:bodyPr/>
                    <a:lstStyle/>
                    <a:p>
                      <a:pPr algn="ctr">
                        <a:spcAft>
                          <a:spcPts val="0"/>
                        </a:spcAft>
                      </a:pPr>
                      <a:r>
                        <a:rPr lang="ja-JP" sz="1400" kern="100" dirty="0">
                          <a:effectLst/>
                          <a:latin typeface="ＭＳ ゴシック" panose="020B0609070205080204" pitchFamily="49" charset="-128"/>
                          <a:ea typeface="ＭＳ ゴシック" panose="020B0609070205080204" pitchFamily="49" charset="-128"/>
                        </a:rPr>
                        <a:t>様式⑧</a:t>
                      </a:r>
                      <a:r>
                        <a:rPr lang="en-US" sz="1400" kern="100" dirty="0">
                          <a:effectLst/>
                          <a:latin typeface="ＭＳ ゴシック" panose="020B0609070205080204" pitchFamily="49" charset="-128"/>
                          <a:ea typeface="ＭＳ ゴシック" panose="020B0609070205080204" pitchFamily="49" charset="-128"/>
                        </a:rPr>
                        <a:t>(</a:t>
                      </a:r>
                      <a:r>
                        <a:rPr lang="ja-JP" sz="1400" kern="100" dirty="0">
                          <a:effectLst/>
                          <a:latin typeface="ＭＳ ゴシック" panose="020B0609070205080204" pitchFamily="49" charset="-128"/>
                          <a:ea typeface="ＭＳ ゴシック" panose="020B0609070205080204" pitchFamily="49" charset="-128"/>
                        </a:rPr>
                        <a:t>所定様式</a:t>
                      </a:r>
                      <a:r>
                        <a:rPr lang="en-US" sz="1400" kern="100" dirty="0">
                          <a:effectLst/>
                          <a:latin typeface="ＭＳ ゴシック" panose="020B0609070205080204" pitchFamily="49" charset="-128"/>
                          <a:ea typeface="ＭＳ ゴシック" panose="020B0609070205080204" pitchFamily="49" charset="-128"/>
                        </a:rPr>
                        <a:t>)</a:t>
                      </a:r>
                      <a:endParaRPr lang="ja-JP" sz="14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56420" marR="56420" marT="0" marB="0" anchor="ctr"/>
                </a:tc>
                <a:tc rowSpan="4">
                  <a:txBody>
                    <a:bodyPr/>
                    <a:lstStyle/>
                    <a:p>
                      <a:pPr algn="ctr">
                        <a:spcAft>
                          <a:spcPts val="0"/>
                        </a:spcAft>
                      </a:pPr>
                      <a:r>
                        <a:rPr lang="ja-JP" sz="1400" kern="100" dirty="0">
                          <a:effectLst/>
                          <a:latin typeface="ＭＳ ゴシック" panose="020B0609070205080204" pitchFamily="49" charset="-128"/>
                          <a:ea typeface="ＭＳ ゴシック" panose="020B0609070205080204" pitchFamily="49" charset="-128"/>
                        </a:rPr>
                        <a:t>代表事業者</a:t>
                      </a:r>
                      <a:endParaRPr lang="ja-JP" sz="14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56420" marR="56420" marT="0" marB="0" anchor="ctr"/>
                </a:tc>
                <a:extLst>
                  <a:ext uri="{0D108BD9-81ED-4DB2-BD59-A6C34878D82A}">
                    <a16:rowId xmlns:a16="http://schemas.microsoft.com/office/drawing/2014/main" val="1349984068"/>
                  </a:ext>
                </a:extLst>
              </a:tr>
              <a:tr h="321729">
                <a:tc>
                  <a:txBody>
                    <a:bodyPr/>
                    <a:lstStyle/>
                    <a:p>
                      <a:pPr algn="ctr">
                        <a:spcAft>
                          <a:spcPts val="0"/>
                        </a:spcAft>
                      </a:pPr>
                      <a:r>
                        <a:rPr lang="ja-JP" sz="1400" kern="100">
                          <a:effectLst/>
                          <a:latin typeface="ＭＳ ゴシック" panose="020B0609070205080204" pitchFamily="49" charset="-128"/>
                          <a:ea typeface="ＭＳ ゴシック" panose="020B0609070205080204" pitchFamily="49" charset="-128"/>
                        </a:rPr>
                        <a:t>９</a:t>
                      </a:r>
                      <a:endParaRPr lang="ja-JP" sz="14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56420" marR="56420" marT="0" marB="0" anchor="ctr"/>
                </a:tc>
                <a:tc>
                  <a:txBody>
                    <a:bodyPr/>
                    <a:lstStyle/>
                    <a:p>
                      <a:pPr algn="just">
                        <a:spcAft>
                          <a:spcPts val="0"/>
                        </a:spcAft>
                      </a:pPr>
                      <a:r>
                        <a:rPr lang="ja-JP" sz="1400" kern="100" dirty="0">
                          <a:effectLst/>
                          <a:latin typeface="ＭＳ ゴシック" panose="020B0609070205080204" pitchFamily="49" charset="-128"/>
                          <a:ea typeface="ＭＳ ゴシック" panose="020B0609070205080204" pitchFamily="49" charset="-128"/>
                        </a:rPr>
                        <a:t>維持管理の効率化に資する</a:t>
                      </a:r>
                      <a:r>
                        <a:rPr lang="en-US" sz="1400" kern="100" dirty="0">
                          <a:effectLst/>
                          <a:latin typeface="ＭＳ ゴシック" panose="020B0609070205080204" pitchFamily="49" charset="-128"/>
                          <a:ea typeface="ＭＳ ゴシック" panose="020B0609070205080204" pitchFamily="49" charset="-128"/>
                        </a:rPr>
                        <a:t>BIM</a:t>
                      </a:r>
                      <a:r>
                        <a:rPr lang="ja-JP" sz="1400" kern="100" dirty="0">
                          <a:effectLst/>
                          <a:latin typeface="ＭＳ ゴシック" panose="020B0609070205080204" pitchFamily="49" charset="-128"/>
                          <a:ea typeface="ＭＳ ゴシック" panose="020B0609070205080204" pitchFamily="49" charset="-128"/>
                        </a:rPr>
                        <a:t>モデル整備宣言概要書（④の概要を記載したもの）</a:t>
                      </a:r>
                      <a:endParaRPr lang="ja-JP" sz="14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56420" marR="56420" marT="0" marB="0" anchor="ctr"/>
                </a:tc>
                <a:tc>
                  <a:txBody>
                    <a:bodyPr/>
                    <a:lstStyle/>
                    <a:p>
                      <a:pPr algn="ctr">
                        <a:spcAft>
                          <a:spcPts val="0"/>
                        </a:spcAft>
                      </a:pPr>
                      <a:r>
                        <a:rPr lang="ja-JP" sz="1400" kern="100" dirty="0">
                          <a:effectLst/>
                          <a:latin typeface="ＭＳ ゴシック" panose="020B0609070205080204" pitchFamily="49" charset="-128"/>
                          <a:ea typeface="ＭＳ ゴシック" panose="020B0609070205080204" pitchFamily="49" charset="-128"/>
                        </a:rPr>
                        <a:t>様式⑨</a:t>
                      </a:r>
                      <a:r>
                        <a:rPr lang="en-US" sz="1400" kern="100" dirty="0">
                          <a:effectLst/>
                          <a:latin typeface="ＭＳ ゴシック" panose="020B0609070205080204" pitchFamily="49" charset="-128"/>
                          <a:ea typeface="ＭＳ ゴシック" panose="020B0609070205080204" pitchFamily="49" charset="-128"/>
                        </a:rPr>
                        <a:t>(</a:t>
                      </a:r>
                      <a:r>
                        <a:rPr lang="ja-JP" sz="1400" kern="100" dirty="0">
                          <a:effectLst/>
                          <a:latin typeface="ＭＳ ゴシック" panose="020B0609070205080204" pitchFamily="49" charset="-128"/>
                          <a:ea typeface="ＭＳ ゴシック" panose="020B0609070205080204" pitchFamily="49" charset="-128"/>
                        </a:rPr>
                        <a:t>所定様式</a:t>
                      </a:r>
                      <a:r>
                        <a:rPr lang="en-US" sz="1400" kern="100" dirty="0">
                          <a:effectLst/>
                          <a:latin typeface="ＭＳ ゴシック" panose="020B0609070205080204" pitchFamily="49" charset="-128"/>
                          <a:ea typeface="ＭＳ ゴシック" panose="020B0609070205080204" pitchFamily="49" charset="-128"/>
                        </a:rPr>
                        <a:t>)</a:t>
                      </a:r>
                      <a:endParaRPr lang="ja-JP" sz="14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56420" marR="56420" marT="0" marB="0" anchor="ctr"/>
                </a:tc>
                <a:tc vMerge="1">
                  <a:txBody>
                    <a:bodyPr/>
                    <a:lstStyle/>
                    <a:p>
                      <a:endParaRPr kumimoji="1" lang="ja-JP" altLang="en-US"/>
                    </a:p>
                  </a:txBody>
                  <a:tcPr/>
                </a:tc>
                <a:extLst>
                  <a:ext uri="{0D108BD9-81ED-4DB2-BD59-A6C34878D82A}">
                    <a16:rowId xmlns:a16="http://schemas.microsoft.com/office/drawing/2014/main" val="3541685257"/>
                  </a:ext>
                </a:extLst>
              </a:tr>
              <a:tr h="282838">
                <a:tc>
                  <a:txBody>
                    <a:bodyPr/>
                    <a:lstStyle/>
                    <a:p>
                      <a:pPr algn="ctr">
                        <a:spcAft>
                          <a:spcPts val="0"/>
                        </a:spcAft>
                      </a:pPr>
                      <a:r>
                        <a:rPr lang="en-US" sz="1400" kern="100">
                          <a:effectLst/>
                          <a:latin typeface="ＭＳ ゴシック" panose="020B0609070205080204" pitchFamily="49" charset="-128"/>
                          <a:ea typeface="ＭＳ ゴシック" panose="020B0609070205080204" pitchFamily="49" charset="-128"/>
                        </a:rPr>
                        <a:t>10</a:t>
                      </a:r>
                      <a:endParaRPr lang="ja-JP" sz="14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56420" marR="56420" marT="0" marB="0" anchor="ctr"/>
                </a:tc>
                <a:tc>
                  <a:txBody>
                    <a:bodyPr/>
                    <a:lstStyle/>
                    <a:p>
                      <a:pPr algn="just">
                        <a:spcAft>
                          <a:spcPts val="0"/>
                        </a:spcAft>
                      </a:pPr>
                      <a:r>
                        <a:rPr lang="ja-JP" sz="1400" kern="100" dirty="0">
                          <a:effectLst/>
                          <a:latin typeface="ＭＳ ゴシック" panose="020B0609070205080204" pitchFamily="49" charset="-128"/>
                          <a:ea typeface="ＭＳ ゴシック" panose="020B0609070205080204" pitchFamily="49" charset="-128"/>
                        </a:rPr>
                        <a:t>建築主が受領する国庫補助金との関係に関する確約書①</a:t>
                      </a:r>
                      <a:endParaRPr lang="ja-JP" sz="14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56420" marR="56420" marT="0" marB="0" anchor="ctr"/>
                </a:tc>
                <a:tc>
                  <a:txBody>
                    <a:bodyPr/>
                    <a:lstStyle/>
                    <a:p>
                      <a:pPr algn="ctr">
                        <a:spcAft>
                          <a:spcPts val="0"/>
                        </a:spcAft>
                      </a:pPr>
                      <a:r>
                        <a:rPr lang="ja-JP" sz="1400" kern="100" dirty="0">
                          <a:effectLst/>
                          <a:latin typeface="ＭＳ ゴシック" panose="020B0609070205080204" pitchFamily="49" charset="-128"/>
                          <a:ea typeface="ＭＳ ゴシック" panose="020B0609070205080204" pitchFamily="49" charset="-128"/>
                        </a:rPr>
                        <a:t>様式⑩</a:t>
                      </a:r>
                      <a:r>
                        <a:rPr lang="en-US" sz="1400" kern="100" dirty="0">
                          <a:effectLst/>
                          <a:latin typeface="ＭＳ ゴシック" panose="020B0609070205080204" pitchFamily="49" charset="-128"/>
                          <a:ea typeface="ＭＳ ゴシック" panose="020B0609070205080204" pitchFamily="49" charset="-128"/>
                        </a:rPr>
                        <a:t>(</a:t>
                      </a:r>
                      <a:r>
                        <a:rPr lang="ja-JP" sz="1400" kern="100" dirty="0">
                          <a:effectLst/>
                          <a:latin typeface="ＭＳ ゴシック" panose="020B0609070205080204" pitchFamily="49" charset="-128"/>
                          <a:ea typeface="ＭＳ ゴシック" panose="020B0609070205080204" pitchFamily="49" charset="-128"/>
                        </a:rPr>
                        <a:t>所定様式</a:t>
                      </a:r>
                      <a:r>
                        <a:rPr lang="en-US" sz="1400" kern="100" dirty="0">
                          <a:effectLst/>
                          <a:latin typeface="ＭＳ ゴシック" panose="020B0609070205080204" pitchFamily="49" charset="-128"/>
                          <a:ea typeface="ＭＳ ゴシック" panose="020B0609070205080204" pitchFamily="49" charset="-128"/>
                        </a:rPr>
                        <a:t>)</a:t>
                      </a:r>
                      <a:endParaRPr lang="ja-JP" sz="14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56420" marR="56420" marT="0" marB="0" anchor="ctr"/>
                </a:tc>
                <a:tc vMerge="1">
                  <a:txBody>
                    <a:bodyPr/>
                    <a:lstStyle/>
                    <a:p>
                      <a:endParaRPr kumimoji="1" lang="ja-JP" altLang="en-US"/>
                    </a:p>
                  </a:txBody>
                  <a:tcPr/>
                </a:tc>
                <a:extLst>
                  <a:ext uri="{0D108BD9-81ED-4DB2-BD59-A6C34878D82A}">
                    <a16:rowId xmlns:a16="http://schemas.microsoft.com/office/drawing/2014/main" val="3542882228"/>
                  </a:ext>
                </a:extLst>
              </a:tr>
              <a:tr h="282838">
                <a:tc>
                  <a:txBody>
                    <a:bodyPr/>
                    <a:lstStyle/>
                    <a:p>
                      <a:pPr algn="ctr">
                        <a:spcAft>
                          <a:spcPts val="0"/>
                        </a:spcAft>
                      </a:pPr>
                      <a:r>
                        <a:rPr lang="en-US" sz="1400" kern="100" dirty="0">
                          <a:effectLst/>
                          <a:latin typeface="ＭＳ ゴシック" panose="020B0609070205080204" pitchFamily="49" charset="-128"/>
                          <a:ea typeface="ＭＳ ゴシック" panose="020B0609070205080204" pitchFamily="49" charset="-128"/>
                        </a:rPr>
                        <a:t>11</a:t>
                      </a:r>
                      <a:endParaRPr lang="ja-JP" sz="14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56420" marR="56420" marT="0" marB="0" anchor="ctr"/>
                </a:tc>
                <a:tc>
                  <a:txBody>
                    <a:bodyPr/>
                    <a:lstStyle/>
                    <a:p>
                      <a:pPr algn="just">
                        <a:spcAft>
                          <a:spcPts val="0"/>
                        </a:spcAft>
                      </a:pPr>
                      <a:r>
                        <a:rPr lang="ja-JP" sz="1400" kern="100" dirty="0">
                          <a:effectLst/>
                          <a:latin typeface="ＭＳ ゴシック" panose="020B0609070205080204" pitchFamily="49" charset="-128"/>
                          <a:ea typeface="ＭＳ ゴシック" panose="020B0609070205080204" pitchFamily="49" charset="-128"/>
                        </a:rPr>
                        <a:t>建築主が受領する国庫補助金との関係に関する確約書②</a:t>
                      </a:r>
                      <a:endParaRPr lang="ja-JP" sz="14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56420" marR="56420" marT="0" marB="0" anchor="ctr"/>
                </a:tc>
                <a:tc>
                  <a:txBody>
                    <a:bodyPr/>
                    <a:lstStyle/>
                    <a:p>
                      <a:pPr algn="ctr">
                        <a:spcAft>
                          <a:spcPts val="0"/>
                        </a:spcAft>
                      </a:pPr>
                      <a:r>
                        <a:rPr lang="ja-JP" sz="1400" kern="100" dirty="0">
                          <a:effectLst/>
                          <a:latin typeface="ＭＳ ゴシック" panose="020B0609070205080204" pitchFamily="49" charset="-128"/>
                          <a:ea typeface="ＭＳ ゴシック" panose="020B0609070205080204" pitchFamily="49" charset="-128"/>
                        </a:rPr>
                        <a:t>様式⑪</a:t>
                      </a:r>
                      <a:r>
                        <a:rPr lang="en-US" sz="1400" kern="100" dirty="0">
                          <a:effectLst/>
                          <a:latin typeface="ＭＳ ゴシック" panose="020B0609070205080204" pitchFamily="49" charset="-128"/>
                          <a:ea typeface="ＭＳ ゴシック" panose="020B0609070205080204" pitchFamily="49" charset="-128"/>
                        </a:rPr>
                        <a:t>(</a:t>
                      </a:r>
                      <a:r>
                        <a:rPr lang="ja-JP" sz="1400" kern="100" dirty="0">
                          <a:effectLst/>
                          <a:latin typeface="ＭＳ ゴシック" panose="020B0609070205080204" pitchFamily="49" charset="-128"/>
                          <a:ea typeface="ＭＳ ゴシック" panose="020B0609070205080204" pitchFamily="49" charset="-128"/>
                        </a:rPr>
                        <a:t>所定様式</a:t>
                      </a:r>
                      <a:r>
                        <a:rPr lang="en-US" sz="1400" kern="100" dirty="0">
                          <a:effectLst/>
                          <a:latin typeface="ＭＳ ゴシック" panose="020B0609070205080204" pitchFamily="49" charset="-128"/>
                          <a:ea typeface="ＭＳ ゴシック" panose="020B0609070205080204" pitchFamily="49" charset="-128"/>
                        </a:rPr>
                        <a:t>)</a:t>
                      </a:r>
                      <a:endParaRPr lang="ja-JP" sz="14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56420" marR="56420" marT="0" marB="0" anchor="ctr"/>
                </a:tc>
                <a:tc vMerge="1">
                  <a:txBody>
                    <a:bodyPr/>
                    <a:lstStyle/>
                    <a:p>
                      <a:endParaRPr kumimoji="1" lang="ja-JP" altLang="en-US"/>
                    </a:p>
                  </a:txBody>
                  <a:tcPr/>
                </a:tc>
                <a:extLst>
                  <a:ext uri="{0D108BD9-81ED-4DB2-BD59-A6C34878D82A}">
                    <a16:rowId xmlns:a16="http://schemas.microsoft.com/office/drawing/2014/main" val="4042707668"/>
                  </a:ext>
                </a:extLst>
              </a:tr>
            </a:tbl>
          </a:graphicData>
        </a:graphic>
      </p:graphicFrame>
      <p:sp>
        <p:nvSpPr>
          <p:cNvPr id="7" name="テキスト ボックス 6"/>
          <p:cNvSpPr txBox="1"/>
          <p:nvPr/>
        </p:nvSpPr>
        <p:spPr>
          <a:xfrm>
            <a:off x="550069" y="1518253"/>
            <a:ext cx="7115174" cy="923330"/>
          </a:xfrm>
          <a:prstGeom prst="rect">
            <a:avLst/>
          </a:prstGeom>
          <a:noFill/>
        </p:spPr>
        <p:txBody>
          <a:bodyPr wrap="square" rtlCol="0">
            <a:spAutoFit/>
          </a:bodyPr>
          <a:lstStyle/>
          <a:p>
            <a:r>
              <a:rPr lang="ja-JP" altLang="en-US" sz="1350" dirty="0">
                <a:latin typeface="ＭＳ ゴシック" panose="020B0609070205080204" pitchFamily="49" charset="-128"/>
                <a:ea typeface="ＭＳ ゴシック" panose="020B0609070205080204" pitchFamily="49" charset="-128"/>
              </a:rPr>
              <a:t>申請者は、下表の書類（№１～</a:t>
            </a:r>
            <a:r>
              <a:rPr lang="en-US" altLang="ja-JP" sz="1350" dirty="0">
                <a:latin typeface="ＭＳ ゴシック" panose="020B0609070205080204" pitchFamily="49" charset="-128"/>
                <a:ea typeface="ＭＳ ゴシック" panose="020B0609070205080204" pitchFamily="49" charset="-128"/>
              </a:rPr>
              <a:t>11</a:t>
            </a:r>
            <a:r>
              <a:rPr lang="ja-JP" altLang="en-US" sz="1350" dirty="0">
                <a:latin typeface="ＭＳ ゴシック" panose="020B0609070205080204" pitchFamily="49" charset="-128"/>
                <a:ea typeface="ＭＳ ゴシック" panose="020B0609070205080204" pitchFamily="49" charset="-128"/>
              </a:rPr>
              <a:t>）を作成して申請してください。</a:t>
            </a:r>
            <a:endParaRPr lang="en-US" altLang="ja-JP" sz="1350" dirty="0">
              <a:latin typeface="ＭＳ ゴシック" panose="020B0609070205080204" pitchFamily="49" charset="-128"/>
              <a:ea typeface="ＭＳ ゴシック" panose="020B0609070205080204" pitchFamily="49" charset="-128"/>
            </a:endParaRPr>
          </a:p>
          <a:p>
            <a:r>
              <a:rPr lang="ja-JP" altLang="en-US" sz="1350" dirty="0">
                <a:latin typeface="ＭＳ ゴシック" panose="020B0609070205080204" pitchFamily="49" charset="-128"/>
                <a:ea typeface="ＭＳ ゴシック" panose="020B0609070205080204" pitchFamily="49" charset="-128"/>
              </a:rPr>
              <a:t>各様式は、本事業ホームページよりダウンロードできます。 </a:t>
            </a:r>
            <a:r>
              <a:rPr lang="en-US" altLang="ja-JP" sz="1350" dirty="0">
                <a:latin typeface="ＭＳ ゴシック" panose="020B0609070205080204" pitchFamily="49" charset="-128"/>
                <a:ea typeface="ＭＳ ゴシック" panose="020B0609070205080204" pitchFamily="49" charset="-128"/>
              </a:rPr>
              <a:t/>
            </a:r>
            <a:br>
              <a:rPr lang="en-US" altLang="ja-JP" sz="1350" dirty="0">
                <a:latin typeface="ＭＳ ゴシック" panose="020B0609070205080204" pitchFamily="49" charset="-128"/>
                <a:ea typeface="ＭＳ ゴシック" panose="020B0609070205080204" pitchFamily="49" charset="-128"/>
              </a:rPr>
            </a:br>
            <a:endParaRPr lang="en-US" altLang="ja-JP" sz="1350" dirty="0">
              <a:latin typeface="ＭＳ ゴシック" panose="020B0609070205080204" pitchFamily="49" charset="-128"/>
              <a:ea typeface="ＭＳ ゴシック" panose="020B0609070205080204" pitchFamily="49" charset="-128"/>
            </a:endParaRPr>
          </a:p>
          <a:p>
            <a:r>
              <a:rPr lang="ja-JP" altLang="en-US" sz="1350" b="1" dirty="0">
                <a:solidFill>
                  <a:srgbClr val="C00000"/>
                </a:solidFill>
                <a:latin typeface="ＭＳ ゴシック" panose="020B0609070205080204" pitchFamily="49" charset="-128"/>
                <a:ea typeface="ＭＳ ゴシック" panose="020B0609070205080204" pitchFamily="49" charset="-128"/>
              </a:rPr>
              <a:t>＜交付申請所定様式・任意様式＞ </a:t>
            </a:r>
          </a:p>
        </p:txBody>
      </p:sp>
      <p:sp>
        <p:nvSpPr>
          <p:cNvPr id="2" name="テキスト ボックス 1"/>
          <p:cNvSpPr txBox="1"/>
          <p:nvPr/>
        </p:nvSpPr>
        <p:spPr>
          <a:xfrm>
            <a:off x="621507" y="1129194"/>
            <a:ext cx="1197768" cy="276999"/>
          </a:xfrm>
          <a:prstGeom prst="rect">
            <a:avLst/>
          </a:prstGeom>
          <a:no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ctr" anchorCtr="0">
            <a:spAutoFit/>
          </a:bodyPr>
          <a:lstStyle/>
          <a:p>
            <a:r>
              <a:rPr lang="ja-JP" altLang="en-US" sz="1200" b="1" dirty="0">
                <a:solidFill>
                  <a:schemeClr val="tx1"/>
                </a:solidFill>
                <a:latin typeface="ＭＳ ゴシック" panose="020B0609070205080204" pitchFamily="49" charset="-128"/>
                <a:ea typeface="ＭＳ ゴシック" panose="020B0609070205080204" pitchFamily="49" charset="-128"/>
              </a:rPr>
              <a:t>交付申請書類</a:t>
            </a:r>
          </a:p>
        </p:txBody>
      </p:sp>
      <p:sp>
        <p:nvSpPr>
          <p:cNvPr id="6" name="タイトル 1"/>
          <p:cNvSpPr txBox="1">
            <a:spLocks/>
          </p:cNvSpPr>
          <p:nvPr/>
        </p:nvSpPr>
        <p:spPr>
          <a:xfrm>
            <a:off x="8150347" y="0"/>
            <a:ext cx="993653" cy="393138"/>
          </a:xfrm>
          <a:prstGeom prst="rect">
            <a:avLst/>
          </a:prstGeom>
          <a:noFill/>
          <a:ln w="25400">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4000"/>
              </a:lnSpc>
            </a:pPr>
            <a:r>
              <a:rPr lang="en-US" altLang="ja-JP" sz="1400" b="1" dirty="0" smtClean="0">
                <a:latin typeface="ＭＳ ゴシック" panose="020B0609070205080204" pitchFamily="49" charset="-128"/>
                <a:ea typeface="ＭＳ ゴシック" panose="020B0609070205080204" pitchFamily="49" charset="-128"/>
              </a:rPr>
              <a:t>33/56</a:t>
            </a:r>
            <a:endParaRPr lang="ja-JP" altLang="en-US" sz="1400" b="1"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3973202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3301273127"/>
              </p:ext>
            </p:extLst>
          </p:nvPr>
        </p:nvGraphicFramePr>
        <p:xfrm>
          <a:off x="250825" y="2964725"/>
          <a:ext cx="8642350" cy="2483082"/>
        </p:xfrm>
        <a:graphic>
          <a:graphicData uri="http://schemas.openxmlformats.org/drawingml/2006/table">
            <a:tbl>
              <a:tblPr firstRow="1" firstCol="1" bandRow="1">
                <a:tableStyleId>{5C22544A-7EE6-4342-B048-85BDC9FD1C3A}</a:tableStyleId>
              </a:tblPr>
              <a:tblGrid>
                <a:gridCol w="377291">
                  <a:extLst>
                    <a:ext uri="{9D8B030D-6E8A-4147-A177-3AD203B41FA5}">
                      <a16:colId xmlns:a16="http://schemas.microsoft.com/office/drawing/2014/main" val="3326523649"/>
                    </a:ext>
                  </a:extLst>
                </a:gridCol>
                <a:gridCol w="5794455">
                  <a:extLst>
                    <a:ext uri="{9D8B030D-6E8A-4147-A177-3AD203B41FA5}">
                      <a16:colId xmlns:a16="http://schemas.microsoft.com/office/drawing/2014/main" val="2923496681"/>
                    </a:ext>
                  </a:extLst>
                </a:gridCol>
                <a:gridCol w="1372307">
                  <a:extLst>
                    <a:ext uri="{9D8B030D-6E8A-4147-A177-3AD203B41FA5}">
                      <a16:colId xmlns:a16="http://schemas.microsoft.com/office/drawing/2014/main" val="3923056045"/>
                    </a:ext>
                  </a:extLst>
                </a:gridCol>
                <a:gridCol w="1098297">
                  <a:extLst>
                    <a:ext uri="{9D8B030D-6E8A-4147-A177-3AD203B41FA5}">
                      <a16:colId xmlns:a16="http://schemas.microsoft.com/office/drawing/2014/main" val="949071150"/>
                    </a:ext>
                  </a:extLst>
                </a:gridCol>
              </a:tblGrid>
              <a:tr h="198962">
                <a:tc>
                  <a:txBody>
                    <a:bodyPr/>
                    <a:lstStyle/>
                    <a:p>
                      <a:pPr algn="ctr">
                        <a:spcAft>
                          <a:spcPts val="0"/>
                        </a:spcAft>
                      </a:pPr>
                      <a:r>
                        <a:rPr lang="ja-JP" sz="1400" kern="100" dirty="0">
                          <a:effectLst/>
                          <a:latin typeface="ＭＳ ゴシック" panose="020B0609070205080204" pitchFamily="49" charset="-128"/>
                          <a:ea typeface="ＭＳ ゴシック" panose="020B0609070205080204" pitchFamily="49" charset="-128"/>
                        </a:rPr>
                        <a:t>№</a:t>
                      </a:r>
                      <a:endParaRPr lang="ja-JP" sz="14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51435" marR="51435" marT="0" marB="0" anchor="ctr"/>
                </a:tc>
                <a:tc>
                  <a:txBody>
                    <a:bodyPr/>
                    <a:lstStyle/>
                    <a:p>
                      <a:pPr algn="ctr">
                        <a:spcAft>
                          <a:spcPts val="0"/>
                        </a:spcAft>
                      </a:pPr>
                      <a:r>
                        <a:rPr lang="ja-JP" sz="1400" kern="100" dirty="0">
                          <a:effectLst/>
                          <a:latin typeface="ＭＳ ゴシック" panose="020B0609070205080204" pitchFamily="49" charset="-128"/>
                          <a:ea typeface="ＭＳ ゴシック" panose="020B0609070205080204" pitchFamily="49" charset="-128"/>
                        </a:rPr>
                        <a:t>申　請　書　類</a:t>
                      </a:r>
                      <a:endParaRPr lang="ja-JP" sz="14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51435" marR="51435" marT="0" marB="0" anchor="ctr"/>
                </a:tc>
                <a:tc>
                  <a:txBody>
                    <a:bodyPr/>
                    <a:lstStyle/>
                    <a:p>
                      <a:pPr algn="ctr">
                        <a:spcAft>
                          <a:spcPts val="0"/>
                        </a:spcAft>
                      </a:pPr>
                      <a:r>
                        <a:rPr lang="ja-JP" sz="1400" kern="100">
                          <a:effectLst/>
                          <a:latin typeface="ＭＳ ゴシック" panose="020B0609070205080204" pitchFamily="49" charset="-128"/>
                          <a:ea typeface="ＭＳ ゴシック" panose="020B0609070205080204" pitchFamily="49" charset="-128"/>
                        </a:rPr>
                        <a:t>様式</a:t>
                      </a:r>
                      <a:endParaRPr lang="ja-JP" sz="14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51435" marR="51435" marT="0" marB="0" anchor="ctr"/>
                </a:tc>
                <a:tc>
                  <a:txBody>
                    <a:bodyPr/>
                    <a:lstStyle/>
                    <a:p>
                      <a:pPr algn="ctr">
                        <a:spcAft>
                          <a:spcPts val="0"/>
                        </a:spcAft>
                      </a:pPr>
                      <a:r>
                        <a:rPr lang="ja-JP" sz="1400" kern="100" dirty="0">
                          <a:effectLst/>
                          <a:latin typeface="ＭＳ ゴシック" panose="020B0609070205080204" pitchFamily="49" charset="-128"/>
                          <a:ea typeface="ＭＳ ゴシック" panose="020B0609070205080204" pitchFamily="49" charset="-128"/>
                        </a:rPr>
                        <a:t>作成者</a:t>
                      </a:r>
                      <a:endParaRPr lang="ja-JP" sz="14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51435" marR="51435" marT="0" marB="0" anchor="ctr"/>
                </a:tc>
                <a:extLst>
                  <a:ext uri="{0D108BD9-81ED-4DB2-BD59-A6C34878D82A}">
                    <a16:rowId xmlns:a16="http://schemas.microsoft.com/office/drawing/2014/main" val="401349101"/>
                  </a:ext>
                </a:extLst>
              </a:tr>
              <a:tr h="378287">
                <a:tc>
                  <a:txBody>
                    <a:bodyPr/>
                    <a:lstStyle/>
                    <a:p>
                      <a:pPr algn="ctr">
                        <a:spcAft>
                          <a:spcPts val="0"/>
                        </a:spcAft>
                      </a:pPr>
                      <a:r>
                        <a:rPr lang="en-US" sz="1400" kern="100" dirty="0">
                          <a:effectLst/>
                          <a:latin typeface="ＭＳ ゴシック" panose="020B0609070205080204" pitchFamily="49" charset="-128"/>
                          <a:ea typeface="ＭＳ ゴシック" panose="020B0609070205080204" pitchFamily="49" charset="-128"/>
                        </a:rPr>
                        <a:t>12</a:t>
                      </a:r>
                      <a:endParaRPr lang="ja-JP" sz="14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51435" marR="51435" marT="0" marB="0" anchor="ctr"/>
                </a:tc>
                <a:tc>
                  <a:txBody>
                    <a:bodyPr/>
                    <a:lstStyle/>
                    <a:p>
                      <a:pPr algn="just">
                        <a:spcAft>
                          <a:spcPts val="0"/>
                        </a:spcAft>
                      </a:pPr>
                      <a:r>
                        <a:rPr lang="ja-JP" sz="1400" kern="100" dirty="0">
                          <a:effectLst/>
                          <a:latin typeface="ＭＳ ゴシック" panose="020B0609070205080204" pitchFamily="49" charset="-128"/>
                          <a:ea typeface="ＭＳ ゴシック" panose="020B0609070205080204" pitchFamily="49" charset="-128"/>
                        </a:rPr>
                        <a:t>ソフトウェア利用費、ソフトウェア利用関連費</a:t>
                      </a:r>
                      <a:r>
                        <a:rPr lang="ja-JP" sz="1400" kern="100" dirty="0" smtClean="0">
                          <a:effectLst/>
                          <a:latin typeface="ＭＳ ゴシック" panose="020B0609070205080204" pitchFamily="49" charset="-128"/>
                          <a:ea typeface="ＭＳ ゴシック" panose="020B0609070205080204" pitchFamily="49" charset="-128"/>
                        </a:rPr>
                        <a:t>、</a:t>
                      </a:r>
                      <a:r>
                        <a:rPr lang="en-US" altLang="ja-JP" sz="1400" kern="100" dirty="0" smtClean="0">
                          <a:effectLst/>
                          <a:latin typeface="ＭＳ ゴシック" panose="020B0609070205080204" pitchFamily="49" charset="-128"/>
                          <a:ea typeface="ＭＳ ゴシック" panose="020B0609070205080204" pitchFamily="49" charset="-128"/>
                        </a:rPr>
                        <a:t>CDE</a:t>
                      </a:r>
                      <a:r>
                        <a:rPr lang="ja-JP" sz="1400" kern="100" dirty="0" smtClean="0">
                          <a:effectLst/>
                          <a:latin typeface="ＭＳ ゴシック" panose="020B0609070205080204" pitchFamily="49" charset="-128"/>
                          <a:ea typeface="ＭＳ ゴシック" panose="020B0609070205080204" pitchFamily="49" charset="-128"/>
                        </a:rPr>
                        <a:t>環境</a:t>
                      </a:r>
                      <a:r>
                        <a:rPr lang="ja-JP" sz="1400" kern="100" dirty="0">
                          <a:effectLst/>
                          <a:latin typeface="ＭＳ ゴシック" panose="020B0609070205080204" pitchFamily="49" charset="-128"/>
                          <a:ea typeface="ＭＳ ゴシック" panose="020B0609070205080204" pitchFamily="49" charset="-128"/>
                        </a:rPr>
                        <a:t>構築・利用費</a:t>
                      </a:r>
                      <a:endParaRPr lang="ja-JP" sz="14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51435" marR="51435" marT="0" marB="0" anchor="ctr"/>
                </a:tc>
                <a:tc>
                  <a:txBody>
                    <a:bodyPr/>
                    <a:lstStyle/>
                    <a:p>
                      <a:pPr algn="ctr">
                        <a:spcAft>
                          <a:spcPts val="0"/>
                        </a:spcAft>
                      </a:pPr>
                      <a:r>
                        <a:rPr lang="ja-JP" sz="1400" kern="100">
                          <a:effectLst/>
                          <a:latin typeface="ＭＳ ゴシック" panose="020B0609070205080204" pitchFamily="49" charset="-128"/>
                          <a:ea typeface="ＭＳ ゴシック" panose="020B0609070205080204" pitchFamily="49" charset="-128"/>
                        </a:rPr>
                        <a:t>様式⑫</a:t>
                      </a:r>
                      <a:endParaRPr lang="ja-JP" sz="14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51435" marR="51435" marT="0" marB="0" anchor="ctr"/>
                </a:tc>
                <a:tc rowSpan="6">
                  <a:txBody>
                    <a:bodyPr/>
                    <a:lstStyle/>
                    <a:p>
                      <a:pPr algn="ctr">
                        <a:spcAft>
                          <a:spcPts val="0"/>
                        </a:spcAft>
                      </a:pPr>
                      <a:r>
                        <a:rPr lang="ja-JP" sz="1400" kern="100" dirty="0">
                          <a:effectLst/>
                          <a:latin typeface="ＭＳ ゴシック" panose="020B0609070205080204" pitchFamily="49" charset="-128"/>
                          <a:ea typeface="ＭＳ ゴシック" panose="020B0609070205080204" pitchFamily="49" charset="-128"/>
                        </a:rPr>
                        <a:t>代表事業者</a:t>
                      </a:r>
                    </a:p>
                    <a:p>
                      <a:pPr algn="ctr">
                        <a:spcAft>
                          <a:spcPts val="0"/>
                        </a:spcAft>
                      </a:pPr>
                      <a:r>
                        <a:rPr lang="ja-JP" sz="1400" kern="100" dirty="0">
                          <a:effectLst/>
                          <a:latin typeface="ＭＳ ゴシック" panose="020B0609070205080204" pitchFamily="49" charset="-128"/>
                          <a:ea typeface="ＭＳ ゴシック" panose="020B0609070205080204" pitchFamily="49" charset="-128"/>
                        </a:rPr>
                        <a:t>協力事業者</a:t>
                      </a:r>
                      <a:endParaRPr lang="ja-JP" sz="14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51435" marR="51435" marT="0" marB="0" anchor="ctr"/>
                </a:tc>
                <a:extLst>
                  <a:ext uri="{0D108BD9-81ED-4DB2-BD59-A6C34878D82A}">
                    <a16:rowId xmlns:a16="http://schemas.microsoft.com/office/drawing/2014/main" val="3310790998"/>
                  </a:ext>
                </a:extLst>
              </a:tr>
              <a:tr h="378287">
                <a:tc>
                  <a:txBody>
                    <a:bodyPr/>
                    <a:lstStyle/>
                    <a:p>
                      <a:pPr algn="ctr">
                        <a:spcAft>
                          <a:spcPts val="0"/>
                        </a:spcAft>
                      </a:pPr>
                      <a:r>
                        <a:rPr lang="en-US" sz="1400" kern="100" dirty="0">
                          <a:effectLst/>
                          <a:latin typeface="ＭＳ ゴシック" panose="020B0609070205080204" pitchFamily="49" charset="-128"/>
                          <a:ea typeface="ＭＳ ゴシック" panose="020B0609070205080204" pitchFamily="49" charset="-128"/>
                        </a:rPr>
                        <a:t>13</a:t>
                      </a:r>
                      <a:endParaRPr lang="ja-JP" sz="14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51435" marR="51435" marT="0" marB="0" anchor="ctr"/>
                </a:tc>
                <a:tc>
                  <a:txBody>
                    <a:bodyPr/>
                    <a:lstStyle/>
                    <a:p>
                      <a:pPr algn="just">
                        <a:spcAft>
                          <a:spcPts val="0"/>
                        </a:spcAft>
                      </a:pPr>
                      <a:r>
                        <a:rPr lang="en-US" sz="1400" kern="100" dirty="0">
                          <a:effectLst/>
                          <a:latin typeface="ＭＳ ゴシック" panose="020B0609070205080204" pitchFamily="49" charset="-128"/>
                          <a:ea typeface="ＭＳ ゴシック" panose="020B0609070205080204" pitchFamily="49" charset="-128"/>
                        </a:rPr>
                        <a:t>BIM</a:t>
                      </a:r>
                      <a:r>
                        <a:rPr lang="ja-JP" sz="1400" kern="100" dirty="0" smtClean="0">
                          <a:effectLst/>
                          <a:latin typeface="ＭＳ ゴシック" panose="020B0609070205080204" pitchFamily="49" charset="-128"/>
                          <a:ea typeface="ＭＳ ゴシック" panose="020B0609070205080204" pitchFamily="49" charset="-128"/>
                        </a:rPr>
                        <a:t>講習</a:t>
                      </a:r>
                      <a:r>
                        <a:rPr lang="ja-JP" altLang="en-US" sz="1400" kern="100" dirty="0" smtClean="0">
                          <a:effectLst/>
                          <a:latin typeface="ＭＳ ゴシック" panose="020B0609070205080204" pitchFamily="49" charset="-128"/>
                          <a:ea typeface="ＭＳ ゴシック" panose="020B0609070205080204" pitchFamily="49" charset="-128"/>
                        </a:rPr>
                        <a:t>の</a:t>
                      </a:r>
                      <a:r>
                        <a:rPr lang="ja-JP" sz="1400" kern="100" dirty="0" smtClean="0">
                          <a:effectLst/>
                          <a:latin typeface="ＭＳ ゴシック" panose="020B0609070205080204" pitchFamily="49" charset="-128"/>
                          <a:ea typeface="ＭＳ ゴシック" panose="020B0609070205080204" pitchFamily="49" charset="-128"/>
                        </a:rPr>
                        <a:t>実施</a:t>
                      </a:r>
                      <a:r>
                        <a:rPr lang="ja-JP" altLang="en-US" sz="1400" kern="100" dirty="0" smtClean="0">
                          <a:effectLst/>
                          <a:latin typeface="ＭＳ ゴシック" panose="020B0609070205080204" pitchFamily="49" charset="-128"/>
                          <a:ea typeface="ＭＳ ゴシック" panose="020B0609070205080204" pitchFamily="49" charset="-128"/>
                        </a:rPr>
                        <a:t>費用</a:t>
                      </a:r>
                      <a:endParaRPr lang="ja-JP" sz="14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51435" marR="51435" marT="0" marB="0" anchor="ctr"/>
                </a:tc>
                <a:tc>
                  <a:txBody>
                    <a:bodyPr/>
                    <a:lstStyle/>
                    <a:p>
                      <a:pPr algn="ctr">
                        <a:spcAft>
                          <a:spcPts val="0"/>
                        </a:spcAft>
                      </a:pPr>
                      <a:r>
                        <a:rPr lang="ja-JP" sz="1400" kern="100" dirty="0">
                          <a:effectLst/>
                          <a:latin typeface="ＭＳ ゴシック" panose="020B0609070205080204" pitchFamily="49" charset="-128"/>
                          <a:ea typeface="ＭＳ ゴシック" panose="020B0609070205080204" pitchFamily="49" charset="-128"/>
                        </a:rPr>
                        <a:t>様式⑬</a:t>
                      </a:r>
                      <a:endParaRPr lang="ja-JP" sz="14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51435" marR="51435" marT="0" marB="0" anchor="ctr"/>
                </a:tc>
                <a:tc vMerge="1">
                  <a:txBody>
                    <a:bodyPr/>
                    <a:lstStyle/>
                    <a:p>
                      <a:endParaRPr kumimoji="1" lang="ja-JP" altLang="en-US"/>
                    </a:p>
                  </a:txBody>
                  <a:tcPr/>
                </a:tc>
                <a:extLst>
                  <a:ext uri="{0D108BD9-81ED-4DB2-BD59-A6C34878D82A}">
                    <a16:rowId xmlns:a16="http://schemas.microsoft.com/office/drawing/2014/main" val="385103531"/>
                  </a:ext>
                </a:extLst>
              </a:tr>
              <a:tr h="378287">
                <a:tc>
                  <a:txBody>
                    <a:bodyPr/>
                    <a:lstStyle/>
                    <a:p>
                      <a:pPr algn="ctr">
                        <a:spcAft>
                          <a:spcPts val="0"/>
                        </a:spcAft>
                      </a:pPr>
                      <a:r>
                        <a:rPr lang="en-US" sz="1400" kern="100">
                          <a:effectLst/>
                          <a:latin typeface="ＭＳ ゴシック" panose="020B0609070205080204" pitchFamily="49" charset="-128"/>
                          <a:ea typeface="ＭＳ ゴシック" panose="020B0609070205080204" pitchFamily="49" charset="-128"/>
                        </a:rPr>
                        <a:t>14</a:t>
                      </a:r>
                      <a:endParaRPr lang="ja-JP" sz="14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51435" marR="51435" marT="0" marB="0" anchor="ctr"/>
                </a:tc>
                <a:tc>
                  <a:txBody>
                    <a:bodyPr/>
                    <a:lstStyle/>
                    <a:p>
                      <a:pPr algn="just">
                        <a:spcAft>
                          <a:spcPts val="0"/>
                        </a:spcAft>
                      </a:pPr>
                      <a:r>
                        <a:rPr lang="en-US" sz="1400" kern="100" dirty="0">
                          <a:effectLst/>
                          <a:latin typeface="ＭＳ ゴシック" panose="020B0609070205080204" pitchFamily="49" charset="-128"/>
                          <a:ea typeface="ＭＳ ゴシック" panose="020B0609070205080204" pitchFamily="49" charset="-128"/>
                        </a:rPr>
                        <a:t>BIM</a:t>
                      </a:r>
                      <a:r>
                        <a:rPr lang="ja-JP" sz="1400" kern="100" dirty="0" smtClean="0">
                          <a:effectLst/>
                          <a:latin typeface="ＭＳ ゴシック" panose="020B0609070205080204" pitchFamily="49" charset="-128"/>
                          <a:ea typeface="ＭＳ ゴシック" panose="020B0609070205080204" pitchFamily="49" charset="-128"/>
                        </a:rPr>
                        <a:t>講習</a:t>
                      </a:r>
                      <a:r>
                        <a:rPr lang="ja-JP" altLang="en-US" sz="1400" kern="100" dirty="0" smtClean="0">
                          <a:effectLst/>
                          <a:latin typeface="ＭＳ ゴシック" panose="020B0609070205080204" pitchFamily="49" charset="-128"/>
                          <a:ea typeface="ＭＳ ゴシック" panose="020B0609070205080204" pitchFamily="49" charset="-128"/>
                        </a:rPr>
                        <a:t>の</a:t>
                      </a:r>
                      <a:r>
                        <a:rPr lang="ja-JP" sz="1400" kern="100" dirty="0" smtClean="0">
                          <a:effectLst/>
                          <a:latin typeface="ＭＳ ゴシック" panose="020B0609070205080204" pitchFamily="49" charset="-128"/>
                          <a:ea typeface="ＭＳ ゴシック" panose="020B0609070205080204" pitchFamily="49" charset="-128"/>
                        </a:rPr>
                        <a:t>実施</a:t>
                      </a:r>
                      <a:r>
                        <a:rPr lang="ja-JP" altLang="en-US" sz="1400" kern="100" dirty="0" smtClean="0">
                          <a:effectLst/>
                          <a:latin typeface="ＭＳ ゴシック" panose="020B0609070205080204" pitchFamily="49" charset="-128"/>
                          <a:ea typeface="ＭＳ ゴシック" panose="020B0609070205080204" pitchFamily="49" charset="-128"/>
                        </a:rPr>
                        <a:t>費用</a:t>
                      </a:r>
                      <a:r>
                        <a:rPr lang="ja-JP" sz="1400" kern="100" dirty="0" smtClean="0">
                          <a:effectLst/>
                          <a:latin typeface="ＭＳ ゴシック" panose="020B0609070205080204" pitchFamily="49" charset="-128"/>
                          <a:ea typeface="ＭＳ ゴシック" panose="020B0609070205080204" pitchFamily="49" charset="-128"/>
                        </a:rPr>
                        <a:t>（</a:t>
                      </a:r>
                      <a:r>
                        <a:rPr lang="ja-JP" sz="1400" kern="100" dirty="0">
                          <a:effectLst/>
                          <a:latin typeface="ＭＳ ゴシック" panose="020B0609070205080204" pitchFamily="49" charset="-128"/>
                          <a:ea typeface="ＭＳ ゴシック" panose="020B0609070205080204" pitchFamily="49" charset="-128"/>
                        </a:rPr>
                        <a:t>参加者名簿）</a:t>
                      </a:r>
                      <a:endParaRPr lang="ja-JP" sz="14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51435" marR="51435" marT="0" marB="0" anchor="ctr"/>
                </a:tc>
                <a:tc>
                  <a:txBody>
                    <a:bodyPr/>
                    <a:lstStyle/>
                    <a:p>
                      <a:pPr algn="ctr">
                        <a:spcAft>
                          <a:spcPts val="0"/>
                        </a:spcAft>
                      </a:pPr>
                      <a:r>
                        <a:rPr lang="ja-JP" sz="1400" kern="100" dirty="0">
                          <a:effectLst/>
                          <a:latin typeface="ＭＳ ゴシック" panose="020B0609070205080204" pitchFamily="49" charset="-128"/>
                          <a:ea typeface="ＭＳ ゴシック" panose="020B0609070205080204" pitchFamily="49" charset="-128"/>
                        </a:rPr>
                        <a:t>様式⑬</a:t>
                      </a:r>
                      <a:r>
                        <a:rPr lang="en-US" sz="1400" kern="100" dirty="0">
                          <a:effectLst/>
                          <a:latin typeface="ＭＳ ゴシック" panose="020B0609070205080204" pitchFamily="49" charset="-128"/>
                          <a:ea typeface="ＭＳ ゴシック" panose="020B0609070205080204" pitchFamily="49" charset="-128"/>
                        </a:rPr>
                        <a:t>-1</a:t>
                      </a:r>
                      <a:endParaRPr lang="ja-JP" sz="14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51435" marR="51435" marT="0" marB="0" anchor="ctr"/>
                </a:tc>
                <a:tc vMerge="1">
                  <a:txBody>
                    <a:bodyPr/>
                    <a:lstStyle/>
                    <a:p>
                      <a:endParaRPr kumimoji="1" lang="ja-JP" altLang="en-US"/>
                    </a:p>
                  </a:txBody>
                  <a:tcPr/>
                </a:tc>
                <a:extLst>
                  <a:ext uri="{0D108BD9-81ED-4DB2-BD59-A6C34878D82A}">
                    <a16:rowId xmlns:a16="http://schemas.microsoft.com/office/drawing/2014/main" val="828779060"/>
                  </a:ext>
                </a:extLst>
              </a:tr>
              <a:tr h="378287">
                <a:tc>
                  <a:txBody>
                    <a:bodyPr/>
                    <a:lstStyle/>
                    <a:p>
                      <a:pPr algn="ctr">
                        <a:spcAft>
                          <a:spcPts val="0"/>
                        </a:spcAft>
                      </a:pPr>
                      <a:r>
                        <a:rPr lang="en-US" sz="1400" kern="100" dirty="0">
                          <a:effectLst/>
                          <a:latin typeface="ＭＳ ゴシック" panose="020B0609070205080204" pitchFamily="49" charset="-128"/>
                          <a:ea typeface="ＭＳ ゴシック" panose="020B0609070205080204" pitchFamily="49" charset="-128"/>
                        </a:rPr>
                        <a:t>15</a:t>
                      </a:r>
                      <a:endParaRPr lang="ja-JP" sz="14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51435" marR="51435" marT="0" marB="0" anchor="ctr"/>
                </a:tc>
                <a:tc>
                  <a:txBody>
                    <a:bodyPr/>
                    <a:lstStyle/>
                    <a:p>
                      <a:pPr algn="just">
                        <a:spcAft>
                          <a:spcPts val="0"/>
                        </a:spcAft>
                      </a:pPr>
                      <a:r>
                        <a:rPr lang="en-US" sz="1400" kern="100" dirty="0">
                          <a:effectLst/>
                          <a:latin typeface="ＭＳ ゴシック" panose="020B0609070205080204" pitchFamily="49" charset="-128"/>
                          <a:ea typeface="ＭＳ ゴシック" panose="020B0609070205080204" pitchFamily="49" charset="-128"/>
                        </a:rPr>
                        <a:t>BIM</a:t>
                      </a:r>
                      <a:r>
                        <a:rPr lang="ja-JP" sz="1400" kern="100" dirty="0" smtClean="0">
                          <a:effectLst/>
                          <a:latin typeface="ＭＳ ゴシック" panose="020B0609070205080204" pitchFamily="49" charset="-128"/>
                          <a:ea typeface="ＭＳ ゴシック" panose="020B0609070205080204" pitchFamily="49" charset="-128"/>
                        </a:rPr>
                        <a:t>講習</a:t>
                      </a:r>
                      <a:r>
                        <a:rPr lang="ja-JP" altLang="en-US" sz="1400" kern="100" dirty="0" smtClean="0">
                          <a:effectLst/>
                          <a:latin typeface="ＭＳ ゴシック" panose="020B0609070205080204" pitchFamily="49" charset="-128"/>
                          <a:ea typeface="ＭＳ ゴシック" panose="020B0609070205080204" pitchFamily="49" charset="-128"/>
                        </a:rPr>
                        <a:t>の</a:t>
                      </a:r>
                      <a:r>
                        <a:rPr lang="ja-JP" sz="1400" kern="100" dirty="0" smtClean="0">
                          <a:effectLst/>
                          <a:latin typeface="ＭＳ ゴシック" panose="020B0609070205080204" pitchFamily="49" charset="-128"/>
                          <a:ea typeface="ＭＳ ゴシック" panose="020B0609070205080204" pitchFamily="49" charset="-128"/>
                        </a:rPr>
                        <a:t>実施</a:t>
                      </a:r>
                      <a:r>
                        <a:rPr lang="ja-JP" altLang="en-US" sz="1400" kern="100" dirty="0" smtClean="0">
                          <a:effectLst/>
                          <a:latin typeface="ＭＳ ゴシック" panose="020B0609070205080204" pitchFamily="49" charset="-128"/>
                          <a:ea typeface="ＭＳ ゴシック" panose="020B0609070205080204" pitchFamily="49" charset="-128"/>
                        </a:rPr>
                        <a:t>費用</a:t>
                      </a:r>
                      <a:r>
                        <a:rPr lang="ja-JP" sz="1400" kern="100" dirty="0" smtClean="0">
                          <a:effectLst/>
                          <a:latin typeface="ＭＳ ゴシック" panose="020B0609070205080204" pitchFamily="49" charset="-128"/>
                          <a:ea typeface="ＭＳ ゴシック" panose="020B0609070205080204" pitchFamily="49" charset="-128"/>
                        </a:rPr>
                        <a:t>（</a:t>
                      </a:r>
                      <a:r>
                        <a:rPr lang="ja-JP" sz="1400" kern="100" dirty="0">
                          <a:effectLst/>
                          <a:latin typeface="ＭＳ ゴシック" panose="020B0609070205080204" pitchFamily="49" charset="-128"/>
                          <a:ea typeface="ＭＳ ゴシック" panose="020B0609070205080204" pitchFamily="49" charset="-128"/>
                        </a:rPr>
                        <a:t>実施費用の明細）</a:t>
                      </a:r>
                      <a:endParaRPr lang="ja-JP" sz="14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51435" marR="51435" marT="0" marB="0" anchor="ctr"/>
                </a:tc>
                <a:tc>
                  <a:txBody>
                    <a:bodyPr/>
                    <a:lstStyle/>
                    <a:p>
                      <a:pPr algn="ctr">
                        <a:spcAft>
                          <a:spcPts val="0"/>
                        </a:spcAft>
                      </a:pPr>
                      <a:r>
                        <a:rPr lang="ja-JP" sz="1400" kern="100" dirty="0">
                          <a:effectLst/>
                          <a:latin typeface="ＭＳ ゴシック" panose="020B0609070205080204" pitchFamily="49" charset="-128"/>
                          <a:ea typeface="ＭＳ ゴシック" panose="020B0609070205080204" pitchFamily="49" charset="-128"/>
                        </a:rPr>
                        <a:t>様式⑬</a:t>
                      </a:r>
                      <a:r>
                        <a:rPr lang="en-US" sz="1400" kern="100" dirty="0">
                          <a:effectLst/>
                          <a:latin typeface="ＭＳ ゴシック" panose="020B0609070205080204" pitchFamily="49" charset="-128"/>
                          <a:ea typeface="ＭＳ ゴシック" panose="020B0609070205080204" pitchFamily="49" charset="-128"/>
                        </a:rPr>
                        <a:t>-2</a:t>
                      </a:r>
                      <a:endParaRPr lang="ja-JP" sz="14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51435" marR="51435" marT="0" marB="0" anchor="ctr"/>
                </a:tc>
                <a:tc vMerge="1">
                  <a:txBody>
                    <a:bodyPr/>
                    <a:lstStyle/>
                    <a:p>
                      <a:endParaRPr kumimoji="1" lang="ja-JP" altLang="en-US"/>
                    </a:p>
                  </a:txBody>
                  <a:tcPr/>
                </a:tc>
                <a:extLst>
                  <a:ext uri="{0D108BD9-81ED-4DB2-BD59-A6C34878D82A}">
                    <a16:rowId xmlns:a16="http://schemas.microsoft.com/office/drawing/2014/main" val="516345607"/>
                  </a:ext>
                </a:extLst>
              </a:tr>
              <a:tr h="378287">
                <a:tc>
                  <a:txBody>
                    <a:bodyPr/>
                    <a:lstStyle/>
                    <a:p>
                      <a:pPr algn="ctr">
                        <a:spcAft>
                          <a:spcPts val="0"/>
                        </a:spcAft>
                      </a:pPr>
                      <a:r>
                        <a:rPr lang="en-US" sz="1400" kern="100" dirty="0">
                          <a:effectLst/>
                          <a:latin typeface="ＭＳ ゴシック" panose="020B0609070205080204" pitchFamily="49" charset="-128"/>
                          <a:ea typeface="ＭＳ ゴシック" panose="020B0609070205080204" pitchFamily="49" charset="-128"/>
                        </a:rPr>
                        <a:t>16</a:t>
                      </a:r>
                      <a:endParaRPr lang="ja-JP" sz="14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51435" marR="51435" marT="0" marB="0" anchor="ctr"/>
                </a:tc>
                <a:tc>
                  <a:txBody>
                    <a:bodyPr/>
                    <a:lstStyle/>
                    <a:p>
                      <a:pPr algn="just">
                        <a:spcAft>
                          <a:spcPts val="0"/>
                        </a:spcAft>
                      </a:pPr>
                      <a:r>
                        <a:rPr lang="en-US" sz="1400" kern="100" dirty="0">
                          <a:effectLst/>
                          <a:latin typeface="ＭＳ ゴシック" panose="020B0609070205080204" pitchFamily="49" charset="-128"/>
                          <a:ea typeface="ＭＳ ゴシック" panose="020B0609070205080204" pitchFamily="49" charset="-128"/>
                        </a:rPr>
                        <a:t>BIM</a:t>
                      </a:r>
                      <a:r>
                        <a:rPr lang="ja-JP" sz="1400" kern="100" dirty="0">
                          <a:effectLst/>
                          <a:latin typeface="ＭＳ ゴシック" panose="020B0609070205080204" pitchFamily="49" charset="-128"/>
                          <a:ea typeface="ＭＳ ゴシック" panose="020B0609070205080204" pitchFamily="49" charset="-128"/>
                        </a:rPr>
                        <a:t>コーディネーター等人件費（補助事業者社員等の場合）</a:t>
                      </a:r>
                      <a:endParaRPr lang="ja-JP" sz="14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51435" marR="51435" marT="0" marB="0" anchor="ctr"/>
                </a:tc>
                <a:tc>
                  <a:txBody>
                    <a:bodyPr/>
                    <a:lstStyle/>
                    <a:p>
                      <a:pPr algn="ctr">
                        <a:spcAft>
                          <a:spcPts val="0"/>
                        </a:spcAft>
                      </a:pPr>
                      <a:r>
                        <a:rPr lang="ja-JP" sz="1400" kern="100" dirty="0">
                          <a:effectLst/>
                          <a:latin typeface="ＭＳ ゴシック" panose="020B0609070205080204" pitchFamily="49" charset="-128"/>
                          <a:ea typeface="ＭＳ ゴシック" panose="020B0609070205080204" pitchFamily="49" charset="-128"/>
                        </a:rPr>
                        <a:t>様式⑭</a:t>
                      </a:r>
                      <a:endParaRPr lang="ja-JP" sz="14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51435" marR="51435" marT="0" marB="0" anchor="ctr"/>
                </a:tc>
                <a:tc vMerge="1">
                  <a:txBody>
                    <a:bodyPr/>
                    <a:lstStyle/>
                    <a:p>
                      <a:endParaRPr kumimoji="1" lang="ja-JP" altLang="en-US"/>
                    </a:p>
                  </a:txBody>
                  <a:tcPr/>
                </a:tc>
                <a:extLst>
                  <a:ext uri="{0D108BD9-81ED-4DB2-BD59-A6C34878D82A}">
                    <a16:rowId xmlns:a16="http://schemas.microsoft.com/office/drawing/2014/main" val="511043138"/>
                  </a:ext>
                </a:extLst>
              </a:tr>
              <a:tr h="378287">
                <a:tc>
                  <a:txBody>
                    <a:bodyPr/>
                    <a:lstStyle/>
                    <a:p>
                      <a:pPr algn="ctr">
                        <a:spcAft>
                          <a:spcPts val="0"/>
                        </a:spcAft>
                      </a:pPr>
                      <a:r>
                        <a:rPr lang="en-US" sz="1400" kern="100" dirty="0">
                          <a:effectLst/>
                          <a:latin typeface="ＭＳ ゴシック" panose="020B0609070205080204" pitchFamily="49" charset="-128"/>
                          <a:ea typeface="ＭＳ ゴシック" panose="020B0609070205080204" pitchFamily="49" charset="-128"/>
                        </a:rPr>
                        <a:t>17</a:t>
                      </a:r>
                      <a:endParaRPr lang="ja-JP" sz="14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51435" marR="51435" marT="0" marB="0" anchor="ctr"/>
                </a:tc>
                <a:tc>
                  <a:txBody>
                    <a:bodyPr/>
                    <a:lstStyle/>
                    <a:p>
                      <a:pPr algn="just">
                        <a:spcAft>
                          <a:spcPts val="0"/>
                        </a:spcAft>
                      </a:pPr>
                      <a:r>
                        <a:rPr lang="en-US" sz="1400" kern="100" dirty="0">
                          <a:effectLst/>
                          <a:latin typeface="ＭＳ ゴシック" panose="020B0609070205080204" pitchFamily="49" charset="-128"/>
                          <a:ea typeface="ＭＳ ゴシック" panose="020B0609070205080204" pitchFamily="49" charset="-128"/>
                        </a:rPr>
                        <a:t>BIM</a:t>
                      </a:r>
                      <a:r>
                        <a:rPr lang="ja-JP" sz="1400" kern="100" dirty="0">
                          <a:effectLst/>
                          <a:latin typeface="ＭＳ ゴシック" panose="020B0609070205080204" pitchFamily="49" charset="-128"/>
                          <a:ea typeface="ＭＳ ゴシック" panose="020B0609070205080204" pitchFamily="49" charset="-128"/>
                        </a:rPr>
                        <a:t>コーディネーター等人件費（外注の場合）</a:t>
                      </a:r>
                      <a:endParaRPr lang="ja-JP" sz="14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51435" marR="51435" marT="0" marB="0" anchor="ctr"/>
                </a:tc>
                <a:tc>
                  <a:txBody>
                    <a:bodyPr/>
                    <a:lstStyle/>
                    <a:p>
                      <a:pPr algn="ctr">
                        <a:spcAft>
                          <a:spcPts val="0"/>
                        </a:spcAft>
                      </a:pPr>
                      <a:r>
                        <a:rPr lang="ja-JP" sz="1400" kern="100" dirty="0">
                          <a:effectLst/>
                          <a:latin typeface="ＭＳ ゴシック" panose="020B0609070205080204" pitchFamily="49" charset="-128"/>
                          <a:ea typeface="ＭＳ ゴシック" panose="020B0609070205080204" pitchFamily="49" charset="-128"/>
                        </a:rPr>
                        <a:t>様式⑮</a:t>
                      </a:r>
                      <a:endParaRPr lang="ja-JP" sz="14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51435" marR="51435" marT="0" marB="0" anchor="ctr"/>
                </a:tc>
                <a:tc vMerge="1">
                  <a:txBody>
                    <a:bodyPr/>
                    <a:lstStyle/>
                    <a:p>
                      <a:endParaRPr kumimoji="1" lang="ja-JP" altLang="en-US"/>
                    </a:p>
                  </a:txBody>
                  <a:tcPr/>
                </a:tc>
                <a:extLst>
                  <a:ext uri="{0D108BD9-81ED-4DB2-BD59-A6C34878D82A}">
                    <a16:rowId xmlns:a16="http://schemas.microsoft.com/office/drawing/2014/main" val="1742857999"/>
                  </a:ext>
                </a:extLst>
              </a:tr>
            </a:tbl>
          </a:graphicData>
        </a:graphic>
      </p:graphicFrame>
      <p:sp>
        <p:nvSpPr>
          <p:cNvPr id="7" name="テキスト ボックス 6"/>
          <p:cNvSpPr txBox="1"/>
          <p:nvPr/>
        </p:nvSpPr>
        <p:spPr>
          <a:xfrm>
            <a:off x="587204" y="1441231"/>
            <a:ext cx="7657637" cy="1546577"/>
          </a:xfrm>
          <a:prstGeom prst="rect">
            <a:avLst/>
          </a:prstGeom>
          <a:noFill/>
        </p:spPr>
        <p:txBody>
          <a:bodyPr wrap="square" rtlCol="0">
            <a:spAutoFit/>
          </a:bodyPr>
          <a:lstStyle/>
          <a:p>
            <a:r>
              <a:rPr lang="ja-JP" altLang="en-US" sz="1350" dirty="0">
                <a:latin typeface="ＭＳ ゴシック" panose="020B0609070205080204" pitchFamily="49" charset="-128"/>
                <a:ea typeface="ＭＳ ゴシック" panose="020B0609070205080204" pitchFamily="49" charset="-128"/>
              </a:rPr>
              <a:t>下記、作成支援様式（№</a:t>
            </a:r>
            <a:r>
              <a:rPr lang="en-US" altLang="ja-JP" sz="1350" dirty="0">
                <a:latin typeface="ＭＳ ゴシック" panose="020B0609070205080204" pitchFamily="49" charset="-128"/>
                <a:ea typeface="ＭＳ ゴシック" panose="020B0609070205080204" pitchFamily="49" charset="-128"/>
              </a:rPr>
              <a:t>12</a:t>
            </a:r>
            <a:r>
              <a:rPr lang="ja-JP" altLang="en-US" sz="1350" dirty="0">
                <a:latin typeface="ＭＳ ゴシック" panose="020B0609070205080204" pitchFamily="49" charset="-128"/>
                <a:ea typeface="ＭＳ ゴシック" panose="020B0609070205080204" pitchFamily="49" charset="-128"/>
              </a:rPr>
              <a:t>～</a:t>
            </a:r>
            <a:r>
              <a:rPr lang="en-US" altLang="ja-JP" sz="1350" dirty="0">
                <a:latin typeface="ＭＳ ゴシック" panose="020B0609070205080204" pitchFamily="49" charset="-128"/>
                <a:ea typeface="ＭＳ ゴシック" panose="020B0609070205080204" pitchFamily="49" charset="-128"/>
              </a:rPr>
              <a:t>17</a:t>
            </a:r>
            <a:r>
              <a:rPr lang="ja-JP" altLang="en-US" sz="1350" dirty="0">
                <a:latin typeface="ＭＳ ゴシック" panose="020B0609070205080204" pitchFamily="49" charset="-128"/>
                <a:ea typeface="ＭＳ ゴシック" panose="020B0609070205080204" pitchFamily="49" charset="-128"/>
              </a:rPr>
              <a:t>）については、交付申請時に提出する所定様式②に記載する交付申請額を算定するための作成支援様式となります。交付申請時点においては、予定を含めた交付申請額算定の根拠資料としてご使用ください。</a:t>
            </a:r>
          </a:p>
          <a:p>
            <a:r>
              <a:rPr lang="ja-JP" altLang="en-US" sz="1350" dirty="0">
                <a:latin typeface="ＭＳ ゴシック" panose="020B0609070205080204" pitchFamily="49" charset="-128"/>
                <a:ea typeface="ＭＳ ゴシック" panose="020B0609070205080204" pitchFamily="49" charset="-128"/>
              </a:rPr>
              <a:t>なお、交付申請時に提出を求めるものではありませんが、実施状況報告、完了実績報告においてはこれと同様の様式に実績を記載し提出していただきます。</a:t>
            </a:r>
          </a:p>
          <a:p>
            <a:endParaRPr lang="en-US" altLang="ja-JP" sz="1350" dirty="0">
              <a:latin typeface="ＭＳ ゴシック" panose="020B0609070205080204" pitchFamily="49" charset="-128"/>
              <a:ea typeface="ＭＳ ゴシック" panose="020B0609070205080204" pitchFamily="49" charset="-128"/>
            </a:endParaRPr>
          </a:p>
          <a:p>
            <a:r>
              <a:rPr lang="ja-JP" altLang="en-US" sz="1350" b="1" dirty="0">
                <a:solidFill>
                  <a:srgbClr val="C00000"/>
                </a:solidFill>
                <a:latin typeface="ＭＳ ゴシック" panose="020B0609070205080204" pitchFamily="49" charset="-128"/>
                <a:ea typeface="ＭＳ ゴシック" panose="020B0609070205080204" pitchFamily="49" charset="-128"/>
              </a:rPr>
              <a:t>＜交付申請所定様式②作成支援様式＞</a:t>
            </a:r>
          </a:p>
        </p:txBody>
      </p:sp>
      <p:sp>
        <p:nvSpPr>
          <p:cNvPr id="6" name="テキスト ボックス 5"/>
          <p:cNvSpPr txBox="1"/>
          <p:nvPr/>
        </p:nvSpPr>
        <p:spPr>
          <a:xfrm>
            <a:off x="621507" y="1129194"/>
            <a:ext cx="1198800" cy="276999"/>
          </a:xfrm>
          <a:prstGeom prst="rect">
            <a:avLst/>
          </a:prstGeom>
          <a:no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ctr" anchorCtr="0">
            <a:spAutoFit/>
          </a:bodyPr>
          <a:lstStyle/>
          <a:p>
            <a:r>
              <a:rPr lang="ja-JP" altLang="en-US" sz="1200" b="1" dirty="0">
                <a:solidFill>
                  <a:schemeClr val="tx1"/>
                </a:solidFill>
                <a:latin typeface="ＭＳ ゴシック" panose="020B0609070205080204" pitchFamily="49" charset="-128"/>
                <a:ea typeface="ＭＳ ゴシック" panose="020B0609070205080204" pitchFamily="49" charset="-128"/>
              </a:rPr>
              <a:t>交付申請書類</a:t>
            </a:r>
          </a:p>
        </p:txBody>
      </p:sp>
      <p:sp>
        <p:nvSpPr>
          <p:cNvPr id="2" name="タイトル 1"/>
          <p:cNvSpPr>
            <a:spLocks noGrp="1"/>
          </p:cNvSpPr>
          <p:nvPr>
            <p:ph type="title"/>
          </p:nvPr>
        </p:nvSpPr>
        <p:spPr/>
        <p:txBody>
          <a:bodyPr/>
          <a:lstStyle/>
          <a:p>
            <a:r>
              <a:rPr lang="en-US" altLang="ja-JP" dirty="0" smtClean="0"/>
              <a:t>7 </a:t>
            </a:r>
            <a:r>
              <a:rPr lang="ja-JP" altLang="en-US" dirty="0" smtClean="0"/>
              <a:t>代表事</a:t>
            </a:r>
            <a:r>
              <a:rPr lang="ja-JP" altLang="en-US" dirty="0"/>
              <a:t>業者登録様式及び交付申請様式</a:t>
            </a:r>
            <a:endParaRPr kumimoji="1" lang="ja-JP" altLang="en-US" dirty="0"/>
          </a:p>
        </p:txBody>
      </p:sp>
      <p:sp>
        <p:nvSpPr>
          <p:cNvPr id="8" name="タイトル 1"/>
          <p:cNvSpPr txBox="1">
            <a:spLocks/>
          </p:cNvSpPr>
          <p:nvPr/>
        </p:nvSpPr>
        <p:spPr>
          <a:xfrm>
            <a:off x="8150347" y="0"/>
            <a:ext cx="993653" cy="393138"/>
          </a:xfrm>
          <a:prstGeom prst="rect">
            <a:avLst/>
          </a:prstGeom>
          <a:noFill/>
          <a:ln w="25400">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4000"/>
              </a:lnSpc>
            </a:pPr>
            <a:r>
              <a:rPr lang="en-US" altLang="ja-JP" sz="1400" b="1" dirty="0" smtClean="0">
                <a:latin typeface="ＭＳ ゴシック" panose="020B0609070205080204" pitchFamily="49" charset="-128"/>
                <a:ea typeface="ＭＳ ゴシック" panose="020B0609070205080204" pitchFamily="49" charset="-128"/>
              </a:rPr>
              <a:t>34/56</a:t>
            </a:r>
            <a:endParaRPr lang="ja-JP" altLang="en-US" sz="1400" b="1"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41156926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p:cNvGrpSpPr/>
          <p:nvPr/>
        </p:nvGrpSpPr>
        <p:grpSpPr>
          <a:xfrm>
            <a:off x="391312" y="1911907"/>
            <a:ext cx="4786700" cy="3595232"/>
            <a:chOff x="198688" y="3618169"/>
            <a:chExt cx="6382266" cy="4793642"/>
          </a:xfrm>
        </p:grpSpPr>
        <p:pic>
          <p:nvPicPr>
            <p:cNvPr id="2" name="図 1"/>
            <p:cNvPicPr>
              <a:picLocks noChangeAspect="1"/>
            </p:cNvPicPr>
            <p:nvPr/>
          </p:nvPicPr>
          <p:blipFill rotWithShape="1">
            <a:blip r:embed="rId3"/>
            <a:srcRect l="-234" t="1141" r="4864" b="21475"/>
            <a:stretch/>
          </p:blipFill>
          <p:spPr>
            <a:xfrm>
              <a:off x="198688" y="3618169"/>
              <a:ext cx="6382266" cy="4793642"/>
            </a:xfrm>
            <a:prstGeom prst="rect">
              <a:avLst/>
            </a:prstGeom>
          </p:spPr>
        </p:pic>
        <p:sp>
          <p:nvSpPr>
            <p:cNvPr id="6" name="テキスト ボックス 5"/>
            <p:cNvSpPr txBox="1"/>
            <p:nvPr/>
          </p:nvSpPr>
          <p:spPr>
            <a:xfrm>
              <a:off x="2558684" y="4525534"/>
              <a:ext cx="981039" cy="138500"/>
            </a:xfrm>
            <a:prstGeom prst="rect">
              <a:avLst/>
            </a:prstGeom>
            <a:solidFill>
              <a:srgbClr val="FFFFCC"/>
            </a:solidFill>
            <a:ln w="9525" cmpd="sng">
              <a:noFill/>
            </a:ln>
          </p:spPr>
          <p:style>
            <a:lnRef idx="0">
              <a:scrgbClr r="0" g="0" b="0"/>
            </a:lnRef>
            <a:fillRef idx="0">
              <a:scrgbClr r="0" g="0" b="0"/>
            </a:fillRef>
            <a:effectRef idx="0">
              <a:scrgbClr r="0" g="0" b="0"/>
            </a:effectRef>
            <a:fontRef idx="minor">
              <a:schemeClr val="dk1"/>
            </a:fontRef>
          </p:style>
          <p:txBody>
            <a:bodyPr wrap="none" lIns="0" tIns="0" rIns="0" bIns="0" rtlCol="0" anchor="ctr" anchorCtr="0">
              <a:spAutoFit/>
            </a:bodyPr>
            <a:lstStyle/>
            <a:p>
              <a:r>
                <a:rPr lang="en-US" altLang="ja-JP" sz="675" dirty="0">
                  <a:solidFill>
                    <a:schemeClr val="tx1"/>
                  </a:solidFill>
                  <a:latin typeface="ＭＳ ゴシック" panose="020B0609070205080204" pitchFamily="49" charset="-128"/>
                  <a:ea typeface="ＭＳ ゴシック" panose="020B0609070205080204" pitchFamily="49" charset="-128"/>
                </a:rPr>
                <a:t>R5-6-BIM-</a:t>
              </a:r>
              <a:r>
                <a:rPr lang="ja-JP" altLang="en-US" sz="675" dirty="0">
                  <a:solidFill>
                    <a:schemeClr val="tx1"/>
                  </a:solidFill>
                  <a:latin typeface="ＭＳ ゴシック" panose="020B0609070205080204" pitchFamily="49" charset="-128"/>
                  <a:ea typeface="ＭＳ ゴシック" panose="020B0609070205080204" pitchFamily="49" charset="-128"/>
                </a:rPr>
                <a:t>●●●●</a:t>
              </a:r>
            </a:p>
          </p:txBody>
        </p:sp>
      </p:grpSp>
      <p:sp>
        <p:nvSpPr>
          <p:cNvPr id="3" name="正方形/長方形 2"/>
          <p:cNvSpPr/>
          <p:nvPr/>
        </p:nvSpPr>
        <p:spPr>
          <a:xfrm>
            <a:off x="250824" y="620713"/>
            <a:ext cx="1620000" cy="360000"/>
          </a:xfrm>
          <a:prstGeom prst="rect">
            <a:avLst/>
          </a:prstGeom>
          <a:solidFill>
            <a:schemeClr val="accent1">
              <a:lumMod val="20000"/>
              <a:lumOff val="80000"/>
            </a:schemeClr>
          </a:solidFill>
          <a:ln w="34925" cmpd="dbl">
            <a:solidFill>
              <a:schemeClr val="accent1">
                <a:lumMod val="75000"/>
              </a:schemeClr>
            </a:solidFill>
          </a:ln>
        </p:spPr>
        <p:txBody>
          <a:bodyPr wrap="square">
            <a:spAutoFit/>
          </a:bodyPr>
          <a:lstStyle/>
          <a:p>
            <a:pPr algn="ctr"/>
            <a:r>
              <a:rPr lang="ja-JP" altLang="en-US" sz="1600" b="1" dirty="0">
                <a:latin typeface="ＭＳ ゴシック" panose="020B0609070205080204" pitchFamily="49" charset="-128"/>
                <a:ea typeface="ＭＳ ゴシック" panose="020B0609070205080204" pitchFamily="49" charset="-128"/>
              </a:rPr>
              <a:t>所定様式</a:t>
            </a:r>
            <a:r>
              <a:rPr lang="ja-JP" altLang="en-US" sz="1600" b="1" dirty="0" smtClean="0">
                <a:latin typeface="ＭＳ ゴシック" panose="020B0609070205080204" pitchFamily="49" charset="-128"/>
                <a:ea typeface="ＭＳ ゴシック" panose="020B0609070205080204" pitchFamily="49" charset="-128"/>
              </a:rPr>
              <a:t>①</a:t>
            </a:r>
            <a:endParaRPr lang="ja-JP" altLang="en-US" sz="1600" b="1" dirty="0">
              <a:latin typeface="ＭＳ ゴシック" panose="020B0609070205080204" pitchFamily="49" charset="-128"/>
              <a:ea typeface="ＭＳ ゴシック" panose="020B0609070205080204" pitchFamily="49" charset="-128"/>
            </a:endParaRPr>
          </a:p>
        </p:txBody>
      </p:sp>
      <p:grpSp>
        <p:nvGrpSpPr>
          <p:cNvPr id="5" name="グループ化 4"/>
          <p:cNvGrpSpPr/>
          <p:nvPr/>
        </p:nvGrpSpPr>
        <p:grpSpPr>
          <a:xfrm>
            <a:off x="2118153" y="1911907"/>
            <a:ext cx="6775023" cy="796853"/>
            <a:chOff x="2824204" y="1406210"/>
            <a:chExt cx="9033364" cy="1062471"/>
          </a:xfrm>
        </p:grpSpPr>
        <p:sp>
          <p:nvSpPr>
            <p:cNvPr id="4" name="正方形/長方形 3"/>
            <p:cNvSpPr/>
            <p:nvPr/>
          </p:nvSpPr>
          <p:spPr>
            <a:xfrm>
              <a:off x="7037800" y="1406210"/>
              <a:ext cx="4819768" cy="907366"/>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ja-JP" altLang="en-US" sz="1400" kern="0" dirty="0">
                  <a:solidFill>
                    <a:srgbClr val="FF0000"/>
                  </a:solidFill>
                  <a:latin typeface="ＭＳ ゴシック" panose="020B0609070205080204" pitchFamily="49" charset="-128"/>
                  <a:ea typeface="ＭＳ ゴシック" panose="020B0609070205080204" pitchFamily="49" charset="-128"/>
                </a:rPr>
                <a:t>代表事業者登録</a:t>
              </a:r>
              <a:r>
                <a:rPr lang="ja-JP" altLang="en-US" sz="1400" kern="0" dirty="0" smtClean="0">
                  <a:solidFill>
                    <a:srgbClr val="FF0000"/>
                  </a:solidFill>
                  <a:latin typeface="ＭＳ ゴシック" panose="020B0609070205080204" pitchFamily="49" charset="-128"/>
                  <a:ea typeface="ＭＳ ゴシック" panose="020B0609070205080204" pitchFamily="49" charset="-128"/>
                </a:rPr>
                <a:t>を</a:t>
              </a:r>
              <a:r>
                <a:rPr lang="ja-JP" altLang="en-US" sz="1400" kern="0" dirty="0">
                  <a:solidFill>
                    <a:srgbClr val="FF0000"/>
                  </a:solidFill>
                  <a:latin typeface="ＭＳ ゴシック" panose="020B0609070205080204" pitchFamily="49" charset="-128"/>
                  <a:ea typeface="ＭＳ ゴシック" panose="020B0609070205080204" pitchFamily="49" charset="-128"/>
                </a:rPr>
                <a:t>行った</a:t>
              </a:r>
              <a:r>
                <a:rPr lang="ja-JP" altLang="en-US" sz="1400" kern="0" dirty="0" smtClean="0">
                  <a:solidFill>
                    <a:srgbClr val="FF0000"/>
                  </a:solidFill>
                  <a:latin typeface="ＭＳ ゴシック" panose="020B0609070205080204" pitchFamily="49" charset="-128"/>
                  <a:ea typeface="ＭＳ ゴシック" panose="020B0609070205080204" pitchFamily="49" charset="-128"/>
                </a:rPr>
                <a:t>事</a:t>
              </a:r>
              <a:r>
                <a:rPr lang="ja-JP" altLang="en-US" sz="1400" kern="0" dirty="0">
                  <a:solidFill>
                    <a:srgbClr val="FF0000"/>
                  </a:solidFill>
                  <a:latin typeface="ＭＳ ゴシック" panose="020B0609070205080204" pitchFamily="49" charset="-128"/>
                  <a:ea typeface="ＭＳ ゴシック" panose="020B0609070205080204" pitchFamily="49" charset="-128"/>
                </a:rPr>
                <a:t>業者の名称・登録番号・登録年月日を記載してください。</a:t>
              </a:r>
            </a:p>
          </p:txBody>
        </p:sp>
        <p:sp>
          <p:nvSpPr>
            <p:cNvPr id="14" name="正方形/長方形 13"/>
            <p:cNvSpPr/>
            <p:nvPr/>
          </p:nvSpPr>
          <p:spPr>
            <a:xfrm>
              <a:off x="2824204" y="2116893"/>
              <a:ext cx="4071499" cy="35178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p>
          </p:txBody>
        </p:sp>
      </p:grpSp>
      <p:grpSp>
        <p:nvGrpSpPr>
          <p:cNvPr id="19" name="グループ化 18"/>
          <p:cNvGrpSpPr/>
          <p:nvPr/>
        </p:nvGrpSpPr>
        <p:grpSpPr>
          <a:xfrm>
            <a:off x="2128340" y="2838091"/>
            <a:ext cx="6764836" cy="1397479"/>
            <a:chOff x="2837786" y="2641121"/>
            <a:chExt cx="9019781" cy="1863306"/>
          </a:xfrm>
        </p:grpSpPr>
        <p:sp>
          <p:nvSpPr>
            <p:cNvPr id="13" name="正方形/長方形 12"/>
            <p:cNvSpPr/>
            <p:nvPr/>
          </p:nvSpPr>
          <p:spPr>
            <a:xfrm>
              <a:off x="2837786" y="2781873"/>
              <a:ext cx="4057918" cy="34640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p>
          </p:txBody>
        </p:sp>
        <p:sp>
          <p:nvSpPr>
            <p:cNvPr id="15" name="正方形/長方形 14"/>
            <p:cNvSpPr/>
            <p:nvPr/>
          </p:nvSpPr>
          <p:spPr>
            <a:xfrm>
              <a:off x="7037799" y="2641121"/>
              <a:ext cx="4819768" cy="1863306"/>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rgbClr val="FF0000"/>
                  </a:solidFill>
                  <a:latin typeface="ＭＳ ゴシック" panose="020B0609070205080204" pitchFamily="49" charset="-128"/>
                  <a:ea typeface="ＭＳ ゴシック" panose="020B0609070205080204" pitchFamily="49" charset="-128"/>
                </a:rPr>
                <a:t>令和</a:t>
              </a:r>
              <a:r>
                <a:rPr lang="en-US" altLang="ja-JP" sz="1400" dirty="0">
                  <a:solidFill>
                    <a:srgbClr val="FF0000"/>
                  </a:solidFill>
                  <a:latin typeface="ＭＳ ゴシック" panose="020B0609070205080204" pitchFamily="49" charset="-128"/>
                  <a:ea typeface="ＭＳ ゴシック" panose="020B0609070205080204" pitchFamily="49" charset="-128"/>
                </a:rPr>
                <a:t>5-6</a:t>
              </a:r>
              <a:r>
                <a:rPr lang="ja-JP" altLang="en-US" sz="1400" dirty="0">
                  <a:solidFill>
                    <a:srgbClr val="FF0000"/>
                  </a:solidFill>
                  <a:latin typeface="ＭＳ ゴシック" panose="020B0609070205080204" pitchFamily="49" charset="-128"/>
                  <a:ea typeface="ＭＳ ゴシック" panose="020B0609070205080204" pitchFamily="49" charset="-128"/>
                </a:rPr>
                <a:t>年度事業で初めて申請するプロジェクトは</a:t>
              </a:r>
              <a:r>
                <a:rPr lang="en-US" altLang="ja-JP" sz="1400" dirty="0">
                  <a:solidFill>
                    <a:srgbClr val="FF0000"/>
                  </a:solidFill>
                  <a:latin typeface="ＭＳ ゴシック" panose="020B0609070205080204" pitchFamily="49" charset="-128"/>
                  <a:ea typeface="ＭＳ ゴシック" panose="020B0609070205080204" pitchFamily="49" charset="-128"/>
                </a:rPr>
                <a:t>【</a:t>
              </a:r>
              <a:r>
                <a:rPr lang="ja-JP" altLang="en-US" sz="1400" dirty="0">
                  <a:solidFill>
                    <a:srgbClr val="FF0000"/>
                  </a:solidFill>
                  <a:latin typeface="ＭＳ ゴシック" panose="020B0609070205080204" pitchFamily="49" charset="-128"/>
                  <a:ea typeface="ＭＳ ゴシック" panose="020B0609070205080204" pitchFamily="49" charset="-128"/>
                </a:rPr>
                <a:t>新規</a:t>
              </a:r>
              <a:r>
                <a:rPr lang="en-US" altLang="ja-JP" sz="1400" dirty="0">
                  <a:solidFill>
                    <a:srgbClr val="FF0000"/>
                  </a:solidFill>
                  <a:latin typeface="ＭＳ ゴシック" panose="020B0609070205080204" pitchFamily="49" charset="-128"/>
                  <a:ea typeface="ＭＳ ゴシック" panose="020B0609070205080204" pitchFamily="49" charset="-128"/>
                </a:rPr>
                <a:t>】</a:t>
              </a:r>
              <a:r>
                <a:rPr lang="ja-JP" altLang="en-US" sz="1400" dirty="0">
                  <a:solidFill>
                    <a:srgbClr val="FF0000"/>
                  </a:solidFill>
                  <a:latin typeface="ＭＳ ゴシック" panose="020B0609070205080204" pitchFamily="49" charset="-128"/>
                  <a:ea typeface="ＭＳ ゴシック" panose="020B0609070205080204" pitchFamily="49" charset="-128"/>
                </a:rPr>
                <a:t>、</a:t>
              </a:r>
              <a:r>
                <a:rPr lang="ja-JP" altLang="ja-JP" sz="1400" dirty="0">
                  <a:solidFill>
                    <a:srgbClr val="FF0000"/>
                  </a:solidFill>
                  <a:latin typeface="ＭＳ ゴシック" panose="020B0609070205080204" pitchFamily="49" charset="-128"/>
                  <a:ea typeface="ＭＳ ゴシック" panose="020B0609070205080204" pitchFamily="49" charset="-128"/>
                </a:rPr>
                <a:t>令和</a:t>
              </a:r>
              <a:r>
                <a:rPr lang="en-US" altLang="ja-JP" sz="1400" dirty="0">
                  <a:solidFill>
                    <a:srgbClr val="FF0000"/>
                  </a:solidFill>
                  <a:latin typeface="ＭＳ ゴシック" panose="020B0609070205080204" pitchFamily="49" charset="-128"/>
                  <a:ea typeface="ＭＳ ゴシック" panose="020B0609070205080204" pitchFamily="49" charset="-128"/>
                </a:rPr>
                <a:t>4-5</a:t>
              </a:r>
              <a:r>
                <a:rPr lang="ja-JP" altLang="ja-JP" sz="1400" dirty="0">
                  <a:solidFill>
                    <a:srgbClr val="FF0000"/>
                  </a:solidFill>
                  <a:latin typeface="ＭＳ ゴシック" panose="020B0609070205080204" pitchFamily="49" charset="-128"/>
                  <a:ea typeface="ＭＳ ゴシック" panose="020B0609070205080204" pitchFamily="49" charset="-128"/>
                </a:rPr>
                <a:t>年度事業で申請済みのプロジェクトは</a:t>
              </a:r>
              <a:r>
                <a:rPr lang="ja-JP" altLang="en-US" sz="1400" dirty="0">
                  <a:solidFill>
                    <a:srgbClr val="FF0000"/>
                  </a:solidFill>
                  <a:latin typeface="ＭＳ ゴシック" panose="020B0609070205080204" pitchFamily="49" charset="-128"/>
                  <a:ea typeface="ＭＳ ゴシック" panose="020B0609070205080204" pitchFamily="49" charset="-128"/>
                </a:rPr>
                <a:t>「既存」を選択し、令和</a:t>
              </a:r>
              <a:r>
                <a:rPr lang="en-US" altLang="ja-JP" sz="1400" dirty="0">
                  <a:solidFill>
                    <a:srgbClr val="FF0000"/>
                  </a:solidFill>
                  <a:latin typeface="ＭＳ ゴシック" panose="020B0609070205080204" pitchFamily="49" charset="-128"/>
                  <a:ea typeface="ＭＳ ゴシック" panose="020B0609070205080204" pitchFamily="49" charset="-128"/>
                </a:rPr>
                <a:t>4-5</a:t>
              </a:r>
              <a:r>
                <a:rPr lang="ja-JP" altLang="en-US" sz="1400" dirty="0">
                  <a:solidFill>
                    <a:srgbClr val="FF0000"/>
                  </a:solidFill>
                  <a:latin typeface="ＭＳ ゴシック" panose="020B0609070205080204" pitchFamily="49" charset="-128"/>
                  <a:ea typeface="ＭＳ ゴシック" panose="020B0609070205080204" pitchFamily="49" charset="-128"/>
                </a:rPr>
                <a:t>年度に申請した際のプロジェクト番号を記載してください。</a:t>
              </a:r>
              <a:endParaRPr lang="ja-JP" altLang="ja-JP" sz="1400" dirty="0">
                <a:solidFill>
                  <a:srgbClr val="FF0000"/>
                </a:solidFill>
                <a:latin typeface="ＭＳ ゴシック" panose="020B0609070205080204" pitchFamily="49" charset="-128"/>
                <a:ea typeface="ＭＳ ゴシック" panose="020B0609070205080204" pitchFamily="49" charset="-128"/>
              </a:endParaRPr>
            </a:p>
          </p:txBody>
        </p:sp>
      </p:grpSp>
      <p:grpSp>
        <p:nvGrpSpPr>
          <p:cNvPr id="20" name="グループ化 19"/>
          <p:cNvGrpSpPr/>
          <p:nvPr/>
        </p:nvGrpSpPr>
        <p:grpSpPr>
          <a:xfrm>
            <a:off x="2128254" y="3203459"/>
            <a:ext cx="6764922" cy="2110413"/>
            <a:chOff x="2827512" y="3128279"/>
            <a:chExt cx="9019896" cy="2813884"/>
          </a:xfrm>
        </p:grpSpPr>
        <p:sp>
          <p:nvSpPr>
            <p:cNvPr id="16" name="正方形/長方形 15"/>
            <p:cNvSpPr/>
            <p:nvPr/>
          </p:nvSpPr>
          <p:spPr>
            <a:xfrm>
              <a:off x="2827512" y="3128279"/>
              <a:ext cx="669882" cy="19520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p>
          </p:txBody>
        </p:sp>
        <p:sp>
          <p:nvSpPr>
            <p:cNvPr id="18" name="正方形/長方形 17"/>
            <p:cNvSpPr/>
            <p:nvPr/>
          </p:nvSpPr>
          <p:spPr>
            <a:xfrm>
              <a:off x="7037800" y="4831975"/>
              <a:ext cx="4809608" cy="1110188"/>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rgbClr val="FF0000"/>
                  </a:solidFill>
                  <a:latin typeface="ＭＳ ゴシック" panose="020B0609070205080204" pitchFamily="49" charset="-128"/>
                  <a:ea typeface="ＭＳ ゴシック" panose="020B0609070205080204" pitchFamily="49" charset="-128"/>
                </a:rPr>
                <a:t>申請するプロジェクトが新築工事の場合は</a:t>
              </a:r>
              <a:r>
                <a:rPr lang="en-US" altLang="ja-JP" sz="1400" dirty="0">
                  <a:solidFill>
                    <a:srgbClr val="FF0000"/>
                  </a:solidFill>
                  <a:latin typeface="ＭＳ ゴシック" panose="020B0609070205080204" pitchFamily="49" charset="-128"/>
                  <a:ea typeface="ＭＳ ゴシック" panose="020B0609070205080204" pitchFamily="49" charset="-128"/>
                </a:rPr>
                <a:t>【</a:t>
              </a:r>
              <a:r>
                <a:rPr lang="ja-JP" altLang="en-US" sz="1400" dirty="0">
                  <a:solidFill>
                    <a:srgbClr val="FF0000"/>
                  </a:solidFill>
                  <a:latin typeface="ＭＳ ゴシック" panose="020B0609070205080204" pitchFamily="49" charset="-128"/>
                  <a:ea typeface="ＭＳ ゴシック" panose="020B0609070205080204" pitchFamily="49" charset="-128"/>
                </a:rPr>
                <a:t>新築</a:t>
              </a:r>
              <a:r>
                <a:rPr lang="en-US" altLang="ja-JP" sz="1400" dirty="0">
                  <a:solidFill>
                    <a:srgbClr val="FF0000"/>
                  </a:solidFill>
                  <a:latin typeface="ＭＳ ゴシック" panose="020B0609070205080204" pitchFamily="49" charset="-128"/>
                  <a:ea typeface="ＭＳ ゴシック" panose="020B0609070205080204" pitchFamily="49" charset="-128"/>
                </a:rPr>
                <a:t>】</a:t>
              </a:r>
              <a:r>
                <a:rPr lang="ja-JP" altLang="en-US" sz="1400" dirty="0">
                  <a:solidFill>
                    <a:srgbClr val="FF0000"/>
                  </a:solidFill>
                  <a:latin typeface="ＭＳ ゴシック" panose="020B0609070205080204" pitchFamily="49" charset="-128"/>
                  <a:ea typeface="ＭＳ ゴシック" panose="020B0609070205080204" pitchFamily="49" charset="-128"/>
                </a:rPr>
                <a:t> 改修工事、増築工事、修繕工事の場合</a:t>
              </a:r>
              <a:r>
                <a:rPr lang="en-US" altLang="ja-JP" sz="1400" dirty="0">
                  <a:solidFill>
                    <a:srgbClr val="FF0000"/>
                  </a:solidFill>
                  <a:latin typeface="ＭＳ ゴシック" panose="020B0609070205080204" pitchFamily="49" charset="-128"/>
                  <a:ea typeface="ＭＳ ゴシック" panose="020B0609070205080204" pitchFamily="49" charset="-128"/>
                </a:rPr>
                <a:t>【</a:t>
              </a:r>
              <a:r>
                <a:rPr lang="ja-JP" altLang="en-US" sz="1400" dirty="0">
                  <a:solidFill>
                    <a:srgbClr val="FF0000"/>
                  </a:solidFill>
                  <a:latin typeface="ＭＳ ゴシック" panose="020B0609070205080204" pitchFamily="49" charset="-128"/>
                  <a:ea typeface="ＭＳ ゴシック" panose="020B0609070205080204" pitchFamily="49" charset="-128"/>
                </a:rPr>
                <a:t>改修</a:t>
              </a:r>
              <a:r>
                <a:rPr lang="en-US" altLang="ja-JP" sz="1400" dirty="0">
                  <a:solidFill>
                    <a:srgbClr val="FF0000"/>
                  </a:solidFill>
                  <a:latin typeface="ＭＳ ゴシック" panose="020B0609070205080204" pitchFamily="49" charset="-128"/>
                  <a:ea typeface="ＭＳ ゴシック" panose="020B0609070205080204" pitchFamily="49" charset="-128"/>
                </a:rPr>
                <a:t>】</a:t>
              </a:r>
              <a:r>
                <a:rPr lang="ja-JP" altLang="en-US" sz="1400" dirty="0">
                  <a:solidFill>
                    <a:srgbClr val="FF0000"/>
                  </a:solidFill>
                  <a:latin typeface="ＭＳ ゴシック" panose="020B0609070205080204" pitchFamily="49" charset="-128"/>
                  <a:ea typeface="ＭＳ ゴシック" panose="020B0609070205080204" pitchFamily="49" charset="-128"/>
                </a:rPr>
                <a:t>を選択してください。</a:t>
              </a:r>
            </a:p>
          </p:txBody>
        </p:sp>
      </p:grpSp>
      <p:sp>
        <p:nvSpPr>
          <p:cNvPr id="21" name="タイトル 1"/>
          <p:cNvSpPr txBox="1">
            <a:spLocks/>
          </p:cNvSpPr>
          <p:nvPr/>
        </p:nvSpPr>
        <p:spPr>
          <a:xfrm>
            <a:off x="8150347" y="0"/>
            <a:ext cx="993653" cy="393138"/>
          </a:xfrm>
          <a:prstGeom prst="rect">
            <a:avLst/>
          </a:prstGeom>
          <a:noFill/>
          <a:ln w="25400">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4000"/>
              </a:lnSpc>
            </a:pPr>
            <a:r>
              <a:rPr lang="en-US" altLang="ja-JP" sz="1400" b="1" dirty="0" smtClean="0">
                <a:latin typeface="ＭＳ ゴシック" panose="020B0609070205080204" pitchFamily="49" charset="-128"/>
                <a:ea typeface="ＭＳ ゴシック" panose="020B0609070205080204" pitchFamily="49" charset="-128"/>
              </a:rPr>
              <a:t>35/56</a:t>
            </a:r>
            <a:endParaRPr lang="ja-JP" altLang="en-US" sz="1400" b="1" dirty="0">
              <a:latin typeface="ＭＳ ゴシック" panose="020B0609070205080204" pitchFamily="49" charset="-128"/>
              <a:ea typeface="ＭＳ ゴシック" panose="020B0609070205080204" pitchFamily="49" charset="-128"/>
            </a:endParaRPr>
          </a:p>
        </p:txBody>
      </p:sp>
      <p:sp>
        <p:nvSpPr>
          <p:cNvPr id="8" name="タイトル 7"/>
          <p:cNvSpPr>
            <a:spLocks noGrp="1"/>
          </p:cNvSpPr>
          <p:nvPr>
            <p:ph type="title"/>
          </p:nvPr>
        </p:nvSpPr>
        <p:spPr/>
        <p:txBody>
          <a:bodyPr/>
          <a:lstStyle/>
          <a:p>
            <a:r>
              <a:rPr lang="en-US" altLang="ja-JP" dirty="0" smtClean="0"/>
              <a:t>7 </a:t>
            </a:r>
            <a:r>
              <a:rPr lang="ja-JP" altLang="en-US" dirty="0" smtClean="0"/>
              <a:t>代表事</a:t>
            </a:r>
            <a:r>
              <a:rPr lang="ja-JP" altLang="en-US" dirty="0"/>
              <a:t>業者登録様式及び交付申請様式</a:t>
            </a:r>
            <a:endParaRPr kumimoji="1" lang="ja-JP" altLang="en-US" dirty="0"/>
          </a:p>
        </p:txBody>
      </p:sp>
    </p:spTree>
    <p:extLst>
      <p:ext uri="{BB962C8B-B14F-4D97-AF65-F5344CB8AC3E}">
        <p14:creationId xmlns:p14="http://schemas.microsoft.com/office/powerpoint/2010/main" val="2283675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3"/>
          <a:srcRect r="17919"/>
          <a:stretch/>
        </p:blipFill>
        <p:spPr>
          <a:xfrm>
            <a:off x="143302" y="1378047"/>
            <a:ext cx="8853985" cy="3111143"/>
          </a:xfrm>
          <a:prstGeom prst="rect">
            <a:avLst/>
          </a:prstGeom>
        </p:spPr>
      </p:pic>
      <p:sp>
        <p:nvSpPr>
          <p:cNvPr id="21" name="正方形/長方形 20"/>
          <p:cNvSpPr/>
          <p:nvPr/>
        </p:nvSpPr>
        <p:spPr>
          <a:xfrm>
            <a:off x="250825" y="620713"/>
            <a:ext cx="1620000" cy="360000"/>
          </a:xfrm>
          <a:prstGeom prst="rect">
            <a:avLst/>
          </a:prstGeom>
          <a:solidFill>
            <a:schemeClr val="accent1">
              <a:lumMod val="20000"/>
              <a:lumOff val="80000"/>
            </a:schemeClr>
          </a:solidFill>
          <a:ln w="34925" cmpd="dbl">
            <a:solidFill>
              <a:schemeClr val="accent1">
                <a:lumMod val="75000"/>
              </a:schemeClr>
            </a:solidFill>
          </a:ln>
        </p:spPr>
        <p:txBody>
          <a:bodyPr wrap="square">
            <a:spAutoFit/>
          </a:bodyPr>
          <a:lstStyle/>
          <a:p>
            <a:pPr algn="ctr"/>
            <a:r>
              <a:rPr lang="ja-JP" altLang="en-US" sz="1600" b="1" dirty="0">
                <a:latin typeface="ＭＳ ゴシック" panose="020B0609070205080204" pitchFamily="49" charset="-128"/>
                <a:ea typeface="ＭＳ ゴシック" panose="020B0609070205080204" pitchFamily="49" charset="-128"/>
              </a:rPr>
              <a:t>所定様式②</a:t>
            </a:r>
          </a:p>
        </p:txBody>
      </p:sp>
      <p:grpSp>
        <p:nvGrpSpPr>
          <p:cNvPr id="2" name="グループ化 1"/>
          <p:cNvGrpSpPr/>
          <p:nvPr/>
        </p:nvGrpSpPr>
        <p:grpSpPr>
          <a:xfrm>
            <a:off x="250826" y="1871743"/>
            <a:ext cx="8642350" cy="3769931"/>
            <a:chOff x="334435" y="1352657"/>
            <a:chExt cx="11523133" cy="5026574"/>
          </a:xfrm>
        </p:grpSpPr>
        <p:sp>
          <p:nvSpPr>
            <p:cNvPr id="24" name="正方形/長方形 23"/>
            <p:cNvSpPr/>
            <p:nvPr/>
          </p:nvSpPr>
          <p:spPr>
            <a:xfrm>
              <a:off x="334435" y="4286494"/>
              <a:ext cx="11523133" cy="2092737"/>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a:buFont typeface="Arial" panose="020B0604020202020204" pitchFamily="34" charset="0"/>
                <a:buChar char="•"/>
              </a:pPr>
              <a:r>
                <a:rPr lang="ja-JP" altLang="en-US" sz="1400" dirty="0">
                  <a:solidFill>
                    <a:srgbClr val="FF0000"/>
                  </a:solidFill>
                  <a:latin typeface="ＭＳ ゴシック" panose="020B0609070205080204" pitchFamily="49" charset="-128"/>
                  <a:ea typeface="ＭＳ ゴシック" panose="020B0609070205080204" pitchFamily="49" charset="-128"/>
                </a:rPr>
                <a:t>当初申請の場合は</a:t>
              </a:r>
              <a:r>
                <a:rPr lang="en-US" altLang="ja-JP" sz="1400" dirty="0">
                  <a:solidFill>
                    <a:srgbClr val="FF0000"/>
                  </a:solidFill>
                  <a:latin typeface="ＭＳ ゴシック" panose="020B0609070205080204" pitchFamily="49" charset="-128"/>
                  <a:ea typeface="ＭＳ ゴシック" panose="020B0609070205080204" pitchFamily="49" charset="-128"/>
                </a:rPr>
                <a:t>【</a:t>
              </a:r>
              <a:r>
                <a:rPr lang="ja-JP" altLang="en-US" sz="1400" dirty="0">
                  <a:solidFill>
                    <a:srgbClr val="FF0000"/>
                  </a:solidFill>
                  <a:latin typeface="ＭＳ ゴシック" panose="020B0609070205080204" pitchFamily="49" charset="-128"/>
                  <a:ea typeface="ＭＳ ゴシック" panose="020B0609070205080204" pitchFamily="49" charset="-128"/>
                </a:rPr>
                <a:t>新規</a:t>
              </a:r>
              <a:r>
                <a:rPr lang="en-US" altLang="ja-JP" sz="1400" dirty="0">
                  <a:solidFill>
                    <a:srgbClr val="FF0000"/>
                  </a:solidFill>
                  <a:latin typeface="ＭＳ ゴシック" panose="020B0609070205080204" pitchFamily="49" charset="-128"/>
                  <a:ea typeface="ＭＳ ゴシック" panose="020B0609070205080204" pitchFamily="49" charset="-128"/>
                </a:rPr>
                <a:t>】</a:t>
              </a:r>
              <a:r>
                <a:rPr lang="ja-JP" altLang="en-US" sz="1400" dirty="0">
                  <a:solidFill>
                    <a:srgbClr val="FF0000"/>
                  </a:solidFill>
                  <a:latin typeface="ＭＳ ゴシック" panose="020B0609070205080204" pitchFamily="49" charset="-128"/>
                  <a:ea typeface="ＭＳ ゴシック" panose="020B0609070205080204" pitchFamily="49" charset="-128"/>
                </a:rPr>
                <a:t>のみの選択になります。</a:t>
              </a:r>
              <a:endParaRPr lang="en-US" altLang="ja-JP" sz="1400" dirty="0">
                <a:solidFill>
                  <a:srgbClr val="FF0000"/>
                </a:solidFill>
                <a:latin typeface="ＭＳ ゴシック" panose="020B0609070205080204" pitchFamily="49" charset="-128"/>
                <a:ea typeface="ＭＳ ゴシック" panose="020B0609070205080204" pitchFamily="49" charset="-128"/>
              </a:endParaRPr>
            </a:p>
            <a:p>
              <a:pPr marL="214313" indent="-214313">
                <a:buFont typeface="Arial" panose="020B0604020202020204" pitchFamily="34" charset="0"/>
                <a:buChar char="•"/>
              </a:pPr>
              <a:r>
                <a:rPr lang="ja-JP" altLang="en-US" sz="1400" dirty="0">
                  <a:solidFill>
                    <a:srgbClr val="FF0000"/>
                  </a:solidFill>
                  <a:latin typeface="ＭＳ ゴシック" panose="020B0609070205080204" pitchFamily="49" charset="-128"/>
                  <a:ea typeface="ＭＳ ゴシック" panose="020B0609070205080204" pitchFamily="49" charset="-128"/>
                </a:rPr>
                <a:t>変更申請を行う場合、変更のあった補助事業者は</a:t>
              </a:r>
              <a:r>
                <a:rPr lang="en-US" altLang="ja-JP" sz="1400" dirty="0">
                  <a:solidFill>
                    <a:srgbClr val="FF0000"/>
                  </a:solidFill>
                  <a:latin typeface="ＭＳ ゴシック" panose="020B0609070205080204" pitchFamily="49" charset="-128"/>
                  <a:ea typeface="ＭＳ ゴシック" panose="020B0609070205080204" pitchFamily="49" charset="-128"/>
                </a:rPr>
                <a:t>【</a:t>
              </a:r>
              <a:r>
                <a:rPr lang="ja-JP" altLang="en-US" sz="1400" dirty="0">
                  <a:solidFill>
                    <a:srgbClr val="FF0000"/>
                  </a:solidFill>
                  <a:latin typeface="ＭＳ ゴシック" panose="020B0609070205080204" pitchFamily="49" charset="-128"/>
                  <a:ea typeface="ＭＳ ゴシック" panose="020B0609070205080204" pitchFamily="49" charset="-128"/>
                </a:rPr>
                <a:t>変更</a:t>
              </a:r>
              <a:r>
                <a:rPr lang="en-US" altLang="ja-JP" sz="1400" dirty="0">
                  <a:solidFill>
                    <a:srgbClr val="FF0000"/>
                  </a:solidFill>
                  <a:latin typeface="ＭＳ ゴシック" panose="020B0609070205080204" pitchFamily="49" charset="-128"/>
                  <a:ea typeface="ＭＳ ゴシック" panose="020B0609070205080204" pitchFamily="49" charset="-128"/>
                </a:rPr>
                <a:t>】</a:t>
              </a:r>
              <a:r>
                <a:rPr lang="ja-JP" altLang="en-US" sz="1400" dirty="0">
                  <a:solidFill>
                    <a:srgbClr val="FF0000"/>
                  </a:solidFill>
                  <a:latin typeface="ＭＳ ゴシック" panose="020B0609070205080204" pitchFamily="49" charset="-128"/>
                  <a:ea typeface="ＭＳ ゴシック" panose="020B0609070205080204" pitchFamily="49" charset="-128"/>
                </a:rPr>
                <a:t>を選択し、その他変更の無い補助事業者は</a:t>
              </a:r>
              <a:r>
                <a:rPr lang="en-US" altLang="ja-JP" sz="1400" dirty="0">
                  <a:solidFill>
                    <a:srgbClr val="FF0000"/>
                  </a:solidFill>
                  <a:latin typeface="ＭＳ ゴシック" panose="020B0609070205080204" pitchFamily="49" charset="-128"/>
                  <a:ea typeface="ＭＳ ゴシック" panose="020B0609070205080204" pitchFamily="49" charset="-128"/>
                </a:rPr>
                <a:t>【</a:t>
              </a:r>
              <a:r>
                <a:rPr lang="ja-JP" altLang="en-US" sz="1400" dirty="0">
                  <a:solidFill>
                    <a:srgbClr val="FF0000"/>
                  </a:solidFill>
                  <a:latin typeface="ＭＳ ゴシック" panose="020B0609070205080204" pitchFamily="49" charset="-128"/>
                  <a:ea typeface="ＭＳ ゴシック" panose="020B0609070205080204" pitchFamily="49" charset="-128"/>
                </a:rPr>
                <a:t>申請済</a:t>
              </a:r>
              <a:r>
                <a:rPr lang="en-US" altLang="ja-JP" sz="1400" dirty="0">
                  <a:solidFill>
                    <a:srgbClr val="FF0000"/>
                  </a:solidFill>
                  <a:latin typeface="ＭＳ ゴシック" panose="020B0609070205080204" pitchFamily="49" charset="-128"/>
                  <a:ea typeface="ＭＳ ゴシック" panose="020B0609070205080204" pitchFamily="49" charset="-128"/>
                </a:rPr>
                <a:t>】</a:t>
              </a:r>
              <a:r>
                <a:rPr lang="ja-JP" altLang="en-US" sz="1400" dirty="0">
                  <a:solidFill>
                    <a:srgbClr val="FF0000"/>
                  </a:solidFill>
                  <a:latin typeface="ＭＳ ゴシック" panose="020B0609070205080204" pitchFamily="49" charset="-128"/>
                  <a:ea typeface="ＭＳ ゴシック" panose="020B0609070205080204" pitchFamily="49" charset="-128"/>
                </a:rPr>
                <a:t>を選択してください。</a:t>
              </a:r>
              <a:endParaRPr lang="en-US" altLang="ja-JP" sz="1400" dirty="0">
                <a:solidFill>
                  <a:srgbClr val="FF0000"/>
                </a:solidFill>
                <a:latin typeface="ＭＳ ゴシック" panose="020B0609070205080204" pitchFamily="49" charset="-128"/>
                <a:ea typeface="ＭＳ ゴシック" panose="020B0609070205080204" pitchFamily="49" charset="-128"/>
              </a:endParaRPr>
            </a:p>
            <a:p>
              <a:pPr marL="214313" indent="-214313">
                <a:buFont typeface="Arial" panose="020B0604020202020204" pitchFamily="34" charset="0"/>
                <a:buChar char="•"/>
              </a:pPr>
              <a:r>
                <a:rPr lang="ja-JP" altLang="en-US" sz="1400" dirty="0">
                  <a:solidFill>
                    <a:srgbClr val="FF0000"/>
                  </a:solidFill>
                  <a:latin typeface="ＭＳ ゴシック" panose="020B0609070205080204" pitchFamily="49" charset="-128"/>
                  <a:ea typeface="ＭＳ ゴシック" panose="020B0609070205080204" pitchFamily="49" charset="-128"/>
                </a:rPr>
                <a:t>変更申請の際に新たに補助事業者が追加される場合も</a:t>
              </a:r>
              <a:r>
                <a:rPr lang="en-US" altLang="ja-JP" sz="1400" dirty="0">
                  <a:solidFill>
                    <a:srgbClr val="FF0000"/>
                  </a:solidFill>
                  <a:latin typeface="ＭＳ ゴシック" panose="020B0609070205080204" pitchFamily="49" charset="-128"/>
                  <a:ea typeface="ＭＳ ゴシック" panose="020B0609070205080204" pitchFamily="49" charset="-128"/>
                </a:rPr>
                <a:t>【</a:t>
              </a:r>
              <a:r>
                <a:rPr lang="ja-JP" altLang="en-US" sz="1400" dirty="0">
                  <a:solidFill>
                    <a:srgbClr val="FF0000"/>
                  </a:solidFill>
                  <a:latin typeface="ＭＳ ゴシック" panose="020B0609070205080204" pitchFamily="49" charset="-128"/>
                  <a:ea typeface="ＭＳ ゴシック" panose="020B0609070205080204" pitchFamily="49" charset="-128"/>
                </a:rPr>
                <a:t>新規</a:t>
              </a:r>
              <a:r>
                <a:rPr lang="en-US" altLang="ja-JP" sz="1400" dirty="0">
                  <a:solidFill>
                    <a:srgbClr val="FF0000"/>
                  </a:solidFill>
                  <a:latin typeface="ＭＳ ゴシック" panose="020B0609070205080204" pitchFamily="49" charset="-128"/>
                  <a:ea typeface="ＭＳ ゴシック" panose="020B0609070205080204" pitchFamily="49" charset="-128"/>
                </a:rPr>
                <a:t>】</a:t>
              </a:r>
              <a:r>
                <a:rPr lang="ja-JP" altLang="en-US" sz="1400" dirty="0">
                  <a:solidFill>
                    <a:srgbClr val="FF0000"/>
                  </a:solidFill>
                  <a:latin typeface="ＭＳ ゴシック" panose="020B0609070205080204" pitchFamily="49" charset="-128"/>
                  <a:ea typeface="ＭＳ ゴシック" panose="020B0609070205080204" pitchFamily="49" charset="-128"/>
                </a:rPr>
                <a:t>を選択してください。</a:t>
              </a:r>
              <a:endParaRPr lang="en-US" altLang="ja-JP" sz="1400" dirty="0">
                <a:solidFill>
                  <a:srgbClr val="FF0000"/>
                </a:solidFill>
                <a:latin typeface="ＭＳ ゴシック" panose="020B0609070205080204" pitchFamily="49" charset="-128"/>
                <a:ea typeface="ＭＳ ゴシック" panose="020B0609070205080204" pitchFamily="49" charset="-128"/>
              </a:endParaRPr>
            </a:p>
            <a:p>
              <a:pPr marL="214313" indent="-214313">
                <a:buFont typeface="Arial" panose="020B0604020202020204" pitchFamily="34" charset="0"/>
                <a:buChar char="•"/>
              </a:pPr>
              <a:r>
                <a:rPr lang="ja-JP" altLang="en-US" sz="1400" dirty="0">
                  <a:solidFill>
                    <a:srgbClr val="FF0000"/>
                  </a:solidFill>
                  <a:latin typeface="ＭＳ ゴシック" panose="020B0609070205080204" pitchFamily="49" charset="-128"/>
                  <a:ea typeface="ＭＳ ゴシック" panose="020B0609070205080204" pitchFamily="49" charset="-128"/>
                </a:rPr>
                <a:t>事業途中で一部の補助事業者が、不参加となる場合は、変更申請となり、当該補助事業者は</a:t>
              </a:r>
              <a:r>
                <a:rPr lang="en-US" altLang="ja-JP" sz="1400" dirty="0">
                  <a:solidFill>
                    <a:srgbClr val="FF0000"/>
                  </a:solidFill>
                  <a:latin typeface="ＭＳ ゴシック" panose="020B0609070205080204" pitchFamily="49" charset="-128"/>
                  <a:ea typeface="ＭＳ ゴシック" panose="020B0609070205080204" pitchFamily="49" charset="-128"/>
                </a:rPr>
                <a:t>【</a:t>
              </a:r>
              <a:r>
                <a:rPr lang="ja-JP" altLang="en-US" sz="1400" dirty="0">
                  <a:solidFill>
                    <a:srgbClr val="FF0000"/>
                  </a:solidFill>
                  <a:latin typeface="ＭＳ ゴシック" panose="020B0609070205080204" pitchFamily="49" charset="-128"/>
                  <a:ea typeface="ＭＳ ゴシック" panose="020B0609070205080204" pitchFamily="49" charset="-128"/>
                </a:rPr>
                <a:t>取り下げ</a:t>
              </a:r>
              <a:r>
                <a:rPr lang="en-US" altLang="ja-JP" sz="1400" dirty="0">
                  <a:solidFill>
                    <a:srgbClr val="FF0000"/>
                  </a:solidFill>
                  <a:latin typeface="ＭＳ ゴシック" panose="020B0609070205080204" pitchFamily="49" charset="-128"/>
                  <a:ea typeface="ＭＳ ゴシック" panose="020B0609070205080204" pitchFamily="49" charset="-128"/>
                </a:rPr>
                <a:t>】 </a:t>
              </a:r>
              <a:r>
                <a:rPr lang="ja-JP" altLang="en-US" sz="1400" dirty="0">
                  <a:solidFill>
                    <a:srgbClr val="FF0000"/>
                  </a:solidFill>
                  <a:latin typeface="ＭＳ ゴシック" panose="020B0609070205080204" pitchFamily="49" charset="-128"/>
                  <a:ea typeface="ＭＳ ゴシック" panose="020B0609070205080204" pitchFamily="49" charset="-128"/>
                </a:rPr>
                <a:t>を選択してください。</a:t>
              </a:r>
              <a:endParaRPr lang="en-US" altLang="ja-JP" sz="1400" dirty="0">
                <a:solidFill>
                  <a:srgbClr val="FF0000"/>
                </a:solidFill>
                <a:latin typeface="ＭＳ ゴシック" panose="020B0609070205080204" pitchFamily="49" charset="-128"/>
                <a:ea typeface="ＭＳ ゴシック" panose="020B0609070205080204" pitchFamily="49" charset="-128"/>
              </a:endParaRPr>
            </a:p>
          </p:txBody>
        </p:sp>
        <p:sp>
          <p:nvSpPr>
            <p:cNvPr id="25" name="正方形/長方形 24"/>
            <p:cNvSpPr/>
            <p:nvPr/>
          </p:nvSpPr>
          <p:spPr>
            <a:xfrm>
              <a:off x="525820" y="1352657"/>
              <a:ext cx="439379" cy="124766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p>
          </p:txBody>
        </p:sp>
      </p:grpSp>
      <p:grpSp>
        <p:nvGrpSpPr>
          <p:cNvPr id="3" name="グループ化 2"/>
          <p:cNvGrpSpPr/>
          <p:nvPr/>
        </p:nvGrpSpPr>
        <p:grpSpPr>
          <a:xfrm>
            <a:off x="250825" y="1881113"/>
            <a:ext cx="8642350" cy="4535561"/>
            <a:chOff x="334433" y="1365150"/>
            <a:chExt cx="11523133" cy="6047414"/>
          </a:xfrm>
        </p:grpSpPr>
        <p:sp>
          <p:nvSpPr>
            <p:cNvPr id="26" name="正方形/長方形 25"/>
            <p:cNvSpPr/>
            <p:nvPr/>
          </p:nvSpPr>
          <p:spPr>
            <a:xfrm>
              <a:off x="334433" y="6528757"/>
              <a:ext cx="11523133" cy="883807"/>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rgbClr val="FF0000"/>
                  </a:solidFill>
                  <a:latin typeface="ＭＳ ゴシック" panose="020B0609070205080204" pitchFamily="49" charset="-128"/>
                  <a:ea typeface="ＭＳ ゴシック" panose="020B0609070205080204" pitchFamily="49" charset="-128"/>
                </a:rPr>
                <a:t>交付申請を行う代表事業者または協力事業者の名称を記載してください。</a:t>
              </a:r>
              <a:endParaRPr lang="en-US" altLang="ja-JP" sz="1400" dirty="0">
                <a:solidFill>
                  <a:srgbClr val="FF0000"/>
                </a:solidFill>
                <a:latin typeface="ＭＳ ゴシック" panose="020B0609070205080204" pitchFamily="49" charset="-128"/>
                <a:ea typeface="ＭＳ ゴシック" panose="020B0609070205080204" pitchFamily="49" charset="-128"/>
              </a:endParaRPr>
            </a:p>
            <a:p>
              <a:r>
                <a:rPr lang="ja-JP" altLang="en-US" sz="1400" dirty="0">
                  <a:solidFill>
                    <a:srgbClr val="FF0000"/>
                  </a:solidFill>
                  <a:latin typeface="ＭＳ ゴシック" panose="020B0609070205080204" pitchFamily="49" charset="-128"/>
                  <a:ea typeface="ＭＳ ゴシック" panose="020B0609070205080204" pitchFamily="49" charset="-128"/>
                </a:rPr>
                <a:t>（上から代表事業者、協力事業者の順に記載してください。）</a:t>
              </a:r>
              <a:endParaRPr lang="en-US" altLang="ja-JP" sz="1400" dirty="0">
                <a:solidFill>
                  <a:srgbClr val="FF0000"/>
                </a:solidFill>
                <a:latin typeface="ＭＳ ゴシック" panose="020B0609070205080204" pitchFamily="49" charset="-128"/>
                <a:ea typeface="ＭＳ ゴシック" panose="020B0609070205080204" pitchFamily="49" charset="-128"/>
              </a:endParaRPr>
            </a:p>
          </p:txBody>
        </p:sp>
        <p:sp>
          <p:nvSpPr>
            <p:cNvPr id="28" name="正方形/長方形 27"/>
            <p:cNvSpPr/>
            <p:nvPr/>
          </p:nvSpPr>
          <p:spPr>
            <a:xfrm>
              <a:off x="983019" y="1365150"/>
              <a:ext cx="1079163" cy="124766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p>
          </p:txBody>
        </p:sp>
      </p:grpSp>
      <p:sp>
        <p:nvSpPr>
          <p:cNvPr id="14" name="タイトル 1"/>
          <p:cNvSpPr txBox="1">
            <a:spLocks/>
          </p:cNvSpPr>
          <p:nvPr/>
        </p:nvSpPr>
        <p:spPr>
          <a:xfrm>
            <a:off x="8150347" y="0"/>
            <a:ext cx="993653" cy="393138"/>
          </a:xfrm>
          <a:prstGeom prst="rect">
            <a:avLst/>
          </a:prstGeom>
          <a:noFill/>
          <a:ln w="25400">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4000"/>
              </a:lnSpc>
            </a:pPr>
            <a:r>
              <a:rPr lang="en-US" altLang="ja-JP" sz="1400" b="1" dirty="0" smtClean="0">
                <a:latin typeface="ＭＳ ゴシック" panose="020B0609070205080204" pitchFamily="49" charset="-128"/>
                <a:ea typeface="ＭＳ ゴシック" panose="020B0609070205080204" pitchFamily="49" charset="-128"/>
              </a:rPr>
              <a:t>36/56</a:t>
            </a:r>
            <a:endParaRPr lang="ja-JP" altLang="en-US" sz="1400" b="1" dirty="0">
              <a:latin typeface="ＭＳ ゴシック" panose="020B0609070205080204" pitchFamily="49" charset="-128"/>
              <a:ea typeface="ＭＳ ゴシック" panose="020B0609070205080204" pitchFamily="49" charset="-128"/>
            </a:endParaRPr>
          </a:p>
        </p:txBody>
      </p:sp>
      <p:sp>
        <p:nvSpPr>
          <p:cNvPr id="6" name="タイトル 5"/>
          <p:cNvSpPr>
            <a:spLocks noGrp="1"/>
          </p:cNvSpPr>
          <p:nvPr>
            <p:ph type="title"/>
          </p:nvPr>
        </p:nvSpPr>
        <p:spPr/>
        <p:txBody>
          <a:bodyPr/>
          <a:lstStyle/>
          <a:p>
            <a:r>
              <a:rPr lang="en-US" altLang="ja-JP" dirty="0" smtClean="0"/>
              <a:t>7 </a:t>
            </a:r>
            <a:r>
              <a:rPr lang="ja-JP" altLang="en-US" dirty="0" smtClean="0"/>
              <a:t>代表事</a:t>
            </a:r>
            <a:r>
              <a:rPr lang="ja-JP" altLang="en-US" dirty="0"/>
              <a:t>業者登録様式及び交付申請様式</a:t>
            </a:r>
            <a:endParaRPr kumimoji="1" lang="ja-JP" altLang="en-US" dirty="0"/>
          </a:p>
        </p:txBody>
      </p:sp>
    </p:spTree>
    <p:extLst>
      <p:ext uri="{BB962C8B-B14F-4D97-AF65-F5344CB8AC3E}">
        <p14:creationId xmlns:p14="http://schemas.microsoft.com/office/powerpoint/2010/main" val="1087256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noFill/>
          <a:ln w="25400">
            <a:noFill/>
          </a:ln>
        </p:spPr>
        <p:txBody>
          <a:bodyPr>
            <a:noAutofit/>
          </a:bodyPr>
          <a:lstStyle/>
          <a:p>
            <a:pPr>
              <a:lnSpc>
                <a:spcPts val="4000"/>
              </a:lnSpc>
            </a:pPr>
            <a:r>
              <a:rPr lang="en-US" altLang="ja-JP" dirty="0" smtClean="0"/>
              <a:t>2</a:t>
            </a:r>
            <a:r>
              <a:rPr lang="ja-JP" altLang="en-US" dirty="0"/>
              <a:t> </a:t>
            </a:r>
            <a:r>
              <a:rPr lang="ja-JP" altLang="en-US" sz="2000" b="1" dirty="0" smtClean="0">
                <a:latin typeface="ＭＳ ゴシック" panose="020B0609070205080204" pitchFamily="49" charset="-128"/>
                <a:ea typeface="ＭＳ ゴシック" panose="020B0609070205080204" pitchFamily="49" charset="-128"/>
              </a:rPr>
              <a:t>手続き</a:t>
            </a:r>
            <a:r>
              <a:rPr lang="ja-JP" altLang="en-US" sz="2000" b="1" dirty="0">
                <a:latin typeface="ＭＳ ゴシック" panose="020B0609070205080204" pitchFamily="49" charset="-128"/>
                <a:ea typeface="ＭＳ ゴシック" panose="020B0609070205080204" pitchFamily="49" charset="-128"/>
              </a:rPr>
              <a:t>について</a:t>
            </a:r>
          </a:p>
        </p:txBody>
      </p:sp>
      <p:sp>
        <p:nvSpPr>
          <p:cNvPr id="3" name="コンテンツ プレースホルダー 2"/>
          <p:cNvSpPr>
            <a:spLocks noGrp="1"/>
          </p:cNvSpPr>
          <p:nvPr>
            <p:ph idx="1"/>
          </p:nvPr>
        </p:nvSpPr>
        <p:spPr>
          <a:xfrm>
            <a:off x="250825" y="1190624"/>
            <a:ext cx="8642350" cy="5223239"/>
          </a:xfrm>
        </p:spPr>
        <p:txBody>
          <a:bodyPr>
            <a:noAutofit/>
          </a:bodyPr>
          <a:lstStyle/>
          <a:p>
            <a:pPr marL="0" indent="0">
              <a:lnSpc>
                <a:spcPct val="100000"/>
              </a:lnSpc>
              <a:buNone/>
            </a:pPr>
            <a:r>
              <a:rPr lang="en-US" altLang="ja-JP" sz="1600" b="1" dirty="0">
                <a:latin typeface="+mn-ea"/>
              </a:rPr>
              <a:t>  </a:t>
            </a:r>
            <a:r>
              <a:rPr lang="en-US" altLang="ja-JP" sz="1600" b="1" dirty="0" smtClean="0">
                <a:latin typeface="+mn-ea"/>
              </a:rPr>
              <a:t> </a:t>
            </a:r>
            <a:r>
              <a:rPr lang="ja-JP" altLang="en-US" sz="1600" dirty="0" smtClean="0">
                <a:latin typeface="ＭＳ ゴシック" panose="020B0609070205080204" pitchFamily="49" charset="-128"/>
                <a:ea typeface="ＭＳ ゴシック" panose="020B0609070205080204" pitchFamily="49" charset="-128"/>
              </a:rPr>
              <a:t>本補助</a:t>
            </a:r>
            <a:r>
              <a:rPr lang="ja-JP" altLang="en-US" sz="1600" dirty="0">
                <a:latin typeface="ＭＳ ゴシック" panose="020B0609070205080204" pitchFamily="49" charset="-128"/>
                <a:ea typeface="ＭＳ ゴシック" panose="020B0609070205080204" pitchFamily="49" charset="-128"/>
              </a:rPr>
              <a:t>事業の活用を希望する設計事務</a:t>
            </a:r>
            <a:r>
              <a:rPr lang="ja-JP" altLang="en-US" sz="1600" dirty="0" smtClean="0">
                <a:latin typeface="ＭＳ ゴシック" panose="020B0609070205080204" pitchFamily="49" charset="-128"/>
                <a:ea typeface="ＭＳ ゴシック" panose="020B0609070205080204" pitchFamily="49" charset="-128"/>
              </a:rPr>
              <a:t>所や施工業者</a:t>
            </a:r>
            <a:r>
              <a:rPr lang="ja-JP" altLang="en-US" sz="1600" dirty="0">
                <a:latin typeface="ＭＳ ゴシック" panose="020B0609070205080204" pitchFamily="49" charset="-128"/>
                <a:ea typeface="ＭＳ ゴシック" panose="020B0609070205080204" pitchFamily="49" charset="-128"/>
              </a:rPr>
              <a:t>は、代表事業者として建築</a:t>
            </a:r>
            <a:r>
              <a:rPr lang="en-US" altLang="ja-JP" sz="1600" dirty="0">
                <a:latin typeface="ＭＳ ゴシック" panose="020B0609070205080204" pitchFamily="49" charset="-128"/>
                <a:ea typeface="ＭＳ ゴシック" panose="020B0609070205080204" pitchFamily="49" charset="-128"/>
              </a:rPr>
              <a:t>BIM</a:t>
            </a:r>
            <a:r>
              <a:rPr lang="ja-JP" altLang="en-US" sz="1600" dirty="0">
                <a:latin typeface="ＭＳ ゴシック" panose="020B0609070205080204" pitchFamily="49" charset="-128"/>
                <a:ea typeface="ＭＳ ゴシック" panose="020B0609070205080204" pitchFamily="49" charset="-128"/>
              </a:rPr>
              <a:t>加速化事業実施⽀援室に応募手続きを行っていただきます。</a:t>
            </a:r>
            <a:endParaRPr lang="en-US" altLang="ja-JP" sz="1600" dirty="0">
              <a:latin typeface="ＭＳ ゴシック" panose="020B0609070205080204" pitchFamily="49" charset="-128"/>
              <a:ea typeface="ＭＳ ゴシック" panose="020B0609070205080204" pitchFamily="49" charset="-128"/>
            </a:endParaRPr>
          </a:p>
          <a:p>
            <a:pPr marL="266700" indent="-266700">
              <a:lnSpc>
                <a:spcPts val="2800"/>
              </a:lnSpc>
              <a:buNone/>
            </a:pPr>
            <a:r>
              <a:rPr lang="en-US" altLang="ja-JP" sz="1600" b="1" dirty="0">
                <a:latin typeface="ＭＳ ゴシック" panose="020B0609070205080204" pitchFamily="49" charset="-128"/>
                <a:ea typeface="ＭＳ ゴシック" panose="020B0609070205080204" pitchFamily="49" charset="-128"/>
              </a:rPr>
              <a:t>&lt;</a:t>
            </a:r>
            <a:r>
              <a:rPr lang="ja-JP" altLang="en-US" sz="1600" b="1" dirty="0">
                <a:latin typeface="ＭＳ ゴシック" panose="020B0609070205080204" pitchFamily="49" charset="-128"/>
                <a:ea typeface="ＭＳ ゴシック" panose="020B0609070205080204" pitchFamily="49" charset="-128"/>
              </a:rPr>
              <a:t>留意事項＞</a:t>
            </a:r>
            <a:endParaRPr lang="en-US" altLang="ja-JP" sz="1600" b="1" dirty="0">
              <a:latin typeface="ＭＳ ゴシック" panose="020B0609070205080204" pitchFamily="49" charset="-128"/>
              <a:ea typeface="ＭＳ ゴシック" panose="020B0609070205080204" pitchFamily="49" charset="-128"/>
            </a:endParaRPr>
          </a:p>
          <a:p>
            <a:pPr>
              <a:lnSpc>
                <a:spcPct val="100000"/>
              </a:lnSpc>
              <a:spcBef>
                <a:spcPts val="1200"/>
              </a:spcBef>
            </a:pPr>
            <a:r>
              <a:rPr lang="ja-JP" altLang="en-US" sz="1600" dirty="0">
                <a:latin typeface="ＭＳ ゴシック" panose="020B0609070205080204" pitchFamily="49" charset="-128"/>
                <a:ea typeface="ＭＳ ゴシック" panose="020B0609070205080204" pitchFamily="49" charset="-128"/>
              </a:rPr>
              <a:t>代表事業者は、建築⼠事務所として登録された</a:t>
            </a:r>
            <a:r>
              <a:rPr lang="ja-JP" altLang="en-US" sz="1600" dirty="0" smtClean="0">
                <a:latin typeface="ＭＳ ゴシック" panose="020B0609070205080204" pitchFamily="49" charset="-128"/>
                <a:ea typeface="ＭＳ ゴシック" panose="020B0609070205080204" pitchFamily="49" charset="-128"/>
              </a:rPr>
              <a:t>者又は建設業</a:t>
            </a:r>
            <a:r>
              <a:rPr lang="ja-JP" altLang="en-US" sz="1600" dirty="0">
                <a:latin typeface="ＭＳ ゴシック" panose="020B0609070205080204" pitchFamily="49" charset="-128"/>
                <a:ea typeface="ＭＳ ゴシック" panose="020B0609070205080204" pitchFamily="49" charset="-128"/>
              </a:rPr>
              <a:t>の許可を受けた者である必要があります。</a:t>
            </a:r>
            <a:endParaRPr lang="en-US" altLang="ja-JP" sz="1600" dirty="0">
              <a:latin typeface="ＭＳ ゴシック" panose="020B0609070205080204" pitchFamily="49" charset="-128"/>
              <a:ea typeface="ＭＳ ゴシック" panose="020B0609070205080204" pitchFamily="49" charset="-128"/>
            </a:endParaRPr>
          </a:p>
          <a:p>
            <a:pPr>
              <a:lnSpc>
                <a:spcPts val="2600"/>
              </a:lnSpc>
              <a:spcBef>
                <a:spcPts val="1200"/>
              </a:spcBef>
            </a:pPr>
            <a:r>
              <a:rPr lang="ja-JP" altLang="ja-JP" sz="1600" dirty="0">
                <a:latin typeface="ＭＳ ゴシック" panose="020B0609070205080204" pitchFamily="49" charset="-128"/>
                <a:ea typeface="ＭＳ ゴシック" panose="020B0609070205080204" pitchFamily="49" charset="-128"/>
              </a:rPr>
              <a:t>事前にデジタル庁の</a:t>
            </a:r>
            <a:r>
              <a:rPr lang="en-US" altLang="ja-JP" sz="1600" b="1" dirty="0" err="1" smtClean="0">
                <a:solidFill>
                  <a:srgbClr val="FF0000"/>
                </a:solidFill>
                <a:latin typeface="ＭＳ ゴシック" panose="020B0609070205080204" pitchFamily="49" charset="-128"/>
                <a:ea typeface="ＭＳ ゴシック" panose="020B0609070205080204" pitchFamily="49" charset="-128"/>
              </a:rPr>
              <a:t>gBizID</a:t>
            </a:r>
            <a:r>
              <a:rPr lang="ja-JP" altLang="en-US" sz="1600" b="1" dirty="0" smtClean="0">
                <a:solidFill>
                  <a:srgbClr val="FF0000"/>
                </a:solidFill>
                <a:latin typeface="ＭＳ ゴシック" panose="020B0609070205080204" pitchFamily="49" charset="-128"/>
                <a:ea typeface="ＭＳ ゴシック" panose="020B0609070205080204" pitchFamily="49" charset="-128"/>
              </a:rPr>
              <a:t>プライム</a:t>
            </a:r>
            <a:r>
              <a:rPr lang="ja-JP" altLang="ja-JP" sz="1600" dirty="0" smtClean="0">
                <a:solidFill>
                  <a:srgbClr val="FF0000"/>
                </a:solidFill>
                <a:latin typeface="ＭＳ ゴシック" panose="020B0609070205080204" pitchFamily="49" charset="-128"/>
                <a:ea typeface="ＭＳ ゴシック" panose="020B0609070205080204" pitchFamily="49" charset="-128"/>
              </a:rPr>
              <a:t>の</a:t>
            </a:r>
            <a:r>
              <a:rPr lang="ja-JP" altLang="ja-JP" sz="1600" dirty="0">
                <a:solidFill>
                  <a:srgbClr val="FF0000"/>
                </a:solidFill>
                <a:latin typeface="ＭＳ ゴシック" panose="020B0609070205080204" pitchFamily="49" charset="-128"/>
                <a:ea typeface="ＭＳ ゴシック" panose="020B0609070205080204" pitchFamily="49" charset="-128"/>
              </a:rPr>
              <a:t>登録が必要</a:t>
            </a:r>
            <a:r>
              <a:rPr lang="ja-JP" altLang="en-US" sz="1600" dirty="0">
                <a:latin typeface="ＭＳ ゴシック" panose="020B0609070205080204" pitchFamily="49" charset="-128"/>
                <a:ea typeface="ＭＳ ゴシック" panose="020B0609070205080204" pitchFamily="49" charset="-128"/>
              </a:rPr>
              <a:t>です</a:t>
            </a:r>
            <a:r>
              <a:rPr lang="ja-JP" altLang="ja-JP" sz="1600" dirty="0">
                <a:latin typeface="ＭＳ ゴシック" panose="020B0609070205080204" pitchFamily="49" charset="-128"/>
                <a:ea typeface="ＭＳ ゴシック" panose="020B0609070205080204" pitchFamily="49" charset="-128"/>
              </a:rPr>
              <a:t>。</a:t>
            </a:r>
            <a:endParaRPr lang="en-US" altLang="ja-JP" sz="1600" dirty="0">
              <a:latin typeface="ＭＳ ゴシック" panose="020B0609070205080204" pitchFamily="49" charset="-128"/>
              <a:ea typeface="ＭＳ ゴシック" panose="020B0609070205080204" pitchFamily="49" charset="-128"/>
            </a:endParaRPr>
          </a:p>
          <a:p>
            <a:pPr>
              <a:lnSpc>
                <a:spcPts val="2600"/>
              </a:lnSpc>
              <a:spcBef>
                <a:spcPts val="1200"/>
              </a:spcBef>
            </a:pPr>
            <a:r>
              <a:rPr lang="en-US" altLang="ja-JP" sz="1600" b="1" dirty="0" err="1">
                <a:latin typeface="ＭＳ ゴシック" panose="020B0609070205080204" pitchFamily="49" charset="-128"/>
                <a:ea typeface="ＭＳ ゴシック" panose="020B0609070205080204" pitchFamily="49" charset="-128"/>
              </a:rPr>
              <a:t>jGrants</a:t>
            </a:r>
            <a:r>
              <a:rPr lang="ja-JP" altLang="ja-JP" sz="1600" dirty="0">
                <a:latin typeface="ＭＳ ゴシック" panose="020B0609070205080204" pitchFamily="49" charset="-128"/>
                <a:ea typeface="ＭＳ ゴシック" panose="020B0609070205080204" pitchFamily="49" charset="-128"/>
              </a:rPr>
              <a:t>による代表事業者登録情報には</a:t>
            </a:r>
            <a:r>
              <a:rPr lang="ja-JP" altLang="en-US" sz="1600" dirty="0">
                <a:latin typeface="ＭＳ ゴシック" panose="020B0609070205080204" pitchFamily="49" charset="-128"/>
                <a:ea typeface="ＭＳ ゴシック" panose="020B0609070205080204" pitchFamily="49" charset="-128"/>
              </a:rPr>
              <a:t>、</a:t>
            </a:r>
            <a:r>
              <a:rPr lang="en-US" altLang="ja-JP" sz="1600" b="1" dirty="0" err="1">
                <a:latin typeface="ＭＳ ゴシック" panose="020B0609070205080204" pitchFamily="49" charset="-128"/>
                <a:ea typeface="ＭＳ ゴシック" panose="020B0609070205080204" pitchFamily="49" charset="-128"/>
              </a:rPr>
              <a:t>gBizID</a:t>
            </a:r>
            <a:r>
              <a:rPr lang="ja-JP" altLang="ja-JP" sz="1600" dirty="0">
                <a:latin typeface="ＭＳ ゴシック" panose="020B0609070205080204" pitchFamily="49" charset="-128"/>
                <a:ea typeface="ＭＳ ゴシック" panose="020B0609070205080204" pitchFamily="49" charset="-128"/>
              </a:rPr>
              <a:t>の法人登録情報が反映</a:t>
            </a:r>
            <a:r>
              <a:rPr lang="ja-JP" altLang="en-US" sz="1600" dirty="0">
                <a:latin typeface="ＭＳ ゴシック" panose="020B0609070205080204" pitchFamily="49" charset="-128"/>
                <a:ea typeface="ＭＳ ゴシック" panose="020B0609070205080204" pitchFamily="49" charset="-128"/>
              </a:rPr>
              <a:t>されます</a:t>
            </a:r>
            <a:r>
              <a:rPr lang="ja-JP" altLang="ja-JP" sz="1600" dirty="0">
                <a:latin typeface="ＭＳ ゴシック" panose="020B0609070205080204" pitchFamily="49" charset="-128"/>
                <a:ea typeface="ＭＳ ゴシック" panose="020B0609070205080204" pitchFamily="49" charset="-128"/>
              </a:rPr>
              <a:t>。</a:t>
            </a:r>
            <a:endParaRPr lang="en-US" altLang="ja-JP" sz="1600" dirty="0">
              <a:latin typeface="ＭＳ ゴシック" panose="020B0609070205080204" pitchFamily="49" charset="-128"/>
              <a:ea typeface="ＭＳ ゴシック" panose="020B0609070205080204" pitchFamily="49" charset="-128"/>
            </a:endParaRPr>
          </a:p>
          <a:p>
            <a:pPr>
              <a:lnSpc>
                <a:spcPts val="2600"/>
              </a:lnSpc>
              <a:spcBef>
                <a:spcPts val="1200"/>
              </a:spcBef>
            </a:pPr>
            <a:r>
              <a:rPr lang="en-US" altLang="ja-JP" sz="1600" b="1" dirty="0" err="1">
                <a:latin typeface="ＭＳ ゴシック" panose="020B0609070205080204" pitchFamily="49" charset="-128"/>
                <a:ea typeface="ＭＳ ゴシック" panose="020B0609070205080204" pitchFamily="49" charset="-128"/>
              </a:rPr>
              <a:t>gBizID</a:t>
            </a:r>
            <a:r>
              <a:rPr lang="ja-JP" altLang="ja-JP" sz="1600" dirty="0">
                <a:latin typeface="ＭＳ ゴシック" panose="020B0609070205080204" pitchFamily="49" charset="-128"/>
                <a:ea typeface="ＭＳ ゴシック" panose="020B0609070205080204" pitchFamily="49" charset="-128"/>
              </a:rPr>
              <a:t>の法人登録情報となることから</a:t>
            </a:r>
            <a:r>
              <a:rPr lang="en-US" altLang="ja-JP" sz="1600" dirty="0">
                <a:latin typeface="ＭＳ ゴシック" panose="020B0609070205080204" pitchFamily="49" charset="-128"/>
                <a:ea typeface="ＭＳ ゴシック" panose="020B0609070205080204" pitchFamily="49" charset="-128"/>
              </a:rPr>
              <a:t>JV(</a:t>
            </a:r>
            <a:r>
              <a:rPr lang="ja-JP" altLang="ja-JP" sz="1600" dirty="0">
                <a:latin typeface="ＭＳ ゴシック" panose="020B0609070205080204" pitchFamily="49" charset="-128"/>
                <a:ea typeface="ＭＳ ゴシック" panose="020B0609070205080204" pitchFamily="49" charset="-128"/>
              </a:rPr>
              <a:t>共同事業体</a:t>
            </a:r>
            <a:r>
              <a:rPr lang="en-US" altLang="ja-JP" sz="1600" dirty="0">
                <a:latin typeface="ＭＳ ゴシック" panose="020B0609070205080204" pitchFamily="49" charset="-128"/>
                <a:ea typeface="ＭＳ ゴシック" panose="020B0609070205080204" pitchFamily="49" charset="-128"/>
              </a:rPr>
              <a:t>)</a:t>
            </a:r>
            <a:r>
              <a:rPr lang="ja-JP" altLang="ja-JP" sz="1600" dirty="0" err="1">
                <a:latin typeface="ＭＳ ゴシック" panose="020B0609070205080204" pitchFamily="49" charset="-128"/>
                <a:ea typeface="ＭＳ ゴシック" panose="020B0609070205080204" pitchFamily="49" charset="-128"/>
              </a:rPr>
              <a:t>での</a:t>
            </a:r>
            <a:r>
              <a:rPr lang="ja-JP" altLang="ja-JP" sz="1600" dirty="0">
                <a:latin typeface="ＭＳ ゴシック" panose="020B0609070205080204" pitchFamily="49" charset="-128"/>
                <a:ea typeface="ＭＳ ゴシック" panose="020B0609070205080204" pitchFamily="49" charset="-128"/>
              </a:rPr>
              <a:t>登録は基本的に出来ません。</a:t>
            </a:r>
            <a:endParaRPr lang="en-US" altLang="ja-JP" sz="1600" dirty="0">
              <a:latin typeface="ＭＳ ゴシック" panose="020B0609070205080204" pitchFamily="49" charset="-128"/>
              <a:ea typeface="ＭＳ ゴシック" panose="020B0609070205080204" pitchFamily="49" charset="-128"/>
            </a:endParaRPr>
          </a:p>
          <a:p>
            <a:pPr>
              <a:lnSpc>
                <a:spcPts val="2600"/>
              </a:lnSpc>
              <a:spcBef>
                <a:spcPts val="1200"/>
              </a:spcBef>
            </a:pPr>
            <a:r>
              <a:rPr lang="ja-JP" altLang="ja-JP" sz="1600" dirty="0" smtClean="0">
                <a:latin typeface="ＭＳ ゴシック" panose="020B0609070205080204" pitchFamily="49" charset="-128"/>
                <a:ea typeface="ＭＳ ゴシック" panose="020B0609070205080204" pitchFamily="49" charset="-128"/>
              </a:rPr>
              <a:t>代表事業者登録時</a:t>
            </a:r>
            <a:r>
              <a:rPr lang="ja-JP" altLang="en-US" sz="1600" dirty="0" smtClean="0">
                <a:latin typeface="ＭＳ ゴシック" panose="020B0609070205080204" pitchFamily="49" charset="-128"/>
                <a:ea typeface="ＭＳ ゴシック" panose="020B0609070205080204" pitchFamily="49" charset="-128"/>
              </a:rPr>
              <a:t>に記載いただく</a:t>
            </a:r>
            <a:r>
              <a:rPr lang="ja-JP" altLang="ja-JP" sz="1600" dirty="0" smtClean="0">
                <a:latin typeface="ＭＳ ゴシック" panose="020B0609070205080204" pitchFamily="49" charset="-128"/>
                <a:ea typeface="ＭＳ ゴシック" panose="020B0609070205080204" pitchFamily="49" charset="-128"/>
              </a:rPr>
              <a:t>見込み額、プロジェクト名</a:t>
            </a:r>
            <a:r>
              <a:rPr lang="ja-JP" altLang="ja-JP" sz="1600" dirty="0">
                <a:latin typeface="ＭＳ ゴシック" panose="020B0609070205080204" pitchFamily="49" charset="-128"/>
                <a:ea typeface="ＭＳ ゴシック" panose="020B0609070205080204" pitchFamily="49" charset="-128"/>
              </a:rPr>
              <a:t>、</a:t>
            </a:r>
            <a:r>
              <a:rPr lang="ja-JP" altLang="ja-JP" sz="1600" dirty="0" smtClean="0">
                <a:latin typeface="ＭＳ ゴシック" panose="020B0609070205080204" pitchFamily="49" charset="-128"/>
                <a:ea typeface="ＭＳ ゴシック" panose="020B0609070205080204" pitchFamily="49" charset="-128"/>
              </a:rPr>
              <a:t>プロジェクト数</a:t>
            </a:r>
            <a:r>
              <a:rPr lang="ja-JP" altLang="en-US" sz="1600" dirty="0" smtClean="0">
                <a:latin typeface="ＭＳ ゴシック" panose="020B0609070205080204" pitchFamily="49" charset="-128"/>
                <a:ea typeface="ＭＳ ゴシック" panose="020B0609070205080204" pitchFamily="49" charset="-128"/>
              </a:rPr>
              <a:t>は、</a:t>
            </a:r>
            <a:r>
              <a:rPr lang="ja-JP" altLang="ja-JP" sz="1600" dirty="0" smtClean="0">
                <a:latin typeface="ＭＳ ゴシック" panose="020B0609070205080204" pitchFamily="49" charset="-128"/>
                <a:ea typeface="ＭＳ ゴシック" panose="020B0609070205080204" pitchFamily="49" charset="-128"/>
              </a:rPr>
              <a:t>その後</a:t>
            </a:r>
            <a:r>
              <a:rPr lang="ja-JP" altLang="ja-JP" sz="1600" dirty="0">
                <a:latin typeface="ＭＳ ゴシック" panose="020B0609070205080204" pitchFamily="49" charset="-128"/>
                <a:ea typeface="ＭＳ ゴシック" panose="020B0609070205080204" pitchFamily="49" charset="-128"/>
              </a:rPr>
              <a:t>の交付申請には影響しません。変更となった場合</a:t>
            </a:r>
            <a:r>
              <a:rPr lang="ja-JP" altLang="ja-JP" sz="1600" dirty="0" smtClean="0">
                <a:latin typeface="ＭＳ ゴシック" panose="020B0609070205080204" pitchFamily="49" charset="-128"/>
                <a:ea typeface="ＭＳ ゴシック" panose="020B0609070205080204" pitchFamily="49" charset="-128"/>
              </a:rPr>
              <a:t>、修正</a:t>
            </a:r>
            <a:r>
              <a:rPr lang="ja-JP" altLang="en-US" sz="1600" dirty="0" smtClean="0">
                <a:latin typeface="ＭＳ ゴシック" panose="020B0609070205080204" pitchFamily="49" charset="-128"/>
                <a:ea typeface="ＭＳ ゴシック" panose="020B0609070205080204" pitchFamily="49" charset="-128"/>
              </a:rPr>
              <a:t>登録</a:t>
            </a:r>
            <a:r>
              <a:rPr lang="ja-JP" altLang="ja-JP" sz="1600" dirty="0" smtClean="0">
                <a:latin typeface="ＭＳ ゴシック" panose="020B0609070205080204" pitchFamily="49" charset="-128"/>
                <a:ea typeface="ＭＳ ゴシック" panose="020B0609070205080204" pitchFamily="49" charset="-128"/>
              </a:rPr>
              <a:t>の</a:t>
            </a:r>
            <a:r>
              <a:rPr lang="ja-JP" altLang="ja-JP" sz="1600" dirty="0">
                <a:latin typeface="ＭＳ ゴシック" panose="020B0609070205080204" pitchFamily="49" charset="-128"/>
                <a:ea typeface="ＭＳ ゴシック" panose="020B0609070205080204" pitchFamily="49" charset="-128"/>
              </a:rPr>
              <a:t>必要はなく、交付</a:t>
            </a:r>
            <a:r>
              <a:rPr lang="ja-JP" altLang="ja-JP" sz="1600" dirty="0" smtClean="0">
                <a:latin typeface="ＭＳ ゴシック" panose="020B0609070205080204" pitchFamily="49" charset="-128"/>
                <a:ea typeface="ＭＳ ゴシック" panose="020B0609070205080204" pitchFamily="49" charset="-128"/>
              </a:rPr>
              <a:t>申請</a:t>
            </a:r>
            <a:r>
              <a:rPr lang="ja-JP" altLang="en-US" sz="1600" dirty="0" smtClean="0"/>
              <a:t>からの手続きが</a:t>
            </a:r>
            <a:r>
              <a:rPr lang="ja-JP" altLang="ja-JP" sz="1600" dirty="0" smtClean="0">
                <a:latin typeface="ＭＳ ゴシック" panose="020B0609070205080204" pitchFamily="49" charset="-128"/>
                <a:ea typeface="ＭＳ ゴシック" panose="020B0609070205080204" pitchFamily="49" charset="-128"/>
              </a:rPr>
              <a:t>可能</a:t>
            </a:r>
            <a:r>
              <a:rPr lang="ja-JP" altLang="ja-JP" sz="1600" dirty="0">
                <a:latin typeface="ＭＳ ゴシック" panose="020B0609070205080204" pitchFamily="49" charset="-128"/>
                <a:ea typeface="ＭＳ ゴシック" panose="020B0609070205080204" pitchFamily="49" charset="-128"/>
              </a:rPr>
              <a:t>です。</a:t>
            </a:r>
          </a:p>
          <a:p>
            <a:pPr>
              <a:lnSpc>
                <a:spcPts val="2600"/>
              </a:lnSpc>
              <a:spcBef>
                <a:spcPts val="1200"/>
              </a:spcBef>
            </a:pPr>
            <a:r>
              <a:rPr lang="ja-JP" altLang="ja-JP" sz="1600" dirty="0">
                <a:latin typeface="ＭＳ ゴシック" panose="020B0609070205080204" pitchFamily="49" charset="-128"/>
                <a:ea typeface="ＭＳ ゴシック" panose="020B0609070205080204" pitchFamily="49" charset="-128"/>
              </a:rPr>
              <a:t>代表事業者登録の時点で</a:t>
            </a:r>
            <a:r>
              <a:rPr lang="ja-JP" altLang="ja-JP" sz="1600" dirty="0" smtClean="0">
                <a:latin typeface="ＭＳ ゴシック" panose="020B0609070205080204" pitchFamily="49" charset="-128"/>
                <a:ea typeface="ＭＳ ゴシック" panose="020B0609070205080204" pitchFamily="49" charset="-128"/>
              </a:rPr>
              <a:t>、</a:t>
            </a:r>
            <a:r>
              <a:rPr lang="ja-JP" altLang="en-US" sz="1600" dirty="0" smtClean="0">
                <a:latin typeface="ＭＳ ゴシック" panose="020B0609070205080204" pitchFamily="49" charset="-128"/>
                <a:ea typeface="ＭＳ ゴシック" panose="020B0609070205080204" pitchFamily="49" charset="-128"/>
              </a:rPr>
              <a:t>各種設計事務所や専門工事会社等</a:t>
            </a:r>
            <a:r>
              <a:rPr lang="ja-JP" altLang="en-US" sz="1600" dirty="0" smtClean="0"/>
              <a:t>の協力事業者</a:t>
            </a:r>
            <a:r>
              <a:rPr lang="ja-JP" altLang="ja-JP" sz="1600" dirty="0" smtClean="0">
                <a:latin typeface="ＭＳ ゴシック" panose="020B0609070205080204" pitchFamily="49" charset="-128"/>
                <a:ea typeface="ＭＳ ゴシック" panose="020B0609070205080204" pitchFamily="49" charset="-128"/>
              </a:rPr>
              <a:t>を</a:t>
            </a:r>
            <a:r>
              <a:rPr lang="ja-JP" altLang="ja-JP" sz="1600" dirty="0">
                <a:latin typeface="ＭＳ ゴシック" panose="020B0609070205080204" pitchFamily="49" charset="-128"/>
                <a:ea typeface="ＭＳ ゴシック" panose="020B0609070205080204" pitchFamily="49" charset="-128"/>
              </a:rPr>
              <a:t>特定していなくても登録は可能です。</a:t>
            </a:r>
            <a:endParaRPr lang="ja-JP" altLang="en-US" sz="1600" dirty="0">
              <a:latin typeface="ＭＳ ゴシック" panose="020B0609070205080204" pitchFamily="49" charset="-128"/>
              <a:ea typeface="ＭＳ ゴシック" panose="020B0609070205080204" pitchFamily="49" charset="-128"/>
            </a:endParaRPr>
          </a:p>
        </p:txBody>
      </p:sp>
      <p:sp>
        <p:nvSpPr>
          <p:cNvPr id="2" name="テキスト ボックス 1"/>
          <p:cNvSpPr txBox="1"/>
          <p:nvPr/>
        </p:nvSpPr>
        <p:spPr>
          <a:xfrm>
            <a:off x="250825" y="620713"/>
            <a:ext cx="7222072" cy="400110"/>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nchorCtr="0">
            <a:spAutoFit/>
          </a:bodyPr>
          <a:lstStyle/>
          <a:p>
            <a:r>
              <a:rPr lang="ja-JP" altLang="en-US" sz="2000" b="1" dirty="0">
                <a:solidFill>
                  <a:schemeClr val="tx1"/>
                </a:solidFill>
                <a:latin typeface="ＭＳ ゴシック" panose="020B0609070205080204" pitchFamily="49" charset="-128"/>
                <a:ea typeface="ＭＳ ゴシック" panose="020B0609070205080204" pitchFamily="49" charset="-128"/>
              </a:rPr>
              <a:t>①代表事業者登録（代表事業者登録様式参照）</a:t>
            </a:r>
            <a:endParaRPr lang="en-US" altLang="ja-JP" sz="2000" b="1" dirty="0">
              <a:solidFill>
                <a:schemeClr val="tx1"/>
              </a:solidFill>
              <a:latin typeface="ＭＳ ゴシック" panose="020B0609070205080204" pitchFamily="49" charset="-128"/>
              <a:ea typeface="ＭＳ ゴシック" panose="020B0609070205080204" pitchFamily="49" charset="-128"/>
            </a:endParaRPr>
          </a:p>
        </p:txBody>
      </p:sp>
      <p:sp>
        <p:nvSpPr>
          <p:cNvPr id="5" name="タイトル 1"/>
          <p:cNvSpPr txBox="1">
            <a:spLocks/>
          </p:cNvSpPr>
          <p:nvPr/>
        </p:nvSpPr>
        <p:spPr>
          <a:xfrm>
            <a:off x="8150347" y="0"/>
            <a:ext cx="993653" cy="393138"/>
          </a:xfrm>
          <a:prstGeom prst="rect">
            <a:avLst/>
          </a:prstGeom>
          <a:noFill/>
          <a:ln w="25400">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4000"/>
              </a:lnSpc>
            </a:pPr>
            <a:r>
              <a:rPr lang="en-US" altLang="ja-JP" sz="1400" b="1" dirty="0" smtClean="0">
                <a:latin typeface="ＭＳ ゴシック" panose="020B0609070205080204" pitchFamily="49" charset="-128"/>
                <a:ea typeface="ＭＳ ゴシック" panose="020B0609070205080204" pitchFamily="49" charset="-128"/>
              </a:rPr>
              <a:t>2/56</a:t>
            </a:r>
            <a:endParaRPr lang="ja-JP" altLang="en-US" sz="1400" b="1"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6336568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3"/>
          <a:srcRect r="17919"/>
          <a:stretch/>
        </p:blipFill>
        <p:spPr>
          <a:xfrm>
            <a:off x="143302" y="1378047"/>
            <a:ext cx="8853985" cy="3111143"/>
          </a:xfrm>
          <a:prstGeom prst="rect">
            <a:avLst/>
          </a:prstGeom>
        </p:spPr>
      </p:pic>
      <p:sp>
        <p:nvSpPr>
          <p:cNvPr id="21" name="正方形/長方形 20"/>
          <p:cNvSpPr/>
          <p:nvPr/>
        </p:nvSpPr>
        <p:spPr>
          <a:xfrm>
            <a:off x="250825" y="620713"/>
            <a:ext cx="1620000" cy="360000"/>
          </a:xfrm>
          <a:prstGeom prst="rect">
            <a:avLst/>
          </a:prstGeom>
          <a:solidFill>
            <a:schemeClr val="accent1">
              <a:lumMod val="20000"/>
              <a:lumOff val="80000"/>
            </a:schemeClr>
          </a:solidFill>
          <a:ln w="34925" cmpd="dbl">
            <a:solidFill>
              <a:schemeClr val="accent1">
                <a:lumMod val="75000"/>
              </a:schemeClr>
            </a:solidFill>
          </a:ln>
        </p:spPr>
        <p:txBody>
          <a:bodyPr wrap="square">
            <a:spAutoFit/>
          </a:bodyPr>
          <a:lstStyle/>
          <a:p>
            <a:pPr algn="ctr"/>
            <a:r>
              <a:rPr lang="ja-JP" altLang="en-US" sz="1600" b="1" dirty="0">
                <a:latin typeface="ＭＳ ゴシック" panose="020B0609070205080204" pitchFamily="49" charset="-128"/>
                <a:ea typeface="ＭＳ ゴシック" panose="020B0609070205080204" pitchFamily="49" charset="-128"/>
              </a:rPr>
              <a:t>所定様式②</a:t>
            </a:r>
          </a:p>
        </p:txBody>
      </p:sp>
      <p:grpSp>
        <p:nvGrpSpPr>
          <p:cNvPr id="5" name="グループ化 4"/>
          <p:cNvGrpSpPr/>
          <p:nvPr/>
        </p:nvGrpSpPr>
        <p:grpSpPr>
          <a:xfrm>
            <a:off x="249119" y="1881113"/>
            <a:ext cx="8642350" cy="4535562"/>
            <a:chOff x="332158" y="1365150"/>
            <a:chExt cx="11523133" cy="6047416"/>
          </a:xfrm>
        </p:grpSpPr>
        <p:sp>
          <p:nvSpPr>
            <p:cNvPr id="23" name="正方形/長方形 22"/>
            <p:cNvSpPr/>
            <p:nvPr/>
          </p:nvSpPr>
          <p:spPr>
            <a:xfrm>
              <a:off x="332158" y="5680386"/>
              <a:ext cx="11523133" cy="1732180"/>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rgbClr val="FF0000"/>
                  </a:solidFill>
                  <a:latin typeface="ＭＳ ゴシック" panose="020B0609070205080204" pitchFamily="49" charset="-128"/>
                  <a:ea typeface="ＭＳ ゴシック" panose="020B0609070205080204" pitchFamily="49" charset="-128"/>
                </a:rPr>
                <a:t>申請するプロジェクトについて</a:t>
              </a:r>
              <a:r>
                <a:rPr lang="en-US" altLang="ja-JP" sz="1400" dirty="0">
                  <a:solidFill>
                    <a:srgbClr val="FF0000"/>
                  </a:solidFill>
                  <a:latin typeface="ＭＳ ゴシック" panose="020B0609070205080204" pitchFamily="49" charset="-128"/>
                  <a:ea typeface="ＭＳ ゴシック" panose="020B0609070205080204" pitchFamily="49" charset="-128"/>
                </a:rPr>
                <a:t>【</a:t>
              </a:r>
              <a:r>
                <a:rPr lang="ja-JP" altLang="en-US" sz="1400" dirty="0">
                  <a:solidFill>
                    <a:srgbClr val="FF0000"/>
                  </a:solidFill>
                  <a:latin typeface="ＭＳ ゴシック" panose="020B0609070205080204" pitchFamily="49" charset="-128"/>
                  <a:ea typeface="ＭＳ ゴシック" panose="020B0609070205080204" pitchFamily="49" charset="-128"/>
                </a:rPr>
                <a:t>設計</a:t>
              </a:r>
              <a:r>
                <a:rPr lang="en-US" altLang="ja-JP" sz="1400" dirty="0">
                  <a:solidFill>
                    <a:srgbClr val="FF0000"/>
                  </a:solidFill>
                  <a:latin typeface="ＭＳ ゴシック" panose="020B0609070205080204" pitchFamily="49" charset="-128"/>
                  <a:ea typeface="ＭＳ ゴシック" panose="020B0609070205080204" pitchFamily="49" charset="-128"/>
                </a:rPr>
                <a:t>】【</a:t>
              </a:r>
              <a:r>
                <a:rPr lang="ja-JP" altLang="en-US" sz="1400" dirty="0">
                  <a:solidFill>
                    <a:srgbClr val="FF0000"/>
                  </a:solidFill>
                  <a:latin typeface="ＭＳ ゴシック" panose="020B0609070205080204" pitchFamily="49" charset="-128"/>
                  <a:ea typeface="ＭＳ ゴシック" panose="020B0609070205080204" pitchFamily="49" charset="-128"/>
                </a:rPr>
                <a:t>施工</a:t>
              </a:r>
              <a:r>
                <a:rPr lang="en-US" altLang="ja-JP" sz="1400" dirty="0">
                  <a:solidFill>
                    <a:srgbClr val="FF0000"/>
                  </a:solidFill>
                  <a:latin typeface="ＭＳ ゴシック" panose="020B0609070205080204" pitchFamily="49" charset="-128"/>
                  <a:ea typeface="ＭＳ ゴシック" panose="020B0609070205080204" pitchFamily="49" charset="-128"/>
                </a:rPr>
                <a:t>】【</a:t>
              </a:r>
              <a:r>
                <a:rPr lang="ja-JP" altLang="en-US" sz="1400" dirty="0">
                  <a:solidFill>
                    <a:srgbClr val="FF0000"/>
                  </a:solidFill>
                  <a:latin typeface="ＭＳ ゴシック" panose="020B0609070205080204" pitchFamily="49" charset="-128"/>
                  <a:ea typeface="ＭＳ ゴシック" panose="020B0609070205080204" pitchFamily="49" charset="-128"/>
                </a:rPr>
                <a:t>設計・施工</a:t>
              </a:r>
              <a:r>
                <a:rPr lang="en-US" altLang="ja-JP" sz="1400" dirty="0">
                  <a:solidFill>
                    <a:srgbClr val="FF0000"/>
                  </a:solidFill>
                  <a:latin typeface="ＭＳ ゴシック" panose="020B0609070205080204" pitchFamily="49" charset="-128"/>
                  <a:ea typeface="ＭＳ ゴシック" panose="020B0609070205080204" pitchFamily="49" charset="-128"/>
                </a:rPr>
                <a:t>】</a:t>
              </a:r>
              <a:r>
                <a:rPr lang="ja-JP" altLang="en-US" sz="1400" dirty="0">
                  <a:solidFill>
                    <a:srgbClr val="FF0000"/>
                  </a:solidFill>
                  <a:latin typeface="ＭＳ ゴシック" panose="020B0609070205080204" pitchFamily="49" charset="-128"/>
                  <a:ea typeface="ＭＳ ゴシック" panose="020B0609070205080204" pitchFamily="49" charset="-128"/>
                </a:rPr>
                <a:t>を選択してください。</a:t>
              </a:r>
              <a:endParaRPr lang="en-US" altLang="ja-JP" sz="1400" dirty="0">
                <a:solidFill>
                  <a:srgbClr val="FF0000"/>
                </a:solidFill>
                <a:latin typeface="ＭＳ ゴシック" panose="020B0609070205080204" pitchFamily="49" charset="-128"/>
                <a:ea typeface="ＭＳ ゴシック" panose="020B0609070205080204" pitchFamily="49" charset="-128"/>
              </a:endParaRPr>
            </a:p>
            <a:p>
              <a:r>
                <a:rPr lang="ja-JP" altLang="en-US" sz="1400" dirty="0">
                  <a:solidFill>
                    <a:srgbClr val="FF0000"/>
                  </a:solidFill>
                  <a:latin typeface="ＭＳ ゴシック" panose="020B0609070205080204" pitchFamily="49" charset="-128"/>
                  <a:ea typeface="ＭＳ ゴシック" panose="020B0609070205080204" pitchFamily="49" charset="-128"/>
                </a:rPr>
                <a:t>同じ事業者が「設計」と「施工」両方を行う場合、</a:t>
              </a:r>
              <a:r>
                <a:rPr lang="en-US" altLang="ja-JP" sz="1400" dirty="0">
                  <a:solidFill>
                    <a:srgbClr val="FF0000"/>
                  </a:solidFill>
                  <a:latin typeface="ＭＳ ゴシック" panose="020B0609070205080204" pitchFamily="49" charset="-128"/>
                  <a:ea typeface="ＭＳ ゴシック" panose="020B0609070205080204" pitchFamily="49" charset="-128"/>
                </a:rPr>
                <a:t>【</a:t>
              </a:r>
              <a:r>
                <a:rPr lang="ja-JP" altLang="en-US" sz="1400" dirty="0">
                  <a:solidFill>
                    <a:srgbClr val="FF0000"/>
                  </a:solidFill>
                  <a:latin typeface="ＭＳ ゴシック" panose="020B0609070205080204" pitchFamily="49" charset="-128"/>
                  <a:ea typeface="ＭＳ ゴシック" panose="020B0609070205080204" pitchFamily="49" charset="-128"/>
                </a:rPr>
                <a:t>設計・施工</a:t>
              </a:r>
              <a:r>
                <a:rPr lang="en-US" altLang="ja-JP" sz="1400" dirty="0">
                  <a:solidFill>
                    <a:srgbClr val="FF0000"/>
                  </a:solidFill>
                  <a:latin typeface="ＭＳ ゴシック" panose="020B0609070205080204" pitchFamily="49" charset="-128"/>
                  <a:ea typeface="ＭＳ ゴシック" panose="020B0609070205080204" pitchFamily="49" charset="-128"/>
                </a:rPr>
                <a:t>】</a:t>
              </a:r>
              <a:r>
                <a:rPr lang="ja-JP" altLang="en-US" sz="1400" dirty="0">
                  <a:solidFill>
                    <a:srgbClr val="FF0000"/>
                  </a:solidFill>
                  <a:latin typeface="ＭＳ ゴシック" panose="020B0609070205080204" pitchFamily="49" charset="-128"/>
                  <a:ea typeface="ＭＳ ゴシック" panose="020B0609070205080204" pitchFamily="49" charset="-128"/>
                </a:rPr>
                <a:t>を選択するか、補助対象経費を明確に分けることが可能な場合は</a:t>
              </a:r>
              <a:r>
                <a:rPr lang="en-US" altLang="ja-JP" sz="1400" dirty="0">
                  <a:solidFill>
                    <a:srgbClr val="FF0000"/>
                  </a:solidFill>
                  <a:latin typeface="ＭＳ ゴシック" panose="020B0609070205080204" pitchFamily="49" charset="-128"/>
                  <a:ea typeface="ＭＳ ゴシック" panose="020B0609070205080204" pitchFamily="49" charset="-128"/>
                </a:rPr>
                <a:t>2</a:t>
              </a:r>
              <a:r>
                <a:rPr lang="ja-JP" altLang="en-US" sz="1400" dirty="0">
                  <a:solidFill>
                    <a:srgbClr val="FF0000"/>
                  </a:solidFill>
                  <a:latin typeface="ＭＳ ゴシック" panose="020B0609070205080204" pitchFamily="49" charset="-128"/>
                  <a:ea typeface="ＭＳ ゴシック" panose="020B0609070205080204" pitchFamily="49" charset="-128"/>
                </a:rPr>
                <a:t>行に分け、</a:t>
              </a:r>
              <a:r>
                <a:rPr lang="en-US" altLang="ja-JP" sz="1400" dirty="0">
                  <a:solidFill>
                    <a:srgbClr val="FF0000"/>
                  </a:solidFill>
                  <a:latin typeface="ＭＳ ゴシック" panose="020B0609070205080204" pitchFamily="49" charset="-128"/>
                  <a:ea typeface="ＭＳ ゴシック" panose="020B0609070205080204" pitchFamily="49" charset="-128"/>
                </a:rPr>
                <a:t>【</a:t>
              </a:r>
              <a:r>
                <a:rPr lang="ja-JP" altLang="en-US" sz="1400" dirty="0">
                  <a:solidFill>
                    <a:srgbClr val="FF0000"/>
                  </a:solidFill>
                  <a:latin typeface="ＭＳ ゴシック" panose="020B0609070205080204" pitchFamily="49" charset="-128"/>
                  <a:ea typeface="ＭＳ ゴシック" panose="020B0609070205080204" pitchFamily="49" charset="-128"/>
                </a:rPr>
                <a:t>設計</a:t>
              </a:r>
              <a:r>
                <a:rPr lang="en-US" altLang="ja-JP" sz="1400" dirty="0">
                  <a:solidFill>
                    <a:srgbClr val="FF0000"/>
                  </a:solidFill>
                  <a:latin typeface="ＭＳ ゴシック" panose="020B0609070205080204" pitchFamily="49" charset="-128"/>
                  <a:ea typeface="ＭＳ ゴシック" panose="020B0609070205080204" pitchFamily="49" charset="-128"/>
                </a:rPr>
                <a:t>】</a:t>
              </a:r>
              <a:r>
                <a:rPr lang="ja-JP" altLang="en-US" sz="1400" dirty="0">
                  <a:solidFill>
                    <a:srgbClr val="FF0000"/>
                  </a:solidFill>
                  <a:latin typeface="ＭＳ ゴシック" panose="020B0609070205080204" pitchFamily="49" charset="-128"/>
                  <a:ea typeface="ＭＳ ゴシック" panose="020B0609070205080204" pitchFamily="49" charset="-128"/>
                </a:rPr>
                <a:t>と</a:t>
              </a:r>
              <a:r>
                <a:rPr lang="en-US" altLang="ja-JP" sz="1400" dirty="0">
                  <a:solidFill>
                    <a:srgbClr val="FF0000"/>
                  </a:solidFill>
                  <a:latin typeface="ＭＳ ゴシック" panose="020B0609070205080204" pitchFamily="49" charset="-128"/>
                  <a:ea typeface="ＭＳ ゴシック" panose="020B0609070205080204" pitchFamily="49" charset="-128"/>
                </a:rPr>
                <a:t>【</a:t>
              </a:r>
              <a:r>
                <a:rPr lang="ja-JP" altLang="en-US" sz="1400" dirty="0">
                  <a:solidFill>
                    <a:srgbClr val="FF0000"/>
                  </a:solidFill>
                  <a:latin typeface="ＭＳ ゴシック" panose="020B0609070205080204" pitchFamily="49" charset="-128"/>
                  <a:ea typeface="ＭＳ ゴシック" panose="020B0609070205080204" pitchFamily="49" charset="-128"/>
                </a:rPr>
                <a:t>施工</a:t>
              </a:r>
              <a:r>
                <a:rPr lang="en-US" altLang="ja-JP" sz="1400" dirty="0">
                  <a:solidFill>
                    <a:srgbClr val="FF0000"/>
                  </a:solidFill>
                  <a:latin typeface="ＭＳ ゴシック" panose="020B0609070205080204" pitchFamily="49" charset="-128"/>
                  <a:ea typeface="ＭＳ ゴシック" panose="020B0609070205080204" pitchFamily="49" charset="-128"/>
                </a:rPr>
                <a:t>】</a:t>
              </a:r>
              <a:r>
                <a:rPr lang="ja-JP" altLang="en-US" sz="1400" dirty="0">
                  <a:solidFill>
                    <a:srgbClr val="FF0000"/>
                  </a:solidFill>
                  <a:latin typeface="ＭＳ ゴシック" panose="020B0609070205080204" pitchFamily="49" charset="-128"/>
                  <a:ea typeface="ＭＳ ゴシック" panose="020B0609070205080204" pitchFamily="49" charset="-128"/>
                </a:rPr>
                <a:t>を選択し、それぞれ記載することも可能です。補助対象経費を明確に分けられない場合は、</a:t>
              </a:r>
              <a:r>
                <a:rPr lang="en-US" altLang="ja-JP" sz="1400" dirty="0">
                  <a:solidFill>
                    <a:srgbClr val="FF0000"/>
                  </a:solidFill>
                  <a:latin typeface="ＭＳ ゴシック" panose="020B0609070205080204" pitchFamily="49" charset="-128"/>
                  <a:ea typeface="ＭＳ ゴシック" panose="020B0609070205080204" pitchFamily="49" charset="-128"/>
                </a:rPr>
                <a:t>【</a:t>
              </a:r>
              <a:r>
                <a:rPr lang="ja-JP" altLang="en-US" sz="1400" dirty="0">
                  <a:solidFill>
                    <a:srgbClr val="FF0000"/>
                  </a:solidFill>
                  <a:latin typeface="ＭＳ ゴシック" panose="020B0609070205080204" pitchFamily="49" charset="-128"/>
                  <a:ea typeface="ＭＳ ゴシック" panose="020B0609070205080204" pitchFamily="49" charset="-128"/>
                </a:rPr>
                <a:t>設計・施工</a:t>
              </a:r>
              <a:r>
                <a:rPr lang="en-US" altLang="ja-JP" sz="1400" dirty="0">
                  <a:solidFill>
                    <a:srgbClr val="FF0000"/>
                  </a:solidFill>
                  <a:latin typeface="ＭＳ ゴシック" panose="020B0609070205080204" pitchFamily="49" charset="-128"/>
                  <a:ea typeface="ＭＳ ゴシック" panose="020B0609070205080204" pitchFamily="49" charset="-128"/>
                </a:rPr>
                <a:t>】</a:t>
              </a:r>
              <a:r>
                <a:rPr lang="ja-JP" altLang="en-US" sz="1400" dirty="0">
                  <a:solidFill>
                    <a:srgbClr val="FF0000"/>
                  </a:solidFill>
                  <a:latin typeface="ＭＳ ゴシック" panose="020B0609070205080204" pitchFamily="49" charset="-128"/>
                  <a:ea typeface="ＭＳ ゴシック" panose="020B0609070205080204" pitchFamily="49" charset="-128"/>
                </a:rPr>
                <a:t>を選択し、「費用計上」の欄において、</a:t>
              </a:r>
              <a:r>
                <a:rPr lang="en-US" altLang="ja-JP" sz="1400" dirty="0">
                  <a:solidFill>
                    <a:srgbClr val="FF0000"/>
                  </a:solidFill>
                  <a:latin typeface="ＭＳ ゴシック" panose="020B0609070205080204" pitchFamily="49" charset="-128"/>
                  <a:ea typeface="ＭＳ ゴシック" panose="020B0609070205080204" pitchFamily="49" charset="-128"/>
                </a:rPr>
                <a:t>【</a:t>
              </a:r>
              <a:r>
                <a:rPr lang="ja-JP" altLang="en-US" sz="1400" dirty="0">
                  <a:solidFill>
                    <a:srgbClr val="FF0000"/>
                  </a:solidFill>
                  <a:latin typeface="ＭＳ ゴシック" panose="020B0609070205080204" pitchFamily="49" charset="-128"/>
                  <a:ea typeface="ＭＳ ゴシック" panose="020B0609070205080204" pitchFamily="49" charset="-128"/>
                </a:rPr>
                <a:t>設計</a:t>
              </a:r>
              <a:r>
                <a:rPr lang="en-US" altLang="ja-JP" sz="1400" dirty="0">
                  <a:solidFill>
                    <a:srgbClr val="FF0000"/>
                  </a:solidFill>
                  <a:latin typeface="ＭＳ ゴシック" panose="020B0609070205080204" pitchFamily="49" charset="-128"/>
                  <a:ea typeface="ＭＳ ゴシック" panose="020B0609070205080204" pitchFamily="49" charset="-128"/>
                </a:rPr>
                <a:t>】【</a:t>
              </a:r>
              <a:r>
                <a:rPr lang="ja-JP" altLang="en-US" sz="1400" dirty="0">
                  <a:solidFill>
                    <a:srgbClr val="FF0000"/>
                  </a:solidFill>
                  <a:latin typeface="ＭＳ ゴシック" panose="020B0609070205080204" pitchFamily="49" charset="-128"/>
                  <a:ea typeface="ＭＳ ゴシック" panose="020B0609070205080204" pitchFamily="49" charset="-128"/>
                </a:rPr>
                <a:t>施工</a:t>
              </a:r>
              <a:r>
                <a:rPr lang="en-US" altLang="ja-JP" sz="1400" dirty="0">
                  <a:solidFill>
                    <a:srgbClr val="FF0000"/>
                  </a:solidFill>
                  <a:latin typeface="ＭＳ ゴシック" panose="020B0609070205080204" pitchFamily="49" charset="-128"/>
                  <a:ea typeface="ＭＳ ゴシック" panose="020B0609070205080204" pitchFamily="49" charset="-128"/>
                </a:rPr>
                <a:t>】</a:t>
              </a:r>
              <a:r>
                <a:rPr lang="ja-JP" altLang="en-US" sz="1400" dirty="0">
                  <a:solidFill>
                    <a:srgbClr val="FF0000"/>
                  </a:solidFill>
                  <a:latin typeface="ＭＳ ゴシック" panose="020B0609070205080204" pitchFamily="49" charset="-128"/>
                  <a:ea typeface="ＭＳ ゴシック" panose="020B0609070205080204" pitchFamily="49" charset="-128"/>
                </a:rPr>
                <a:t>のいずれかを任意で選択することで上限額が決定します。</a:t>
              </a:r>
            </a:p>
          </p:txBody>
        </p:sp>
        <p:sp>
          <p:nvSpPr>
            <p:cNvPr id="27" name="正方形/長方形 26"/>
            <p:cNvSpPr/>
            <p:nvPr/>
          </p:nvSpPr>
          <p:spPr>
            <a:xfrm>
              <a:off x="2507020" y="1365150"/>
              <a:ext cx="947380" cy="124766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p>
          </p:txBody>
        </p:sp>
      </p:grpSp>
      <p:sp>
        <p:nvSpPr>
          <p:cNvPr id="14" name="タイトル 1"/>
          <p:cNvSpPr txBox="1">
            <a:spLocks/>
          </p:cNvSpPr>
          <p:nvPr/>
        </p:nvSpPr>
        <p:spPr>
          <a:xfrm>
            <a:off x="8150347" y="0"/>
            <a:ext cx="993653" cy="393138"/>
          </a:xfrm>
          <a:prstGeom prst="rect">
            <a:avLst/>
          </a:prstGeom>
          <a:noFill/>
          <a:ln w="25400">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4000"/>
              </a:lnSpc>
            </a:pPr>
            <a:r>
              <a:rPr lang="en-US" altLang="ja-JP" sz="1400" b="1" dirty="0" smtClean="0">
                <a:latin typeface="ＭＳ ゴシック" panose="020B0609070205080204" pitchFamily="49" charset="-128"/>
                <a:ea typeface="ＭＳ ゴシック" panose="020B0609070205080204" pitchFamily="49" charset="-128"/>
              </a:rPr>
              <a:t>36/56</a:t>
            </a:r>
            <a:endParaRPr lang="ja-JP" altLang="en-US" sz="1400" b="1" dirty="0">
              <a:latin typeface="ＭＳ ゴシック" panose="020B0609070205080204" pitchFamily="49" charset="-128"/>
              <a:ea typeface="ＭＳ ゴシック" panose="020B0609070205080204" pitchFamily="49" charset="-128"/>
            </a:endParaRPr>
          </a:p>
        </p:txBody>
      </p:sp>
      <p:sp>
        <p:nvSpPr>
          <p:cNvPr id="6" name="タイトル 5"/>
          <p:cNvSpPr>
            <a:spLocks noGrp="1"/>
          </p:cNvSpPr>
          <p:nvPr>
            <p:ph type="title"/>
          </p:nvPr>
        </p:nvSpPr>
        <p:spPr/>
        <p:txBody>
          <a:bodyPr/>
          <a:lstStyle/>
          <a:p>
            <a:r>
              <a:rPr lang="en-US" altLang="ja-JP" dirty="0" smtClean="0"/>
              <a:t>7 </a:t>
            </a:r>
            <a:r>
              <a:rPr lang="ja-JP" altLang="en-US" dirty="0" smtClean="0"/>
              <a:t>代表事</a:t>
            </a:r>
            <a:r>
              <a:rPr lang="ja-JP" altLang="en-US" dirty="0"/>
              <a:t>業者登録様式及び交付申請様式</a:t>
            </a:r>
            <a:endParaRPr kumimoji="1" lang="ja-JP" altLang="en-US" dirty="0"/>
          </a:p>
        </p:txBody>
      </p:sp>
      <p:grpSp>
        <p:nvGrpSpPr>
          <p:cNvPr id="15" name="グループ化 14"/>
          <p:cNvGrpSpPr/>
          <p:nvPr/>
        </p:nvGrpSpPr>
        <p:grpSpPr>
          <a:xfrm>
            <a:off x="250826" y="1885950"/>
            <a:ext cx="8645522" cy="3106305"/>
            <a:chOff x="334435" y="1270000"/>
            <a:chExt cx="11527367" cy="4141740"/>
          </a:xfrm>
        </p:grpSpPr>
        <p:sp>
          <p:nvSpPr>
            <p:cNvPr id="16" name="正方形/長方形 15"/>
            <p:cNvSpPr/>
            <p:nvPr/>
          </p:nvSpPr>
          <p:spPr>
            <a:xfrm>
              <a:off x="334435" y="4517843"/>
              <a:ext cx="11527367" cy="893897"/>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rgbClr val="FF0000"/>
                  </a:solidFill>
                  <a:latin typeface="ＭＳ ゴシック" panose="020B0609070205080204" pitchFamily="49" charset="-128"/>
                  <a:ea typeface="ＭＳ ゴシック" panose="020B0609070205080204" pitchFamily="49" charset="-128"/>
                </a:rPr>
                <a:t>申請するプロジェクトにおける</a:t>
              </a:r>
              <a:r>
                <a:rPr lang="en-US" altLang="ja-JP" sz="1400" dirty="0">
                  <a:solidFill>
                    <a:srgbClr val="FF0000"/>
                  </a:solidFill>
                  <a:latin typeface="ＭＳ ゴシック" panose="020B0609070205080204" pitchFamily="49" charset="-128"/>
                  <a:ea typeface="ＭＳ ゴシック" panose="020B0609070205080204" pitchFamily="49" charset="-128"/>
                </a:rPr>
                <a:t>BIM</a:t>
              </a:r>
              <a:r>
                <a:rPr lang="ja-JP" altLang="en-US" sz="1400" dirty="0">
                  <a:solidFill>
                    <a:srgbClr val="FF0000"/>
                  </a:solidFill>
                  <a:latin typeface="ＭＳ ゴシック" panose="020B0609070205080204" pitchFamily="49" charset="-128"/>
                  <a:ea typeface="ＭＳ ゴシック" panose="020B0609070205080204" pitchFamily="49" charset="-128"/>
                </a:rPr>
                <a:t>活用の開始日及び完了日を記載してください。</a:t>
              </a:r>
              <a:endParaRPr lang="en-US" altLang="ja-JP" sz="1400" dirty="0">
                <a:solidFill>
                  <a:srgbClr val="FF0000"/>
                </a:solidFill>
                <a:latin typeface="ＭＳ ゴシック" panose="020B0609070205080204" pitchFamily="49" charset="-128"/>
                <a:ea typeface="ＭＳ ゴシック" panose="020B0609070205080204" pitchFamily="49" charset="-128"/>
              </a:endParaRPr>
            </a:p>
            <a:p>
              <a:r>
                <a:rPr lang="en-US" altLang="ja-JP" sz="1400" dirty="0">
                  <a:solidFill>
                    <a:srgbClr val="FF0000"/>
                  </a:solidFill>
                  <a:latin typeface="ＭＳ ゴシック" panose="020B0609070205080204" pitchFamily="49" charset="-128"/>
                  <a:ea typeface="ＭＳ ゴシック" panose="020B0609070205080204" pitchFamily="49" charset="-128"/>
                </a:rPr>
                <a:t>※</a:t>
              </a:r>
              <a:r>
                <a:rPr lang="ja-JP" altLang="en-US" sz="1400" dirty="0">
                  <a:solidFill>
                    <a:srgbClr val="FF0000"/>
                  </a:solidFill>
                  <a:latin typeface="ＭＳ ゴシック" panose="020B0609070205080204" pitchFamily="49" charset="-128"/>
                  <a:ea typeface="ＭＳ ゴシック" panose="020B0609070205080204" pitchFamily="49" charset="-128"/>
                </a:rPr>
                <a:t>開始日は、代表事業者登録完了通知日以降になります。</a:t>
              </a:r>
            </a:p>
          </p:txBody>
        </p:sp>
        <p:sp>
          <p:nvSpPr>
            <p:cNvPr id="17" name="正方形/長方形 16"/>
            <p:cNvSpPr/>
            <p:nvPr/>
          </p:nvSpPr>
          <p:spPr>
            <a:xfrm>
              <a:off x="3442830" y="1270000"/>
              <a:ext cx="1079163" cy="1244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p>
          </p:txBody>
        </p:sp>
      </p:grpSp>
    </p:spTree>
    <p:extLst>
      <p:ext uri="{BB962C8B-B14F-4D97-AF65-F5344CB8AC3E}">
        <p14:creationId xmlns:p14="http://schemas.microsoft.com/office/powerpoint/2010/main" val="158815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3"/>
          <a:srcRect r="17919"/>
          <a:stretch/>
        </p:blipFill>
        <p:spPr>
          <a:xfrm>
            <a:off x="143302" y="1378800"/>
            <a:ext cx="8853985" cy="3111143"/>
          </a:xfrm>
          <a:prstGeom prst="rect">
            <a:avLst/>
          </a:prstGeom>
        </p:spPr>
      </p:pic>
      <p:sp>
        <p:nvSpPr>
          <p:cNvPr id="21" name="正方形/長方形 20"/>
          <p:cNvSpPr/>
          <p:nvPr/>
        </p:nvSpPr>
        <p:spPr>
          <a:xfrm>
            <a:off x="250824" y="619200"/>
            <a:ext cx="1620000" cy="360000"/>
          </a:xfrm>
          <a:prstGeom prst="rect">
            <a:avLst/>
          </a:prstGeom>
          <a:solidFill>
            <a:schemeClr val="accent1">
              <a:lumMod val="20000"/>
              <a:lumOff val="80000"/>
            </a:schemeClr>
          </a:solidFill>
          <a:ln w="34925" cmpd="dbl">
            <a:solidFill>
              <a:schemeClr val="accent1">
                <a:lumMod val="75000"/>
              </a:schemeClr>
            </a:solidFill>
          </a:ln>
        </p:spPr>
        <p:txBody>
          <a:bodyPr wrap="square">
            <a:spAutoFit/>
          </a:bodyPr>
          <a:lstStyle/>
          <a:p>
            <a:pPr algn="ctr"/>
            <a:r>
              <a:rPr lang="ja-JP" altLang="en-US" sz="1600" b="1" dirty="0">
                <a:latin typeface="ＭＳ ゴシック" panose="020B0609070205080204" pitchFamily="49" charset="-128"/>
                <a:ea typeface="ＭＳ ゴシック" panose="020B0609070205080204" pitchFamily="49" charset="-128"/>
              </a:rPr>
              <a:t>所定様式②</a:t>
            </a:r>
          </a:p>
        </p:txBody>
      </p:sp>
      <p:grpSp>
        <p:nvGrpSpPr>
          <p:cNvPr id="10" name="グループ化 9"/>
          <p:cNvGrpSpPr/>
          <p:nvPr/>
        </p:nvGrpSpPr>
        <p:grpSpPr>
          <a:xfrm>
            <a:off x="250824" y="1882726"/>
            <a:ext cx="8645526" cy="1829167"/>
            <a:chOff x="334432" y="1265701"/>
            <a:chExt cx="11527368" cy="2438889"/>
          </a:xfrm>
        </p:grpSpPr>
        <p:sp>
          <p:nvSpPr>
            <p:cNvPr id="29" name="正方形/長方形 28"/>
            <p:cNvSpPr/>
            <p:nvPr/>
          </p:nvSpPr>
          <p:spPr>
            <a:xfrm>
              <a:off x="334432" y="3278718"/>
              <a:ext cx="11527368" cy="425872"/>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rgbClr val="FF0000"/>
                  </a:solidFill>
                  <a:latin typeface="ＭＳ ゴシック" panose="020B0609070205080204" pitchFamily="49" charset="-128"/>
                  <a:ea typeface="ＭＳ ゴシック" panose="020B0609070205080204" pitchFamily="49" charset="-128"/>
                </a:rPr>
                <a:t>申請する補助事業の各代表者、担当者を記載してください。役職がない場合は、未入力としてください。</a:t>
              </a:r>
            </a:p>
          </p:txBody>
        </p:sp>
        <p:sp>
          <p:nvSpPr>
            <p:cNvPr id="31" name="正方形/長方形 30"/>
            <p:cNvSpPr/>
            <p:nvPr/>
          </p:nvSpPr>
          <p:spPr>
            <a:xfrm>
              <a:off x="4517228" y="1265701"/>
              <a:ext cx="4786313" cy="1261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p>
          </p:txBody>
        </p:sp>
      </p:grpSp>
      <p:grpSp>
        <p:nvGrpSpPr>
          <p:cNvPr id="8" name="グループ化 7"/>
          <p:cNvGrpSpPr/>
          <p:nvPr/>
        </p:nvGrpSpPr>
        <p:grpSpPr>
          <a:xfrm>
            <a:off x="250825" y="1881861"/>
            <a:ext cx="8746462" cy="3682747"/>
            <a:chOff x="334433" y="1275290"/>
            <a:chExt cx="11661949" cy="4910329"/>
          </a:xfrm>
        </p:grpSpPr>
        <p:sp>
          <p:nvSpPr>
            <p:cNvPr id="32" name="正方形/長方形 31"/>
            <p:cNvSpPr/>
            <p:nvPr/>
          </p:nvSpPr>
          <p:spPr>
            <a:xfrm>
              <a:off x="334433" y="3931250"/>
              <a:ext cx="11527366" cy="2254369"/>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rgbClr val="FF0000"/>
                  </a:solidFill>
                  <a:latin typeface="ＭＳ ゴシック" panose="020B0609070205080204" pitchFamily="49" charset="-128"/>
                  <a:ea typeface="ＭＳ ゴシック" panose="020B0609070205080204" pitchFamily="49" charset="-128"/>
                </a:rPr>
                <a:t>＜２段書きの欄について＞</a:t>
              </a:r>
              <a:endParaRPr lang="en-US" altLang="ja-JP" sz="1400" dirty="0">
                <a:solidFill>
                  <a:srgbClr val="FF0000"/>
                </a:solidFill>
                <a:latin typeface="ＭＳ ゴシック" panose="020B0609070205080204" pitchFamily="49" charset="-128"/>
                <a:ea typeface="ＭＳ ゴシック" panose="020B0609070205080204" pitchFamily="49" charset="-128"/>
              </a:endParaRPr>
            </a:p>
            <a:p>
              <a:r>
                <a:rPr lang="ja-JP" altLang="ja-JP" sz="1400" dirty="0">
                  <a:solidFill>
                    <a:srgbClr val="FF0000"/>
                  </a:solidFill>
                  <a:latin typeface="ＭＳ ゴシック" panose="020B0609070205080204" pitchFamily="49" charset="-128"/>
                  <a:ea typeface="ＭＳ ゴシック" panose="020B0609070205080204" pitchFamily="49" charset="-128"/>
                </a:rPr>
                <a:t>当初申請：下段のみに記載してください。</a:t>
              </a:r>
              <a:r>
                <a:rPr lang="en-US" altLang="ja-JP" sz="1400" dirty="0">
                  <a:solidFill>
                    <a:srgbClr val="FF0000"/>
                  </a:solidFill>
                  <a:latin typeface="ＭＳ ゴシック" panose="020B0609070205080204" pitchFamily="49" charset="-128"/>
                  <a:ea typeface="ＭＳ ゴシック" panose="020B0609070205080204" pitchFamily="49" charset="-128"/>
                </a:rPr>
                <a:t>(</a:t>
              </a:r>
              <a:r>
                <a:rPr lang="ja-JP" altLang="ja-JP" sz="1400" dirty="0">
                  <a:solidFill>
                    <a:srgbClr val="FF0000"/>
                  </a:solidFill>
                  <a:latin typeface="ＭＳ ゴシック" panose="020B0609070205080204" pitchFamily="49" charset="-128"/>
                  <a:ea typeface="ＭＳ ゴシック" panose="020B0609070205080204" pitchFamily="49" charset="-128"/>
                </a:rPr>
                <a:t>変更申請で協力事業者を追加する場合</a:t>
              </a:r>
              <a:r>
                <a:rPr lang="ja-JP" altLang="en-US" sz="1400" dirty="0">
                  <a:solidFill>
                    <a:srgbClr val="FF0000"/>
                  </a:solidFill>
                  <a:latin typeface="ＭＳ ゴシック" panose="020B0609070205080204" pitchFamily="49" charset="-128"/>
                  <a:ea typeface="ＭＳ ゴシック" panose="020B0609070205080204" pitchFamily="49" charset="-128"/>
                </a:rPr>
                <a:t>も、</a:t>
              </a:r>
              <a:r>
                <a:rPr lang="ja-JP" altLang="ja-JP" sz="1400" dirty="0">
                  <a:solidFill>
                    <a:srgbClr val="FF0000"/>
                  </a:solidFill>
                  <a:latin typeface="ＭＳ ゴシック" panose="020B0609070205080204" pitchFamily="49" charset="-128"/>
                  <a:ea typeface="ＭＳ ゴシック" panose="020B0609070205080204" pitchFamily="49" charset="-128"/>
                </a:rPr>
                <a:t>下段のみに記載してください。）</a:t>
              </a:r>
            </a:p>
            <a:p>
              <a:r>
                <a:rPr lang="ja-JP" altLang="ja-JP" sz="1400" dirty="0">
                  <a:solidFill>
                    <a:srgbClr val="FF0000"/>
                  </a:solidFill>
                  <a:latin typeface="ＭＳ ゴシック" panose="020B0609070205080204" pitchFamily="49" charset="-128"/>
                  <a:ea typeface="ＭＳ ゴシック" panose="020B0609070205080204" pitchFamily="49" charset="-128"/>
                </a:rPr>
                <a:t>変更申請：上段に変更前、下段に変更後を記載してください。（</a:t>
              </a:r>
              <a:r>
                <a:rPr lang="ja-JP" altLang="en-US" sz="1400" dirty="0">
                  <a:solidFill>
                    <a:srgbClr val="FF0000"/>
                  </a:solidFill>
                  <a:latin typeface="ＭＳ ゴシック" panose="020B0609070205080204" pitchFamily="49" charset="-128"/>
                  <a:ea typeface="ＭＳ ゴシック" panose="020B0609070205080204" pitchFamily="49" charset="-128"/>
                </a:rPr>
                <a:t>変更の無い補助事業者</a:t>
              </a:r>
              <a:r>
                <a:rPr lang="ja-JP" altLang="ja-JP" sz="1400" dirty="0">
                  <a:solidFill>
                    <a:srgbClr val="FF0000"/>
                  </a:solidFill>
                  <a:latin typeface="ＭＳ ゴシック" panose="020B0609070205080204" pitchFamily="49" charset="-128"/>
                  <a:ea typeface="ＭＳ ゴシック" panose="020B0609070205080204" pitchFamily="49" charset="-128"/>
                </a:rPr>
                <a:t>の</a:t>
              </a:r>
              <a:r>
                <a:rPr lang="ja-JP" altLang="en-US" sz="1400" dirty="0">
                  <a:solidFill>
                    <a:srgbClr val="FF0000"/>
                  </a:solidFill>
                  <a:latin typeface="ＭＳ ゴシック" panose="020B0609070205080204" pitchFamily="49" charset="-128"/>
                  <a:ea typeface="ＭＳ ゴシック" panose="020B0609070205080204" pitchFamily="49" charset="-128"/>
                </a:rPr>
                <a:t>欄は</a:t>
              </a:r>
              <a:r>
                <a:rPr lang="ja-JP" altLang="ja-JP" sz="1400" dirty="0">
                  <a:solidFill>
                    <a:srgbClr val="FF0000"/>
                  </a:solidFill>
                  <a:latin typeface="ＭＳ ゴシック" panose="020B0609070205080204" pitchFamily="49" charset="-128"/>
                  <a:ea typeface="ＭＳ ゴシック" panose="020B0609070205080204" pitchFamily="49" charset="-128"/>
                </a:rPr>
                <a:t>、上段、下段の両方に</a:t>
              </a:r>
              <a:r>
                <a:rPr lang="ja-JP" altLang="en-US" sz="1400" dirty="0">
                  <a:solidFill>
                    <a:srgbClr val="FF0000"/>
                  </a:solidFill>
                  <a:latin typeface="ＭＳ ゴシック" panose="020B0609070205080204" pitchFamily="49" charset="-128"/>
                  <a:ea typeface="ＭＳ ゴシック" panose="020B0609070205080204" pitchFamily="49" charset="-128"/>
                </a:rPr>
                <a:t>同じ</a:t>
              </a:r>
              <a:r>
                <a:rPr lang="ja-JP" altLang="ja-JP" sz="1400" dirty="0">
                  <a:solidFill>
                    <a:srgbClr val="FF0000"/>
                  </a:solidFill>
                  <a:latin typeface="ＭＳ ゴシック" panose="020B0609070205080204" pitchFamily="49" charset="-128"/>
                  <a:ea typeface="ＭＳ ゴシック" panose="020B0609070205080204" pitchFamily="49" charset="-128"/>
                </a:rPr>
                <a:t>申請済の内容を記載してください。）</a:t>
              </a:r>
            </a:p>
            <a:p>
              <a:r>
                <a:rPr lang="ja-JP" altLang="ja-JP" sz="1400" dirty="0">
                  <a:solidFill>
                    <a:srgbClr val="FF0000"/>
                  </a:solidFill>
                  <a:latin typeface="ＭＳ ゴシック" panose="020B0609070205080204" pitchFamily="49" charset="-128"/>
                  <a:ea typeface="ＭＳ ゴシック" panose="020B0609070205080204" pitchFamily="49" charset="-128"/>
                </a:rPr>
                <a:t>取り下げ申請：上段に申請済の内容を記載し、下段は未入力としてください。</a:t>
              </a:r>
              <a:endParaRPr lang="en-US" altLang="ja-JP" sz="1400" dirty="0">
                <a:solidFill>
                  <a:srgbClr val="FF0000"/>
                </a:solidFill>
                <a:latin typeface="ＭＳ ゴシック" panose="020B0609070205080204" pitchFamily="49" charset="-128"/>
                <a:ea typeface="ＭＳ ゴシック" panose="020B0609070205080204" pitchFamily="49" charset="-128"/>
              </a:endParaRPr>
            </a:p>
            <a:p>
              <a:r>
                <a:rPr lang="en-US" altLang="ja-JP" sz="1400" dirty="0">
                  <a:solidFill>
                    <a:srgbClr val="FF0000"/>
                  </a:solidFill>
                  <a:latin typeface="ＭＳ ゴシック" panose="020B0609070205080204" pitchFamily="49" charset="-128"/>
                  <a:ea typeface="ＭＳ ゴシック" panose="020B0609070205080204" pitchFamily="49" charset="-128"/>
                </a:rPr>
                <a:t>※</a:t>
              </a:r>
              <a:r>
                <a:rPr lang="ja-JP" altLang="en-US" sz="1400" dirty="0">
                  <a:solidFill>
                    <a:srgbClr val="FF0000"/>
                  </a:solidFill>
                  <a:latin typeface="ＭＳ ゴシック" panose="020B0609070205080204" pitchFamily="49" charset="-128"/>
                  <a:ea typeface="ＭＳ ゴシック" panose="020B0609070205080204" pitchFamily="49" charset="-128"/>
                </a:rPr>
                <a:t>その他</a:t>
              </a:r>
              <a:r>
                <a:rPr lang="ja-JP" altLang="ja-JP" sz="1400" dirty="0">
                  <a:solidFill>
                    <a:srgbClr val="FF0000"/>
                  </a:solidFill>
                  <a:latin typeface="ＭＳ ゴシック" panose="020B0609070205080204" pitchFamily="49" charset="-128"/>
                  <a:ea typeface="ＭＳ ゴシック" panose="020B0609070205080204" pitchFamily="49" charset="-128"/>
                </a:rPr>
                <a:t>申請の無い</a:t>
              </a:r>
              <a:r>
                <a:rPr lang="ja-JP" altLang="ja-JP" sz="1400" dirty="0" smtClean="0">
                  <a:solidFill>
                    <a:srgbClr val="FF0000"/>
                  </a:solidFill>
                  <a:latin typeface="ＭＳ ゴシック" panose="020B0609070205080204" pitchFamily="49" charset="-128"/>
                  <a:ea typeface="ＭＳ ゴシック" panose="020B0609070205080204" pitchFamily="49" charset="-128"/>
                </a:rPr>
                <a:t>項目</a:t>
              </a:r>
              <a:r>
                <a:rPr lang="ja-JP" altLang="en-US" sz="1400" dirty="0">
                  <a:solidFill>
                    <a:srgbClr val="FF0000"/>
                  </a:solidFill>
                  <a:latin typeface="ＭＳ ゴシック" panose="020B0609070205080204" pitchFamily="49" charset="-128"/>
                  <a:ea typeface="ＭＳ ゴシック" panose="020B0609070205080204" pitchFamily="49" charset="-128"/>
                </a:rPr>
                <a:t>も</a:t>
              </a:r>
              <a:r>
                <a:rPr lang="ja-JP" altLang="ja-JP" sz="1400" dirty="0" smtClean="0">
                  <a:solidFill>
                    <a:srgbClr val="FF0000"/>
                  </a:solidFill>
                  <a:latin typeface="ＭＳ ゴシック" panose="020B0609070205080204" pitchFamily="49" charset="-128"/>
                  <a:ea typeface="ＭＳ ゴシック" panose="020B0609070205080204" pitchFamily="49" charset="-128"/>
                </a:rPr>
                <a:t>未入力</a:t>
              </a:r>
              <a:r>
                <a:rPr lang="ja-JP" altLang="ja-JP" sz="1400" dirty="0">
                  <a:solidFill>
                    <a:srgbClr val="FF0000"/>
                  </a:solidFill>
                  <a:latin typeface="ＭＳ ゴシック" panose="020B0609070205080204" pitchFamily="49" charset="-128"/>
                  <a:ea typeface="ＭＳ ゴシック" panose="020B0609070205080204" pitchFamily="49" charset="-128"/>
                </a:rPr>
                <a:t>としてください。</a:t>
              </a:r>
            </a:p>
          </p:txBody>
        </p:sp>
        <p:sp>
          <p:nvSpPr>
            <p:cNvPr id="33" name="正方形/長方形 32"/>
            <p:cNvSpPr/>
            <p:nvPr/>
          </p:nvSpPr>
          <p:spPr>
            <a:xfrm>
              <a:off x="9309100" y="1275290"/>
              <a:ext cx="2687282" cy="123931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p>
          </p:txBody>
        </p:sp>
      </p:grpSp>
      <p:grpSp>
        <p:nvGrpSpPr>
          <p:cNvPr id="9" name="グループ化 8"/>
          <p:cNvGrpSpPr/>
          <p:nvPr/>
        </p:nvGrpSpPr>
        <p:grpSpPr>
          <a:xfrm>
            <a:off x="250825" y="1882727"/>
            <a:ext cx="8645525" cy="4533948"/>
            <a:chOff x="334433" y="1265701"/>
            <a:chExt cx="11527367" cy="6048677"/>
          </a:xfrm>
        </p:grpSpPr>
        <p:sp>
          <p:nvSpPr>
            <p:cNvPr id="34" name="正方形/長方形 33"/>
            <p:cNvSpPr/>
            <p:nvPr/>
          </p:nvSpPr>
          <p:spPr>
            <a:xfrm>
              <a:off x="10858500" y="1265701"/>
              <a:ext cx="1003300" cy="1261600"/>
            </a:xfrm>
            <a:prstGeom prst="rect">
              <a:avLst/>
            </a:prstGeom>
            <a:noFill/>
            <a:ln w="47625" cmpd="dbl">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p>
          </p:txBody>
        </p:sp>
        <p:sp>
          <p:nvSpPr>
            <p:cNvPr id="35" name="正方形/長方形 34"/>
            <p:cNvSpPr/>
            <p:nvPr/>
          </p:nvSpPr>
          <p:spPr>
            <a:xfrm>
              <a:off x="334433" y="6418562"/>
              <a:ext cx="11523134" cy="895816"/>
            </a:xfrm>
            <a:prstGeom prst="rect">
              <a:avLst/>
            </a:prstGeom>
            <a:solidFill>
              <a:schemeClr val="bg1"/>
            </a:solidFill>
            <a:ln w="60325" cmpd="dbl">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rgbClr val="FF0000"/>
                  </a:solidFill>
                  <a:latin typeface="ＭＳ ゴシック" panose="020B0609070205080204" pitchFamily="49" charset="-128"/>
                  <a:ea typeface="ＭＳ ゴシック" panose="020B0609070205080204" pitchFamily="49" charset="-128"/>
                </a:rPr>
                <a:t>令和</a:t>
              </a:r>
              <a:r>
                <a:rPr lang="en-US" altLang="ja-JP" sz="1400" dirty="0">
                  <a:solidFill>
                    <a:srgbClr val="FF0000"/>
                  </a:solidFill>
                  <a:latin typeface="ＭＳ ゴシック" panose="020B0609070205080204" pitchFamily="49" charset="-128"/>
                  <a:ea typeface="ＭＳ ゴシック" panose="020B0609070205080204" pitchFamily="49" charset="-128"/>
                </a:rPr>
                <a:t>5-6</a:t>
              </a:r>
              <a:r>
                <a:rPr lang="ja-JP" altLang="en-US" sz="1400" dirty="0">
                  <a:solidFill>
                    <a:srgbClr val="FF0000"/>
                  </a:solidFill>
                  <a:latin typeface="ＭＳ ゴシック" panose="020B0609070205080204" pitchFamily="49" charset="-128"/>
                  <a:ea typeface="ＭＳ ゴシック" panose="020B0609070205080204" pitchFamily="49" charset="-128"/>
                </a:rPr>
                <a:t>年度事業より、協力事業者も</a:t>
              </a:r>
              <a:r>
                <a:rPr lang="en-US" altLang="ja-JP" sz="1400" dirty="0">
                  <a:solidFill>
                    <a:srgbClr val="FF0000"/>
                  </a:solidFill>
                  <a:latin typeface="ＭＳ ゴシック" panose="020B0609070205080204" pitchFamily="49" charset="-128"/>
                  <a:ea typeface="ＭＳ ゴシック" panose="020B0609070205080204" pitchFamily="49" charset="-128"/>
                </a:rPr>
                <a:t>1,000</a:t>
              </a:r>
              <a:r>
                <a:rPr lang="ja-JP" altLang="en-US" sz="1400" dirty="0">
                  <a:solidFill>
                    <a:srgbClr val="FF0000"/>
                  </a:solidFill>
                  <a:latin typeface="ＭＳ ゴシック" panose="020B0609070205080204" pitchFamily="49" charset="-128"/>
                  <a:ea typeface="ＭＳ ゴシック" panose="020B0609070205080204" pitchFamily="49" charset="-128"/>
                </a:rPr>
                <a:t>千円を上限に</a:t>
              </a:r>
              <a:r>
                <a:rPr lang="en-US" altLang="ja-JP" sz="1400" dirty="0">
                  <a:solidFill>
                    <a:srgbClr val="FF0000"/>
                  </a:solidFill>
                  <a:latin typeface="ＭＳ ゴシック" panose="020B0609070205080204" pitchFamily="49" charset="-128"/>
                  <a:ea typeface="ＭＳ ゴシック" panose="020B0609070205080204" pitchFamily="49" charset="-128"/>
                </a:rPr>
                <a:t>BIM</a:t>
              </a:r>
              <a:r>
                <a:rPr lang="ja-JP" altLang="en-US" sz="1400" dirty="0">
                  <a:solidFill>
                    <a:srgbClr val="FF0000"/>
                  </a:solidFill>
                  <a:latin typeface="ＭＳ ゴシック" panose="020B0609070205080204" pitchFamily="49" charset="-128"/>
                  <a:ea typeface="ＭＳ ゴシック" panose="020B0609070205080204" pitchFamily="49" charset="-128"/>
                </a:rPr>
                <a:t>コーディネーター、</a:t>
              </a:r>
              <a:r>
                <a:rPr lang="en-US" altLang="ja-JP" sz="1400" dirty="0">
                  <a:solidFill>
                    <a:srgbClr val="FF0000"/>
                  </a:solidFill>
                  <a:latin typeface="ＭＳ ゴシック" panose="020B0609070205080204" pitchFamily="49" charset="-128"/>
                  <a:ea typeface="ＭＳ ゴシック" panose="020B0609070205080204" pitchFamily="49" charset="-128"/>
                </a:rPr>
                <a:t>BIM</a:t>
              </a:r>
              <a:r>
                <a:rPr lang="ja-JP" altLang="en-US" sz="1400" dirty="0">
                  <a:solidFill>
                    <a:srgbClr val="FF0000"/>
                  </a:solidFill>
                  <a:latin typeface="ＭＳ ゴシック" panose="020B0609070205080204" pitchFamily="49" charset="-128"/>
                  <a:ea typeface="ＭＳ ゴシック" panose="020B0609070205080204" pitchFamily="49" charset="-128"/>
                </a:rPr>
                <a:t>マネジャーを補助対象とすることが可能となりました。</a:t>
              </a:r>
              <a:endParaRPr lang="en-US" altLang="ja-JP" sz="1400" dirty="0">
                <a:solidFill>
                  <a:srgbClr val="FF0000"/>
                </a:solidFill>
                <a:latin typeface="ＭＳ ゴシック" panose="020B0609070205080204" pitchFamily="49" charset="-128"/>
                <a:ea typeface="ＭＳ ゴシック" panose="020B0609070205080204" pitchFamily="49" charset="-128"/>
              </a:endParaRPr>
            </a:p>
          </p:txBody>
        </p:sp>
      </p:grpSp>
      <p:sp>
        <p:nvSpPr>
          <p:cNvPr id="17" name="タイトル 1"/>
          <p:cNvSpPr txBox="1">
            <a:spLocks/>
          </p:cNvSpPr>
          <p:nvPr/>
        </p:nvSpPr>
        <p:spPr>
          <a:xfrm>
            <a:off x="8150347" y="0"/>
            <a:ext cx="993653" cy="393138"/>
          </a:xfrm>
          <a:prstGeom prst="rect">
            <a:avLst/>
          </a:prstGeom>
          <a:noFill/>
          <a:ln w="25400">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4000"/>
              </a:lnSpc>
            </a:pPr>
            <a:r>
              <a:rPr lang="en-US" altLang="ja-JP" sz="1400" b="1" dirty="0" smtClean="0">
                <a:latin typeface="ＭＳ ゴシック" panose="020B0609070205080204" pitchFamily="49" charset="-128"/>
                <a:ea typeface="ＭＳ ゴシック" panose="020B0609070205080204" pitchFamily="49" charset="-128"/>
              </a:rPr>
              <a:t>36/56</a:t>
            </a:r>
            <a:endParaRPr lang="ja-JP" altLang="en-US" sz="1400" b="1" dirty="0">
              <a:latin typeface="ＭＳ ゴシック" panose="020B0609070205080204" pitchFamily="49" charset="-128"/>
              <a:ea typeface="ＭＳ ゴシック" panose="020B0609070205080204" pitchFamily="49" charset="-128"/>
            </a:endParaRPr>
          </a:p>
        </p:txBody>
      </p:sp>
      <p:sp>
        <p:nvSpPr>
          <p:cNvPr id="3" name="タイトル 2"/>
          <p:cNvSpPr>
            <a:spLocks noGrp="1"/>
          </p:cNvSpPr>
          <p:nvPr>
            <p:ph type="title"/>
          </p:nvPr>
        </p:nvSpPr>
        <p:spPr/>
        <p:txBody>
          <a:bodyPr/>
          <a:lstStyle/>
          <a:p>
            <a:r>
              <a:rPr lang="en-US" altLang="ja-JP" dirty="0" smtClean="0"/>
              <a:t>7 </a:t>
            </a:r>
            <a:r>
              <a:rPr lang="ja-JP" altLang="en-US" dirty="0" smtClean="0"/>
              <a:t>代表事</a:t>
            </a:r>
            <a:r>
              <a:rPr lang="ja-JP" altLang="en-US" dirty="0"/>
              <a:t>業者登録様式及び交付申請様式</a:t>
            </a:r>
            <a:endParaRPr kumimoji="1" lang="ja-JP" altLang="en-US" dirty="0"/>
          </a:p>
        </p:txBody>
      </p:sp>
    </p:spTree>
    <p:extLst>
      <p:ext uri="{BB962C8B-B14F-4D97-AF65-F5344CB8AC3E}">
        <p14:creationId xmlns:p14="http://schemas.microsoft.com/office/powerpoint/2010/main" val="373246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rotWithShape="1">
          <a:blip r:embed="rId3"/>
          <a:srcRect r="1924"/>
          <a:stretch/>
        </p:blipFill>
        <p:spPr>
          <a:xfrm>
            <a:off x="664369" y="1085851"/>
            <a:ext cx="3194815" cy="4775596"/>
          </a:xfrm>
          <a:prstGeom prst="rect">
            <a:avLst/>
          </a:prstGeom>
        </p:spPr>
      </p:pic>
      <p:sp>
        <p:nvSpPr>
          <p:cNvPr id="14" name="正方形/長方形 13"/>
          <p:cNvSpPr/>
          <p:nvPr/>
        </p:nvSpPr>
        <p:spPr>
          <a:xfrm>
            <a:off x="250825" y="618175"/>
            <a:ext cx="1620000" cy="360000"/>
          </a:xfrm>
          <a:prstGeom prst="rect">
            <a:avLst/>
          </a:prstGeom>
          <a:solidFill>
            <a:schemeClr val="accent1">
              <a:lumMod val="20000"/>
              <a:lumOff val="80000"/>
            </a:schemeClr>
          </a:solidFill>
          <a:ln w="34925" cmpd="dbl">
            <a:solidFill>
              <a:schemeClr val="accent1">
                <a:lumMod val="75000"/>
              </a:schemeClr>
            </a:solidFill>
          </a:ln>
        </p:spPr>
        <p:txBody>
          <a:bodyPr wrap="square">
            <a:spAutoFit/>
          </a:bodyPr>
          <a:lstStyle/>
          <a:p>
            <a:pPr algn="ctr"/>
            <a:r>
              <a:rPr lang="ja-JP" altLang="en-US" sz="1600" b="1" dirty="0">
                <a:latin typeface="ＭＳ ゴシック" panose="020B0609070205080204" pitchFamily="49" charset="-128"/>
                <a:ea typeface="ＭＳ ゴシック" panose="020B0609070205080204" pitchFamily="49" charset="-128"/>
              </a:rPr>
              <a:t>所定様式③</a:t>
            </a:r>
          </a:p>
        </p:txBody>
      </p:sp>
      <p:grpSp>
        <p:nvGrpSpPr>
          <p:cNvPr id="3" name="グループ化 2"/>
          <p:cNvGrpSpPr/>
          <p:nvPr/>
        </p:nvGrpSpPr>
        <p:grpSpPr>
          <a:xfrm>
            <a:off x="778235" y="1085852"/>
            <a:ext cx="7940383" cy="733799"/>
            <a:chOff x="1037646" y="304802"/>
            <a:chExt cx="10587177" cy="978398"/>
          </a:xfrm>
        </p:grpSpPr>
        <p:sp>
          <p:nvSpPr>
            <p:cNvPr id="16" name="正方形/長方形 15"/>
            <p:cNvSpPr/>
            <p:nvPr/>
          </p:nvSpPr>
          <p:spPr>
            <a:xfrm>
              <a:off x="1037646" y="747875"/>
              <a:ext cx="4107932" cy="53532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p>
          </p:txBody>
        </p:sp>
        <p:sp>
          <p:nvSpPr>
            <p:cNvPr id="18" name="正方形/長方形 17"/>
            <p:cNvSpPr/>
            <p:nvPr/>
          </p:nvSpPr>
          <p:spPr>
            <a:xfrm>
              <a:off x="5637089" y="304802"/>
              <a:ext cx="5987734" cy="671997"/>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rgbClr val="FF0000"/>
                  </a:solidFill>
                  <a:latin typeface="ＭＳ ゴシック" panose="020B0609070205080204" pitchFamily="49" charset="-128"/>
                  <a:ea typeface="ＭＳ ゴシック" panose="020B0609070205080204" pitchFamily="49" charset="-128"/>
                </a:rPr>
                <a:t>プロジェクト全体に責任を持つ</a:t>
              </a:r>
              <a:r>
                <a:rPr lang="ja-JP" altLang="en-US" sz="1400" dirty="0" smtClean="0">
                  <a:solidFill>
                    <a:srgbClr val="FF0000"/>
                  </a:solidFill>
                  <a:latin typeface="ＭＳ ゴシック" panose="020B0609070205080204" pitchFamily="49" charset="-128"/>
                  <a:ea typeface="ＭＳ ゴシック" panose="020B0609070205080204" pitchFamily="49" charset="-128"/>
                </a:rPr>
                <a:t>建築士の情報を</a:t>
              </a:r>
              <a:r>
                <a:rPr lang="ja-JP" altLang="en-US" sz="1400" dirty="0">
                  <a:solidFill>
                    <a:srgbClr val="FF0000"/>
                  </a:solidFill>
                  <a:latin typeface="ＭＳ ゴシック" panose="020B0609070205080204" pitchFamily="49" charset="-128"/>
                  <a:ea typeface="ＭＳ ゴシック" panose="020B0609070205080204" pitchFamily="49" charset="-128"/>
                </a:rPr>
                <a:t>記載してください。</a:t>
              </a:r>
            </a:p>
          </p:txBody>
        </p:sp>
      </p:grpSp>
      <p:grpSp>
        <p:nvGrpSpPr>
          <p:cNvPr id="4" name="グループ化 3"/>
          <p:cNvGrpSpPr/>
          <p:nvPr/>
        </p:nvGrpSpPr>
        <p:grpSpPr>
          <a:xfrm>
            <a:off x="778235" y="1920910"/>
            <a:ext cx="7940383" cy="694483"/>
            <a:chOff x="1037646" y="1418213"/>
            <a:chExt cx="10587177" cy="925977"/>
          </a:xfrm>
        </p:grpSpPr>
        <p:sp>
          <p:nvSpPr>
            <p:cNvPr id="21" name="正方形/長方形 20"/>
            <p:cNvSpPr/>
            <p:nvPr/>
          </p:nvSpPr>
          <p:spPr>
            <a:xfrm>
              <a:off x="1037646" y="1604210"/>
              <a:ext cx="4107932" cy="73998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p>
          </p:txBody>
        </p:sp>
        <p:sp>
          <p:nvSpPr>
            <p:cNvPr id="24" name="正方形/長方形 23"/>
            <p:cNvSpPr/>
            <p:nvPr/>
          </p:nvSpPr>
          <p:spPr>
            <a:xfrm>
              <a:off x="5637089" y="1418213"/>
              <a:ext cx="5987734" cy="672000"/>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rgbClr val="FF0000"/>
                  </a:solidFill>
                  <a:latin typeface="ＭＳ ゴシック" panose="020B0609070205080204" pitchFamily="49" charset="-128"/>
                  <a:ea typeface="ＭＳ ゴシック" panose="020B0609070205080204" pitchFamily="49" charset="-128"/>
                </a:rPr>
                <a:t>プロジェクト</a:t>
              </a:r>
              <a:r>
                <a:rPr lang="ja-JP" altLang="en-US" sz="1400" dirty="0" smtClean="0">
                  <a:solidFill>
                    <a:srgbClr val="FF0000"/>
                  </a:solidFill>
                  <a:latin typeface="ＭＳ ゴシック" panose="020B0609070205080204" pitchFamily="49" charset="-128"/>
                  <a:ea typeface="ＭＳ ゴシック" panose="020B0609070205080204" pitchFamily="49" charset="-128"/>
                </a:rPr>
                <a:t>の規模の情報については、様式①の入力が反映されます。</a:t>
              </a:r>
              <a:endParaRPr lang="ja-JP" altLang="en-US" sz="1400" dirty="0">
                <a:solidFill>
                  <a:srgbClr val="FF0000"/>
                </a:solidFill>
                <a:latin typeface="ＭＳ ゴシック" panose="020B0609070205080204" pitchFamily="49" charset="-128"/>
                <a:ea typeface="ＭＳ ゴシック" panose="020B0609070205080204" pitchFamily="49" charset="-128"/>
              </a:endParaRPr>
            </a:p>
          </p:txBody>
        </p:sp>
      </p:grpSp>
      <p:grpSp>
        <p:nvGrpSpPr>
          <p:cNvPr id="10" name="グループ化 9"/>
          <p:cNvGrpSpPr/>
          <p:nvPr/>
        </p:nvGrpSpPr>
        <p:grpSpPr>
          <a:xfrm>
            <a:off x="2712028" y="2604591"/>
            <a:ext cx="6006589" cy="672140"/>
            <a:chOff x="3616036" y="2293961"/>
            <a:chExt cx="8008786" cy="1097221"/>
          </a:xfrm>
        </p:grpSpPr>
        <p:sp>
          <p:nvSpPr>
            <p:cNvPr id="20" name="正方形/長方形 19"/>
            <p:cNvSpPr/>
            <p:nvPr/>
          </p:nvSpPr>
          <p:spPr>
            <a:xfrm>
              <a:off x="3616036" y="2684136"/>
              <a:ext cx="1529541" cy="1992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p>
          </p:txBody>
        </p:sp>
        <p:sp>
          <p:nvSpPr>
            <p:cNvPr id="25" name="正方形/長方形 24"/>
            <p:cNvSpPr/>
            <p:nvPr/>
          </p:nvSpPr>
          <p:spPr>
            <a:xfrm>
              <a:off x="5637088" y="2293961"/>
              <a:ext cx="5987734" cy="1097221"/>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smtClean="0">
                  <a:solidFill>
                    <a:srgbClr val="FF0000"/>
                  </a:solidFill>
                  <a:latin typeface="ＭＳ ゴシック" panose="020B0609070205080204" pitchFamily="49" charset="-128"/>
                  <a:ea typeface="ＭＳ ゴシック" panose="020B0609070205080204" pitchFamily="49" charset="-128"/>
                </a:rPr>
                <a:t>新築で適合させる必要のあるものは「適合する」、改修で規制</a:t>
              </a:r>
              <a:r>
                <a:rPr lang="ja-JP" altLang="en-US" sz="1400" dirty="0">
                  <a:solidFill>
                    <a:srgbClr val="FF0000"/>
                  </a:solidFill>
                  <a:latin typeface="ＭＳ ゴシック" panose="020B0609070205080204" pitchFamily="49" charset="-128"/>
                  <a:ea typeface="ＭＳ ゴシック" panose="020B0609070205080204" pitchFamily="49" charset="-128"/>
                </a:rPr>
                <a:t>対象建築物でない場合は</a:t>
              </a:r>
              <a:r>
                <a:rPr lang="ja-JP" altLang="en-US" sz="1400" dirty="0" smtClean="0">
                  <a:solidFill>
                    <a:srgbClr val="FF0000"/>
                  </a:solidFill>
                  <a:latin typeface="ＭＳ ゴシック" panose="020B0609070205080204" pitchFamily="49" charset="-128"/>
                  <a:ea typeface="ＭＳ ゴシック" panose="020B0609070205080204" pitchFamily="49" charset="-128"/>
                </a:rPr>
                <a:t>、当該項目</a:t>
              </a:r>
              <a:r>
                <a:rPr lang="ja-JP" altLang="en-US" sz="1400" dirty="0">
                  <a:solidFill>
                    <a:srgbClr val="FF0000"/>
                  </a:solidFill>
                  <a:latin typeface="ＭＳ ゴシック" panose="020B0609070205080204" pitchFamily="49" charset="-128"/>
                  <a:ea typeface="ＭＳ ゴシック" panose="020B0609070205080204" pitchFamily="49" charset="-128"/>
                </a:rPr>
                <a:t>を選択</a:t>
              </a:r>
              <a:r>
                <a:rPr lang="ja-JP" altLang="en-US" sz="1400" dirty="0" smtClean="0">
                  <a:solidFill>
                    <a:srgbClr val="FF0000"/>
                  </a:solidFill>
                  <a:latin typeface="ＭＳ ゴシック" panose="020B0609070205080204" pitchFamily="49" charset="-128"/>
                  <a:ea typeface="ＭＳ ゴシック" panose="020B0609070205080204" pitchFamily="49" charset="-128"/>
                </a:rPr>
                <a:t>してください</a:t>
              </a:r>
              <a:r>
                <a:rPr lang="ja-JP" altLang="en-US" sz="1400" dirty="0">
                  <a:solidFill>
                    <a:srgbClr val="FF0000"/>
                  </a:solidFill>
                  <a:latin typeface="ＭＳ ゴシック" panose="020B0609070205080204" pitchFamily="49" charset="-128"/>
                  <a:ea typeface="ＭＳ ゴシック" panose="020B0609070205080204" pitchFamily="49" charset="-128"/>
                </a:rPr>
                <a:t>。</a:t>
              </a:r>
            </a:p>
          </p:txBody>
        </p:sp>
      </p:grpSp>
      <p:grpSp>
        <p:nvGrpSpPr>
          <p:cNvPr id="12" name="グループ化 11"/>
          <p:cNvGrpSpPr/>
          <p:nvPr/>
        </p:nvGrpSpPr>
        <p:grpSpPr>
          <a:xfrm>
            <a:off x="3011285" y="3063244"/>
            <a:ext cx="5707333" cy="1664921"/>
            <a:chOff x="4015046" y="2939310"/>
            <a:chExt cx="7609777" cy="2219892"/>
          </a:xfrm>
        </p:grpSpPr>
        <p:sp>
          <p:nvSpPr>
            <p:cNvPr id="23" name="正方形/長方形 22"/>
            <p:cNvSpPr/>
            <p:nvPr/>
          </p:nvSpPr>
          <p:spPr>
            <a:xfrm>
              <a:off x="4015046" y="2939310"/>
              <a:ext cx="1120443" cy="39674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p>
          </p:txBody>
        </p:sp>
        <p:sp>
          <p:nvSpPr>
            <p:cNvPr id="27" name="正方形/長方形 26"/>
            <p:cNvSpPr/>
            <p:nvPr/>
          </p:nvSpPr>
          <p:spPr>
            <a:xfrm>
              <a:off x="5637089" y="4487203"/>
              <a:ext cx="5987734" cy="671999"/>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rgbClr val="FF0000"/>
                  </a:solidFill>
                  <a:latin typeface="ＭＳ ゴシック" panose="020B0609070205080204" pitchFamily="49" charset="-128"/>
                  <a:ea typeface="ＭＳ ゴシック" panose="020B0609070205080204" pitchFamily="49" charset="-128"/>
                </a:rPr>
                <a:t>本項目により要件を満たす場合は、該当する条例等の名称を記載</a:t>
              </a:r>
              <a:r>
                <a:rPr lang="ja-JP" altLang="en-US" sz="1400" dirty="0" smtClean="0">
                  <a:solidFill>
                    <a:srgbClr val="FF0000"/>
                  </a:solidFill>
                  <a:latin typeface="ＭＳ ゴシック" panose="020B0609070205080204" pitchFamily="49" charset="-128"/>
                  <a:ea typeface="ＭＳ ゴシック" panose="020B0609070205080204" pitchFamily="49" charset="-128"/>
                </a:rPr>
                <a:t>してください</a:t>
              </a:r>
              <a:r>
                <a:rPr lang="ja-JP" altLang="en-US" sz="1400" dirty="0">
                  <a:solidFill>
                    <a:srgbClr val="FF0000"/>
                  </a:solidFill>
                  <a:latin typeface="ＭＳ ゴシック" panose="020B0609070205080204" pitchFamily="49" charset="-128"/>
                  <a:ea typeface="ＭＳ ゴシック" panose="020B0609070205080204" pitchFamily="49" charset="-128"/>
                </a:rPr>
                <a:t>。</a:t>
              </a:r>
            </a:p>
          </p:txBody>
        </p:sp>
      </p:grpSp>
      <p:grpSp>
        <p:nvGrpSpPr>
          <p:cNvPr id="11" name="グループ化 10"/>
          <p:cNvGrpSpPr/>
          <p:nvPr/>
        </p:nvGrpSpPr>
        <p:grpSpPr>
          <a:xfrm>
            <a:off x="778235" y="2983230"/>
            <a:ext cx="7940383" cy="1616410"/>
            <a:chOff x="1037646" y="2834640"/>
            <a:chExt cx="10587177" cy="2155213"/>
          </a:xfrm>
        </p:grpSpPr>
        <p:sp>
          <p:nvSpPr>
            <p:cNvPr id="19" name="正方形/長方形 18"/>
            <p:cNvSpPr/>
            <p:nvPr/>
          </p:nvSpPr>
          <p:spPr>
            <a:xfrm>
              <a:off x="1037646" y="2834640"/>
              <a:ext cx="4107932" cy="215521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p>
          </p:txBody>
        </p:sp>
        <p:sp>
          <p:nvSpPr>
            <p:cNvPr id="28" name="正方形/長方形 27"/>
            <p:cNvSpPr/>
            <p:nvPr/>
          </p:nvSpPr>
          <p:spPr>
            <a:xfrm>
              <a:off x="5637089" y="3465551"/>
              <a:ext cx="5987734" cy="672000"/>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rgbClr val="FF0000"/>
                  </a:solidFill>
                  <a:latin typeface="ＭＳ ゴシック" panose="020B0609070205080204" pitchFamily="49" charset="-128"/>
                  <a:ea typeface="ＭＳ ゴシック" panose="020B0609070205080204" pitchFamily="49" charset="-128"/>
                </a:rPr>
                <a:t>⑥公共的通路等の整備は、いずれか一つに該当すれば、本要件を満たします。</a:t>
              </a:r>
            </a:p>
          </p:txBody>
        </p:sp>
      </p:grpSp>
      <p:grpSp>
        <p:nvGrpSpPr>
          <p:cNvPr id="13" name="グループ化 12"/>
          <p:cNvGrpSpPr/>
          <p:nvPr/>
        </p:nvGrpSpPr>
        <p:grpSpPr>
          <a:xfrm>
            <a:off x="778235" y="4846632"/>
            <a:ext cx="7940383" cy="1014814"/>
            <a:chOff x="1037646" y="5319175"/>
            <a:chExt cx="10587177" cy="1353085"/>
          </a:xfrm>
        </p:grpSpPr>
        <p:sp>
          <p:nvSpPr>
            <p:cNvPr id="22" name="正方形/長方形 21"/>
            <p:cNvSpPr/>
            <p:nvPr/>
          </p:nvSpPr>
          <p:spPr>
            <a:xfrm>
              <a:off x="1037646" y="5319175"/>
              <a:ext cx="4107932" cy="122294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p>
          </p:txBody>
        </p:sp>
        <p:sp>
          <p:nvSpPr>
            <p:cNvPr id="29" name="正方形/長方形 28"/>
            <p:cNvSpPr/>
            <p:nvPr/>
          </p:nvSpPr>
          <p:spPr>
            <a:xfrm>
              <a:off x="5637089" y="5512886"/>
              <a:ext cx="5987734" cy="1159374"/>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rgbClr val="FF0000"/>
                  </a:solidFill>
                  <a:latin typeface="ＭＳ ゴシック" panose="020B0609070205080204" pitchFamily="49" charset="-128"/>
                  <a:ea typeface="ＭＳ ゴシック" panose="020B0609070205080204" pitchFamily="49" charset="-128"/>
                </a:rPr>
                <a:t>新築で上記①②③のを満たす大規模プロジェクトの場合は、</a:t>
              </a:r>
              <a:r>
                <a:rPr lang="en-US" altLang="ja-JP" sz="1400" dirty="0">
                  <a:solidFill>
                    <a:srgbClr val="FF0000"/>
                  </a:solidFill>
                  <a:latin typeface="ＭＳ ゴシック" panose="020B0609070205080204" pitchFamily="49" charset="-128"/>
                  <a:ea typeface="ＭＳ ゴシック" panose="020B0609070205080204" pitchFamily="49" charset="-128"/>
                </a:rPr>
                <a:t>BIM</a:t>
              </a:r>
              <a:r>
                <a:rPr lang="ja-JP" altLang="en-US" sz="1400" dirty="0">
                  <a:solidFill>
                    <a:srgbClr val="FF0000"/>
                  </a:solidFill>
                  <a:latin typeface="ＭＳ ゴシック" panose="020B0609070205080204" pitchFamily="49" charset="-128"/>
                  <a:ea typeface="ＭＳ ゴシック" panose="020B0609070205080204" pitchFamily="49" charset="-128"/>
                </a:rPr>
                <a:t>の活用について、本項目で定めるいずれかの利用方法とする必要があります。</a:t>
              </a:r>
            </a:p>
          </p:txBody>
        </p:sp>
      </p:grpSp>
      <p:sp>
        <p:nvSpPr>
          <p:cNvPr id="30" name="タイトル 1"/>
          <p:cNvSpPr txBox="1">
            <a:spLocks/>
          </p:cNvSpPr>
          <p:nvPr/>
        </p:nvSpPr>
        <p:spPr>
          <a:xfrm>
            <a:off x="8150347" y="0"/>
            <a:ext cx="993653" cy="393138"/>
          </a:xfrm>
          <a:prstGeom prst="rect">
            <a:avLst/>
          </a:prstGeom>
          <a:noFill/>
          <a:ln w="25400">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4000"/>
              </a:lnSpc>
            </a:pPr>
            <a:r>
              <a:rPr lang="en-US" altLang="ja-JP" sz="1400" b="1" dirty="0" smtClean="0">
                <a:latin typeface="ＭＳ ゴシック" panose="020B0609070205080204" pitchFamily="49" charset="-128"/>
                <a:ea typeface="ＭＳ ゴシック" panose="020B0609070205080204" pitchFamily="49" charset="-128"/>
              </a:rPr>
              <a:t>37/56</a:t>
            </a:r>
            <a:endParaRPr lang="ja-JP" altLang="en-US" sz="1400" b="1" dirty="0">
              <a:latin typeface="ＭＳ ゴシック" panose="020B0609070205080204" pitchFamily="49" charset="-128"/>
              <a:ea typeface="ＭＳ ゴシック" panose="020B0609070205080204" pitchFamily="49" charset="-128"/>
            </a:endParaRPr>
          </a:p>
        </p:txBody>
      </p:sp>
      <p:sp>
        <p:nvSpPr>
          <p:cNvPr id="5" name="タイトル 4"/>
          <p:cNvSpPr>
            <a:spLocks noGrp="1"/>
          </p:cNvSpPr>
          <p:nvPr>
            <p:ph type="title"/>
          </p:nvPr>
        </p:nvSpPr>
        <p:spPr/>
        <p:txBody>
          <a:bodyPr/>
          <a:lstStyle/>
          <a:p>
            <a:r>
              <a:rPr lang="en-US" altLang="ja-JP" dirty="0" smtClean="0"/>
              <a:t>7 </a:t>
            </a:r>
            <a:r>
              <a:rPr lang="ja-JP" altLang="en-US" dirty="0" smtClean="0"/>
              <a:t>代表事</a:t>
            </a:r>
            <a:r>
              <a:rPr lang="ja-JP" altLang="en-US" dirty="0"/>
              <a:t>業者登録様式及び交付申請様式</a:t>
            </a:r>
            <a:endParaRPr kumimoji="1" lang="ja-JP" altLang="en-US" dirty="0"/>
          </a:p>
        </p:txBody>
      </p:sp>
    </p:spTree>
    <p:extLst>
      <p:ext uri="{BB962C8B-B14F-4D97-AF65-F5344CB8AC3E}">
        <p14:creationId xmlns:p14="http://schemas.microsoft.com/office/powerpoint/2010/main" val="2002236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3"/>
          <a:stretch>
            <a:fillRect/>
          </a:stretch>
        </p:blipFill>
        <p:spPr>
          <a:xfrm>
            <a:off x="696516" y="1171575"/>
            <a:ext cx="4667516" cy="4586288"/>
          </a:xfrm>
          <a:prstGeom prst="rect">
            <a:avLst/>
          </a:prstGeom>
        </p:spPr>
      </p:pic>
      <p:sp>
        <p:nvSpPr>
          <p:cNvPr id="4" name="正方形/長方形 3"/>
          <p:cNvSpPr/>
          <p:nvPr/>
        </p:nvSpPr>
        <p:spPr>
          <a:xfrm>
            <a:off x="250826" y="620712"/>
            <a:ext cx="1620000" cy="360000"/>
          </a:xfrm>
          <a:prstGeom prst="rect">
            <a:avLst/>
          </a:prstGeom>
          <a:solidFill>
            <a:schemeClr val="accent1">
              <a:lumMod val="20000"/>
              <a:lumOff val="80000"/>
            </a:schemeClr>
          </a:solidFill>
          <a:ln w="34925" cmpd="dbl">
            <a:solidFill>
              <a:schemeClr val="accent1">
                <a:lumMod val="75000"/>
              </a:schemeClr>
            </a:solidFill>
          </a:ln>
        </p:spPr>
        <p:txBody>
          <a:bodyPr wrap="square">
            <a:spAutoFit/>
          </a:bodyPr>
          <a:lstStyle/>
          <a:p>
            <a:pPr algn="ctr"/>
            <a:r>
              <a:rPr lang="ja-JP" altLang="en-US" sz="1600" b="1" dirty="0">
                <a:latin typeface="ＭＳ ゴシック" panose="020B0609070205080204" pitchFamily="49" charset="-128"/>
                <a:ea typeface="ＭＳ ゴシック" panose="020B0609070205080204" pitchFamily="49" charset="-128"/>
              </a:rPr>
              <a:t>所定様式④</a:t>
            </a:r>
          </a:p>
        </p:txBody>
      </p:sp>
      <p:sp>
        <p:nvSpPr>
          <p:cNvPr id="5" name="正方形/長方形 4"/>
          <p:cNvSpPr/>
          <p:nvPr/>
        </p:nvSpPr>
        <p:spPr>
          <a:xfrm>
            <a:off x="5554199" y="3083486"/>
            <a:ext cx="3338976" cy="897964"/>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rgbClr val="FF0000"/>
                </a:solidFill>
                <a:latin typeface="ＭＳ ゴシック" panose="020B0609070205080204" pitchFamily="49" charset="-128"/>
                <a:ea typeface="ＭＳ ゴシック" panose="020B0609070205080204" pitchFamily="49" charset="-128"/>
              </a:rPr>
              <a:t>申請するプロジェクトに</a:t>
            </a:r>
            <a:r>
              <a:rPr lang="ja-JP" altLang="en-US" sz="1400" dirty="0" smtClean="0">
                <a:solidFill>
                  <a:srgbClr val="FF0000"/>
                </a:solidFill>
                <a:latin typeface="ＭＳ ゴシック" panose="020B0609070205080204" pitchFamily="49" charset="-128"/>
                <a:ea typeface="ＭＳ ゴシック" panose="020B0609070205080204" pitchFamily="49" charset="-128"/>
              </a:rPr>
              <a:t>おいて</a:t>
            </a:r>
            <a:endParaRPr lang="en-US" altLang="ja-JP" sz="1400" dirty="0" smtClean="0">
              <a:solidFill>
                <a:srgbClr val="FF0000"/>
              </a:solidFill>
              <a:latin typeface="ＭＳ ゴシック" panose="020B0609070205080204" pitchFamily="49" charset="-128"/>
              <a:ea typeface="ＭＳ ゴシック" panose="020B0609070205080204" pitchFamily="49" charset="-128"/>
            </a:endParaRPr>
          </a:p>
          <a:p>
            <a:r>
              <a:rPr lang="ja-JP" altLang="en-US" sz="1400" dirty="0" smtClean="0">
                <a:solidFill>
                  <a:srgbClr val="FF0000"/>
                </a:solidFill>
                <a:latin typeface="ＭＳ ゴシック" panose="020B0609070205080204" pitchFamily="49" charset="-128"/>
                <a:ea typeface="ＭＳ ゴシック" panose="020B0609070205080204" pitchFamily="49" charset="-128"/>
              </a:rPr>
              <a:t>設計、施工における</a:t>
            </a:r>
            <a:r>
              <a:rPr lang="en-US" altLang="ja-JP" sz="1400" dirty="0" smtClean="0">
                <a:solidFill>
                  <a:srgbClr val="FF0000"/>
                </a:solidFill>
                <a:latin typeface="ＭＳ ゴシック" panose="020B0609070205080204" pitchFamily="49" charset="-128"/>
                <a:ea typeface="ＭＳ ゴシック" panose="020B0609070205080204" pitchFamily="49" charset="-128"/>
              </a:rPr>
              <a:t>BIM</a:t>
            </a:r>
            <a:r>
              <a:rPr lang="ja-JP" altLang="en-US" sz="1400" dirty="0">
                <a:solidFill>
                  <a:srgbClr val="FF0000"/>
                </a:solidFill>
                <a:latin typeface="ＭＳ ゴシック" panose="020B0609070205080204" pitchFamily="49" charset="-128"/>
                <a:ea typeface="ＭＳ ゴシック" panose="020B0609070205080204" pitchFamily="49" charset="-128"/>
              </a:rPr>
              <a:t>の利用方法に該当するもの</a:t>
            </a:r>
            <a:r>
              <a:rPr lang="ja-JP" altLang="en-US" sz="1400" dirty="0" smtClean="0">
                <a:solidFill>
                  <a:srgbClr val="FF0000"/>
                </a:solidFill>
                <a:latin typeface="ＭＳ ゴシック" panose="020B0609070205080204" pitchFamily="49" charset="-128"/>
                <a:ea typeface="ＭＳ ゴシック" panose="020B0609070205080204" pitchFamily="49" charset="-128"/>
              </a:rPr>
              <a:t>を選択して</a:t>
            </a:r>
            <a:r>
              <a:rPr lang="ja-JP" altLang="en-US" sz="1400" dirty="0">
                <a:solidFill>
                  <a:srgbClr val="FF0000"/>
                </a:solidFill>
                <a:latin typeface="ＭＳ ゴシック" panose="020B0609070205080204" pitchFamily="49" charset="-128"/>
                <a:ea typeface="ＭＳ ゴシック" panose="020B0609070205080204" pitchFamily="49" charset="-128"/>
              </a:rPr>
              <a:t>くだ</a:t>
            </a:r>
            <a:r>
              <a:rPr lang="ja-JP" altLang="en-US" sz="1400" dirty="0" smtClean="0">
                <a:solidFill>
                  <a:srgbClr val="FF0000"/>
                </a:solidFill>
                <a:latin typeface="ＭＳ ゴシック" panose="020B0609070205080204" pitchFamily="49" charset="-128"/>
                <a:ea typeface="ＭＳ ゴシック" panose="020B0609070205080204" pitchFamily="49" charset="-128"/>
              </a:rPr>
              <a:t>さい</a:t>
            </a:r>
            <a:r>
              <a:rPr lang="ja-JP" altLang="en-US" sz="1400" dirty="0">
                <a:solidFill>
                  <a:srgbClr val="FF0000"/>
                </a:solidFill>
                <a:latin typeface="ＭＳ ゴシック" panose="020B0609070205080204" pitchFamily="49" charset="-128"/>
                <a:ea typeface="ＭＳ ゴシック" panose="020B0609070205080204" pitchFamily="49" charset="-128"/>
              </a:rPr>
              <a:t>。</a:t>
            </a:r>
          </a:p>
        </p:txBody>
      </p:sp>
      <p:sp>
        <p:nvSpPr>
          <p:cNvPr id="7" name="タイトル 1"/>
          <p:cNvSpPr txBox="1">
            <a:spLocks/>
          </p:cNvSpPr>
          <p:nvPr/>
        </p:nvSpPr>
        <p:spPr>
          <a:xfrm>
            <a:off x="8150347" y="0"/>
            <a:ext cx="993653" cy="393138"/>
          </a:xfrm>
          <a:prstGeom prst="rect">
            <a:avLst/>
          </a:prstGeom>
          <a:noFill/>
          <a:ln w="25400">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4000"/>
              </a:lnSpc>
            </a:pPr>
            <a:r>
              <a:rPr lang="en-US" altLang="ja-JP" sz="1400" b="1" dirty="0" smtClean="0">
                <a:latin typeface="ＭＳ ゴシック" panose="020B0609070205080204" pitchFamily="49" charset="-128"/>
                <a:ea typeface="ＭＳ ゴシック" panose="020B0609070205080204" pitchFamily="49" charset="-128"/>
              </a:rPr>
              <a:t>38/56</a:t>
            </a:r>
            <a:endParaRPr lang="ja-JP" altLang="en-US" sz="1400" b="1" dirty="0">
              <a:latin typeface="ＭＳ ゴシック" panose="020B0609070205080204" pitchFamily="49" charset="-128"/>
              <a:ea typeface="ＭＳ ゴシック" panose="020B0609070205080204" pitchFamily="49" charset="-128"/>
            </a:endParaRPr>
          </a:p>
        </p:txBody>
      </p:sp>
      <p:sp>
        <p:nvSpPr>
          <p:cNvPr id="2" name="タイトル 1"/>
          <p:cNvSpPr>
            <a:spLocks noGrp="1"/>
          </p:cNvSpPr>
          <p:nvPr>
            <p:ph type="title"/>
          </p:nvPr>
        </p:nvSpPr>
        <p:spPr/>
        <p:txBody>
          <a:bodyPr/>
          <a:lstStyle/>
          <a:p>
            <a:r>
              <a:rPr lang="en-US" altLang="ja-JP" dirty="0" smtClean="0"/>
              <a:t>7 </a:t>
            </a:r>
            <a:r>
              <a:rPr lang="ja-JP" altLang="en-US" dirty="0" smtClean="0"/>
              <a:t>代表事</a:t>
            </a:r>
            <a:r>
              <a:rPr lang="ja-JP" altLang="en-US" dirty="0"/>
              <a:t>業者登録様式及び交付申請様式</a:t>
            </a:r>
            <a:endParaRPr kumimoji="1" lang="ja-JP" altLang="en-US" dirty="0"/>
          </a:p>
        </p:txBody>
      </p:sp>
    </p:spTree>
    <p:extLst>
      <p:ext uri="{BB962C8B-B14F-4D97-AF65-F5344CB8AC3E}">
        <p14:creationId xmlns:p14="http://schemas.microsoft.com/office/powerpoint/2010/main" val="371072527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3"/>
          <a:srcRect l="18879" t="14858" r="24655" b="12244"/>
          <a:stretch/>
        </p:blipFill>
        <p:spPr>
          <a:xfrm>
            <a:off x="238075" y="1218339"/>
            <a:ext cx="4111683" cy="4762816"/>
          </a:xfrm>
          <a:prstGeom prst="rect">
            <a:avLst/>
          </a:prstGeom>
        </p:spPr>
      </p:pic>
      <p:sp>
        <p:nvSpPr>
          <p:cNvPr id="5" name="正方形/長方形 4"/>
          <p:cNvSpPr/>
          <p:nvPr/>
        </p:nvSpPr>
        <p:spPr>
          <a:xfrm>
            <a:off x="250826" y="620713"/>
            <a:ext cx="1620000" cy="360000"/>
          </a:xfrm>
          <a:prstGeom prst="rect">
            <a:avLst/>
          </a:prstGeom>
          <a:solidFill>
            <a:schemeClr val="accent1">
              <a:lumMod val="20000"/>
              <a:lumOff val="80000"/>
            </a:schemeClr>
          </a:solidFill>
          <a:ln w="34925" cmpd="dbl">
            <a:solidFill>
              <a:schemeClr val="accent1">
                <a:lumMod val="75000"/>
              </a:schemeClr>
            </a:solidFill>
          </a:ln>
        </p:spPr>
        <p:txBody>
          <a:bodyPr wrap="square">
            <a:spAutoFit/>
          </a:bodyPr>
          <a:lstStyle/>
          <a:p>
            <a:pPr algn="ctr"/>
            <a:r>
              <a:rPr lang="ja-JP" altLang="en-US" sz="1600" b="1" dirty="0">
                <a:latin typeface="ＭＳ ゴシック" panose="020B0609070205080204" pitchFamily="49" charset="-128"/>
                <a:ea typeface="ＭＳ ゴシック" panose="020B0609070205080204" pitchFamily="49" charset="-128"/>
              </a:rPr>
              <a:t>任意様式⑤</a:t>
            </a:r>
          </a:p>
        </p:txBody>
      </p:sp>
      <p:sp>
        <p:nvSpPr>
          <p:cNvPr id="6" name="正方形/長方形 5"/>
          <p:cNvSpPr/>
          <p:nvPr/>
        </p:nvSpPr>
        <p:spPr>
          <a:xfrm>
            <a:off x="1989235" y="620713"/>
            <a:ext cx="5165529" cy="535132"/>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rgbClr val="FF0000"/>
                </a:solidFill>
                <a:latin typeface="ＭＳ ゴシック" panose="020B0609070205080204" pitchFamily="49" charset="-128"/>
                <a:ea typeface="ＭＳ ゴシック" panose="020B0609070205080204" pitchFamily="49" charset="-128"/>
              </a:rPr>
              <a:t>補助事業者以外の事業者でもプロジェクトに関連する事業者は必要に応じて記載</a:t>
            </a:r>
            <a:r>
              <a:rPr lang="ja-JP" altLang="en-US" sz="1400" dirty="0" smtClean="0">
                <a:solidFill>
                  <a:srgbClr val="FF0000"/>
                </a:solidFill>
                <a:latin typeface="ＭＳ ゴシック" panose="020B0609070205080204" pitchFamily="49" charset="-128"/>
                <a:ea typeface="ＭＳ ゴシック" panose="020B0609070205080204" pitchFamily="49" charset="-128"/>
              </a:rPr>
              <a:t>してください</a:t>
            </a:r>
            <a:r>
              <a:rPr lang="ja-JP" altLang="en-US" sz="1400" dirty="0">
                <a:solidFill>
                  <a:srgbClr val="FF0000"/>
                </a:solidFill>
                <a:latin typeface="ＭＳ ゴシック" panose="020B0609070205080204" pitchFamily="49" charset="-128"/>
                <a:ea typeface="ＭＳ ゴシック" panose="020B0609070205080204" pitchFamily="49" charset="-128"/>
              </a:rPr>
              <a:t>。</a:t>
            </a:r>
          </a:p>
        </p:txBody>
      </p:sp>
      <p:graphicFrame>
        <p:nvGraphicFramePr>
          <p:cNvPr id="7" name="表 6"/>
          <p:cNvGraphicFramePr>
            <a:graphicFrameLocks noGrp="1"/>
          </p:cNvGraphicFramePr>
          <p:nvPr>
            <p:extLst>
              <p:ext uri="{D42A27DB-BD31-4B8C-83A1-F6EECF244321}">
                <p14:modId xmlns:p14="http://schemas.microsoft.com/office/powerpoint/2010/main" val="643849917"/>
              </p:ext>
            </p:extLst>
          </p:nvPr>
        </p:nvGraphicFramePr>
        <p:xfrm>
          <a:off x="4442605" y="1218338"/>
          <a:ext cx="4450570" cy="5450817"/>
        </p:xfrm>
        <a:graphic>
          <a:graphicData uri="http://schemas.openxmlformats.org/drawingml/2006/table">
            <a:tbl>
              <a:tblPr/>
              <a:tblGrid>
                <a:gridCol w="241538">
                  <a:extLst>
                    <a:ext uri="{9D8B030D-6E8A-4147-A177-3AD203B41FA5}">
                      <a16:colId xmlns:a16="http://schemas.microsoft.com/office/drawing/2014/main" val="3644805544"/>
                    </a:ext>
                  </a:extLst>
                </a:gridCol>
                <a:gridCol w="2772799">
                  <a:extLst>
                    <a:ext uri="{9D8B030D-6E8A-4147-A177-3AD203B41FA5}">
                      <a16:colId xmlns:a16="http://schemas.microsoft.com/office/drawing/2014/main" val="3681872936"/>
                    </a:ext>
                  </a:extLst>
                </a:gridCol>
                <a:gridCol w="126923">
                  <a:extLst>
                    <a:ext uri="{9D8B030D-6E8A-4147-A177-3AD203B41FA5}">
                      <a16:colId xmlns:a16="http://schemas.microsoft.com/office/drawing/2014/main" val="4129722370"/>
                    </a:ext>
                  </a:extLst>
                </a:gridCol>
                <a:gridCol w="126923">
                  <a:extLst>
                    <a:ext uri="{9D8B030D-6E8A-4147-A177-3AD203B41FA5}">
                      <a16:colId xmlns:a16="http://schemas.microsoft.com/office/drawing/2014/main" val="2980286003"/>
                    </a:ext>
                  </a:extLst>
                </a:gridCol>
                <a:gridCol w="126923">
                  <a:extLst>
                    <a:ext uri="{9D8B030D-6E8A-4147-A177-3AD203B41FA5}">
                      <a16:colId xmlns:a16="http://schemas.microsoft.com/office/drawing/2014/main" val="2740415542"/>
                    </a:ext>
                  </a:extLst>
                </a:gridCol>
                <a:gridCol w="126923">
                  <a:extLst>
                    <a:ext uri="{9D8B030D-6E8A-4147-A177-3AD203B41FA5}">
                      <a16:colId xmlns:a16="http://schemas.microsoft.com/office/drawing/2014/main" val="3961001256"/>
                    </a:ext>
                  </a:extLst>
                </a:gridCol>
                <a:gridCol w="126923">
                  <a:extLst>
                    <a:ext uri="{9D8B030D-6E8A-4147-A177-3AD203B41FA5}">
                      <a16:colId xmlns:a16="http://schemas.microsoft.com/office/drawing/2014/main" val="744408620"/>
                    </a:ext>
                  </a:extLst>
                </a:gridCol>
                <a:gridCol w="126923">
                  <a:extLst>
                    <a:ext uri="{9D8B030D-6E8A-4147-A177-3AD203B41FA5}">
                      <a16:colId xmlns:a16="http://schemas.microsoft.com/office/drawing/2014/main" val="1391112663"/>
                    </a:ext>
                  </a:extLst>
                </a:gridCol>
                <a:gridCol w="126923">
                  <a:extLst>
                    <a:ext uri="{9D8B030D-6E8A-4147-A177-3AD203B41FA5}">
                      <a16:colId xmlns:a16="http://schemas.microsoft.com/office/drawing/2014/main" val="25987523"/>
                    </a:ext>
                  </a:extLst>
                </a:gridCol>
                <a:gridCol w="126923">
                  <a:extLst>
                    <a:ext uri="{9D8B030D-6E8A-4147-A177-3AD203B41FA5}">
                      <a16:colId xmlns:a16="http://schemas.microsoft.com/office/drawing/2014/main" val="3658941921"/>
                    </a:ext>
                  </a:extLst>
                </a:gridCol>
                <a:gridCol w="126923">
                  <a:extLst>
                    <a:ext uri="{9D8B030D-6E8A-4147-A177-3AD203B41FA5}">
                      <a16:colId xmlns:a16="http://schemas.microsoft.com/office/drawing/2014/main" val="211046185"/>
                    </a:ext>
                  </a:extLst>
                </a:gridCol>
                <a:gridCol w="146963">
                  <a:extLst>
                    <a:ext uri="{9D8B030D-6E8A-4147-A177-3AD203B41FA5}">
                      <a16:colId xmlns:a16="http://schemas.microsoft.com/office/drawing/2014/main" val="807629694"/>
                    </a:ext>
                  </a:extLst>
                </a:gridCol>
                <a:gridCol w="146963">
                  <a:extLst>
                    <a:ext uri="{9D8B030D-6E8A-4147-A177-3AD203B41FA5}">
                      <a16:colId xmlns:a16="http://schemas.microsoft.com/office/drawing/2014/main" val="1023637291"/>
                    </a:ext>
                  </a:extLst>
                </a:gridCol>
              </a:tblGrid>
              <a:tr h="308303">
                <a:tc gridSpan="2">
                  <a:txBody>
                    <a:bodyPr/>
                    <a:lstStyle/>
                    <a:p>
                      <a:pPr algn="l" fontAlgn="ctr"/>
                      <a:r>
                        <a:rPr lang="ja-JP" altLang="en-US" sz="1100" b="1" i="0" u="none" strike="noStrike" dirty="0">
                          <a:solidFill>
                            <a:srgbClr val="FF0000"/>
                          </a:solidFill>
                          <a:effectLst/>
                          <a:latin typeface="ＭＳ ゴシック" panose="020B0609070205080204" pitchFamily="49" charset="-128"/>
                          <a:ea typeface="ＭＳ ゴシック" panose="020B0609070205080204" pitchFamily="49" charset="-128"/>
                        </a:rPr>
                        <a:t>＜その他様式を含めた作成上の注意点＞　</a:t>
                      </a:r>
                    </a:p>
                  </a:txBody>
                  <a:tcPr marL="6488" marR="6488" marT="6488" marB="0" anchor="ctr">
                    <a:lnL>
                      <a:noFill/>
                    </a:lnL>
                    <a:lnR>
                      <a:noFill/>
                    </a:lnR>
                    <a:lnT>
                      <a:noFill/>
                    </a:lnT>
                    <a:lnB w="6350" cap="flat" cmpd="sng" algn="ctr">
                      <a:solidFill>
                        <a:srgbClr val="000000"/>
                      </a:solidFill>
                      <a:prstDash val="solid"/>
                      <a:round/>
                      <a:headEnd type="none" w="med" len="med"/>
                      <a:tailEnd type="none" w="med" len="med"/>
                    </a:lnB>
                    <a:solidFill>
                      <a:schemeClr val="lt1"/>
                    </a:solidFill>
                  </a:tcPr>
                </a:tc>
                <a:tc hMerge="1">
                  <a:txBody>
                    <a:bodyPr/>
                    <a:lstStyle/>
                    <a:p>
                      <a:endParaRPr kumimoji="1" lang="ja-JP" altLang="en-US"/>
                    </a:p>
                  </a:txBody>
                  <a:tcPr/>
                </a:tc>
                <a:tc>
                  <a:txBody>
                    <a:bodyPr/>
                    <a:lstStyle/>
                    <a:p>
                      <a:pPr algn="l" fontAlgn="ctr"/>
                      <a:endParaRPr lang="ja-JP" altLang="en-US" sz="1100" b="0" i="0" u="none" strike="noStrike">
                        <a:solidFill>
                          <a:srgbClr val="FF0000"/>
                        </a:solidFill>
                        <a:effectLst/>
                        <a:latin typeface="ＭＳ ゴシック" panose="020B0609070205080204" pitchFamily="49" charset="-128"/>
                        <a:ea typeface="ＭＳ ゴシック" panose="020B0609070205080204" pitchFamily="49" charset="-128"/>
                      </a:endParaRPr>
                    </a:p>
                  </a:txBody>
                  <a:tcPr marL="6488" marR="6488" marT="6488" marB="0" anchor="ctr">
                    <a:lnL>
                      <a:noFill/>
                    </a:lnL>
                    <a:lnR>
                      <a:noFill/>
                    </a:lnR>
                    <a:lnT>
                      <a:noFill/>
                    </a:lnT>
                    <a:lnB w="6350" cap="flat" cmpd="sng" algn="ctr">
                      <a:solidFill>
                        <a:srgbClr val="000000"/>
                      </a:solidFill>
                      <a:prstDash val="solid"/>
                      <a:round/>
                      <a:headEnd type="none" w="med" len="med"/>
                      <a:tailEnd type="none" w="med" len="med"/>
                    </a:lnB>
                    <a:solidFill>
                      <a:schemeClr val="lt1"/>
                    </a:solidFill>
                  </a:tcPr>
                </a:tc>
                <a:tc>
                  <a:txBody>
                    <a:bodyPr/>
                    <a:lstStyle/>
                    <a:p>
                      <a:pPr algn="l" fontAlgn="ctr"/>
                      <a:endParaRPr lang="ja-JP" altLang="en-US" sz="1100" b="0" i="0" u="none" strike="noStrike">
                        <a:solidFill>
                          <a:srgbClr val="FF0000"/>
                        </a:solidFill>
                        <a:effectLst/>
                        <a:latin typeface="ＭＳ ゴシック" panose="020B0609070205080204" pitchFamily="49" charset="-128"/>
                        <a:ea typeface="ＭＳ ゴシック" panose="020B0609070205080204" pitchFamily="49" charset="-128"/>
                      </a:endParaRPr>
                    </a:p>
                  </a:txBody>
                  <a:tcPr marL="6488" marR="6488" marT="6488" marB="0" anchor="ctr">
                    <a:lnL>
                      <a:noFill/>
                    </a:lnL>
                    <a:lnR>
                      <a:noFill/>
                    </a:lnR>
                    <a:lnT>
                      <a:noFill/>
                    </a:lnT>
                    <a:lnB w="6350" cap="flat" cmpd="sng" algn="ctr">
                      <a:solidFill>
                        <a:srgbClr val="000000"/>
                      </a:solidFill>
                      <a:prstDash val="solid"/>
                      <a:round/>
                      <a:headEnd type="none" w="med" len="med"/>
                      <a:tailEnd type="none" w="med" len="med"/>
                    </a:lnB>
                    <a:solidFill>
                      <a:schemeClr val="lt1"/>
                    </a:solidFill>
                  </a:tcPr>
                </a:tc>
                <a:tc>
                  <a:txBody>
                    <a:bodyPr/>
                    <a:lstStyle/>
                    <a:p>
                      <a:pPr algn="l" fontAlgn="ctr"/>
                      <a:endParaRPr lang="ja-JP" altLang="en-US" sz="1100" b="0" i="0" u="none" strike="noStrike">
                        <a:solidFill>
                          <a:srgbClr val="FF0000"/>
                        </a:solidFill>
                        <a:effectLst/>
                        <a:latin typeface="ＭＳ ゴシック" panose="020B0609070205080204" pitchFamily="49" charset="-128"/>
                        <a:ea typeface="ＭＳ ゴシック" panose="020B0609070205080204" pitchFamily="49" charset="-128"/>
                      </a:endParaRPr>
                    </a:p>
                  </a:txBody>
                  <a:tcPr marL="6488" marR="6488" marT="6488" marB="0" anchor="ctr">
                    <a:lnL>
                      <a:noFill/>
                    </a:lnL>
                    <a:lnR>
                      <a:noFill/>
                    </a:lnR>
                    <a:lnT>
                      <a:noFill/>
                    </a:lnT>
                    <a:lnB w="6350" cap="flat" cmpd="sng" algn="ctr">
                      <a:solidFill>
                        <a:srgbClr val="000000"/>
                      </a:solidFill>
                      <a:prstDash val="solid"/>
                      <a:round/>
                      <a:headEnd type="none" w="med" len="med"/>
                      <a:tailEnd type="none" w="med" len="med"/>
                    </a:lnB>
                    <a:solidFill>
                      <a:schemeClr val="lt1"/>
                    </a:solidFill>
                  </a:tcPr>
                </a:tc>
                <a:tc>
                  <a:txBody>
                    <a:bodyPr/>
                    <a:lstStyle/>
                    <a:p>
                      <a:pPr algn="l" fontAlgn="ctr"/>
                      <a:endParaRPr lang="ja-JP" altLang="en-US" sz="1100" b="0" i="0" u="none" strike="noStrike">
                        <a:solidFill>
                          <a:srgbClr val="FF0000"/>
                        </a:solidFill>
                        <a:effectLst/>
                        <a:latin typeface="ＭＳ ゴシック" panose="020B0609070205080204" pitchFamily="49" charset="-128"/>
                        <a:ea typeface="ＭＳ ゴシック" panose="020B0609070205080204" pitchFamily="49" charset="-128"/>
                      </a:endParaRPr>
                    </a:p>
                  </a:txBody>
                  <a:tcPr marL="6488" marR="6488" marT="6488" marB="0" anchor="ctr">
                    <a:lnL>
                      <a:noFill/>
                    </a:lnL>
                    <a:lnR>
                      <a:noFill/>
                    </a:lnR>
                    <a:lnT>
                      <a:noFill/>
                    </a:lnT>
                    <a:lnB w="6350" cap="flat" cmpd="sng" algn="ctr">
                      <a:solidFill>
                        <a:srgbClr val="000000"/>
                      </a:solidFill>
                      <a:prstDash val="solid"/>
                      <a:round/>
                      <a:headEnd type="none" w="med" len="med"/>
                      <a:tailEnd type="none" w="med" len="med"/>
                    </a:lnB>
                    <a:solidFill>
                      <a:schemeClr val="lt1"/>
                    </a:solidFill>
                  </a:tcPr>
                </a:tc>
                <a:tc>
                  <a:txBody>
                    <a:bodyPr/>
                    <a:lstStyle/>
                    <a:p>
                      <a:pPr algn="l" fontAlgn="ctr"/>
                      <a:endParaRPr lang="ja-JP" altLang="en-US" sz="1100" b="0" i="0" u="none" strike="noStrike">
                        <a:solidFill>
                          <a:srgbClr val="FF0000"/>
                        </a:solidFill>
                        <a:effectLst/>
                        <a:latin typeface="游ゴシック" panose="020B0400000000000000" pitchFamily="50" charset="-128"/>
                        <a:ea typeface="游ゴシック" panose="020B0400000000000000" pitchFamily="50" charset="-128"/>
                      </a:endParaRPr>
                    </a:p>
                  </a:txBody>
                  <a:tcPr marL="6488" marR="6488" marT="6488" marB="0" anchor="ctr">
                    <a:lnL>
                      <a:noFill/>
                    </a:lnL>
                    <a:lnR>
                      <a:noFill/>
                    </a:lnR>
                    <a:lnT>
                      <a:noFill/>
                    </a:lnT>
                    <a:lnB w="6350" cap="flat" cmpd="sng" algn="ctr">
                      <a:solidFill>
                        <a:srgbClr val="000000"/>
                      </a:solidFill>
                      <a:prstDash val="solid"/>
                      <a:round/>
                      <a:headEnd type="none" w="med" len="med"/>
                      <a:tailEnd type="none" w="med" len="med"/>
                    </a:lnB>
                    <a:solidFill>
                      <a:schemeClr val="lt1"/>
                    </a:solidFill>
                  </a:tcPr>
                </a:tc>
                <a:tc>
                  <a:txBody>
                    <a:bodyPr/>
                    <a:lstStyle/>
                    <a:p>
                      <a:pPr algn="l" fontAlgn="ctr"/>
                      <a:endParaRPr lang="ja-JP" altLang="en-US" sz="1100" b="0" i="0" u="none" strike="noStrike">
                        <a:solidFill>
                          <a:srgbClr val="FF0000"/>
                        </a:solidFill>
                        <a:effectLst/>
                        <a:latin typeface="游ゴシック" panose="020B0400000000000000" pitchFamily="50" charset="-128"/>
                        <a:ea typeface="游ゴシック" panose="020B0400000000000000" pitchFamily="50" charset="-128"/>
                      </a:endParaRPr>
                    </a:p>
                  </a:txBody>
                  <a:tcPr marL="6488" marR="6488" marT="6488" marB="0" anchor="ctr">
                    <a:lnL>
                      <a:noFill/>
                    </a:lnL>
                    <a:lnR>
                      <a:noFill/>
                    </a:lnR>
                    <a:lnT>
                      <a:noFill/>
                    </a:lnT>
                    <a:lnB w="6350" cap="flat" cmpd="sng" algn="ctr">
                      <a:solidFill>
                        <a:srgbClr val="000000"/>
                      </a:solidFill>
                      <a:prstDash val="solid"/>
                      <a:round/>
                      <a:headEnd type="none" w="med" len="med"/>
                      <a:tailEnd type="none" w="med" len="med"/>
                    </a:lnB>
                    <a:solidFill>
                      <a:schemeClr val="lt1"/>
                    </a:solidFill>
                  </a:tcPr>
                </a:tc>
                <a:tc>
                  <a:txBody>
                    <a:bodyPr/>
                    <a:lstStyle/>
                    <a:p>
                      <a:pPr algn="l" fontAlgn="ctr"/>
                      <a:endParaRPr lang="ja-JP" altLang="en-US" sz="1100" b="0" i="0" u="none" strike="noStrike">
                        <a:solidFill>
                          <a:srgbClr val="FF0000"/>
                        </a:solidFill>
                        <a:effectLst/>
                        <a:latin typeface="游ゴシック" panose="020B0400000000000000" pitchFamily="50" charset="-128"/>
                        <a:ea typeface="游ゴシック" panose="020B0400000000000000" pitchFamily="50" charset="-128"/>
                      </a:endParaRPr>
                    </a:p>
                  </a:txBody>
                  <a:tcPr marL="6488" marR="6488" marT="6488" marB="0" anchor="ctr">
                    <a:lnL>
                      <a:noFill/>
                    </a:lnL>
                    <a:lnR>
                      <a:noFill/>
                    </a:lnR>
                    <a:lnT>
                      <a:noFill/>
                    </a:lnT>
                    <a:lnB w="6350" cap="flat" cmpd="sng" algn="ctr">
                      <a:solidFill>
                        <a:srgbClr val="000000"/>
                      </a:solidFill>
                      <a:prstDash val="solid"/>
                      <a:round/>
                      <a:headEnd type="none" w="med" len="med"/>
                      <a:tailEnd type="none" w="med" len="med"/>
                    </a:lnB>
                    <a:solidFill>
                      <a:schemeClr val="lt1"/>
                    </a:solidFill>
                  </a:tcPr>
                </a:tc>
                <a:tc>
                  <a:txBody>
                    <a:bodyPr/>
                    <a:lstStyle/>
                    <a:p>
                      <a:pPr algn="l" fontAlgn="ctr"/>
                      <a:endParaRPr lang="ja-JP" altLang="en-US" sz="1100" b="0" i="0" u="none" strike="noStrike">
                        <a:solidFill>
                          <a:srgbClr val="FF0000"/>
                        </a:solidFill>
                        <a:effectLst/>
                        <a:latin typeface="游ゴシック" panose="020B0400000000000000" pitchFamily="50" charset="-128"/>
                        <a:ea typeface="游ゴシック" panose="020B0400000000000000" pitchFamily="50" charset="-128"/>
                      </a:endParaRPr>
                    </a:p>
                  </a:txBody>
                  <a:tcPr marL="6488" marR="6488" marT="6488" marB="0" anchor="ctr">
                    <a:lnL>
                      <a:noFill/>
                    </a:lnL>
                    <a:lnR>
                      <a:noFill/>
                    </a:lnR>
                    <a:lnT>
                      <a:noFill/>
                    </a:lnT>
                    <a:lnB w="6350" cap="flat" cmpd="sng" algn="ctr">
                      <a:solidFill>
                        <a:srgbClr val="000000"/>
                      </a:solidFill>
                      <a:prstDash val="solid"/>
                      <a:round/>
                      <a:headEnd type="none" w="med" len="med"/>
                      <a:tailEnd type="none" w="med" len="med"/>
                    </a:lnB>
                    <a:solidFill>
                      <a:schemeClr val="lt1"/>
                    </a:solidFill>
                  </a:tcPr>
                </a:tc>
                <a:tc>
                  <a:txBody>
                    <a:bodyPr/>
                    <a:lstStyle/>
                    <a:p>
                      <a:pPr algn="l" fontAlgn="ctr"/>
                      <a:endParaRPr lang="ja-JP" altLang="en-US" sz="1100" b="0" i="0" u="none" strike="noStrike">
                        <a:solidFill>
                          <a:srgbClr val="FF0000"/>
                        </a:solidFill>
                        <a:effectLst/>
                        <a:latin typeface="游ゴシック" panose="020B0400000000000000" pitchFamily="50" charset="-128"/>
                        <a:ea typeface="游ゴシック" panose="020B0400000000000000" pitchFamily="50" charset="-128"/>
                      </a:endParaRPr>
                    </a:p>
                  </a:txBody>
                  <a:tcPr marL="6488" marR="6488" marT="6488" marB="0" anchor="ctr">
                    <a:lnL>
                      <a:noFill/>
                    </a:lnL>
                    <a:lnR>
                      <a:noFill/>
                    </a:lnR>
                    <a:lnT>
                      <a:noFill/>
                    </a:lnT>
                    <a:lnB w="6350" cap="flat" cmpd="sng" algn="ctr">
                      <a:solidFill>
                        <a:srgbClr val="000000"/>
                      </a:solidFill>
                      <a:prstDash val="solid"/>
                      <a:round/>
                      <a:headEnd type="none" w="med" len="med"/>
                      <a:tailEnd type="none" w="med" len="med"/>
                    </a:lnB>
                    <a:solidFill>
                      <a:schemeClr val="lt1"/>
                    </a:solidFill>
                  </a:tcPr>
                </a:tc>
                <a:tc>
                  <a:txBody>
                    <a:bodyPr/>
                    <a:lstStyle/>
                    <a:p>
                      <a:pPr algn="l" fontAlgn="ctr"/>
                      <a:endParaRPr lang="ja-JP" altLang="en-US" sz="1100" b="0" i="0" u="none" strike="noStrike">
                        <a:solidFill>
                          <a:srgbClr val="FF0000"/>
                        </a:solidFill>
                        <a:effectLst/>
                        <a:latin typeface="游ゴシック" panose="020B0400000000000000" pitchFamily="50" charset="-128"/>
                        <a:ea typeface="游ゴシック" panose="020B0400000000000000" pitchFamily="50" charset="-128"/>
                      </a:endParaRPr>
                    </a:p>
                  </a:txBody>
                  <a:tcPr marL="6488" marR="6488" marT="6488" marB="0" anchor="ctr">
                    <a:lnL>
                      <a:noFill/>
                    </a:lnL>
                    <a:lnR>
                      <a:noFill/>
                    </a:lnR>
                    <a:lnT>
                      <a:noFill/>
                    </a:lnT>
                    <a:lnB w="6350" cap="flat" cmpd="sng" algn="ctr">
                      <a:solidFill>
                        <a:srgbClr val="000000"/>
                      </a:solidFill>
                      <a:prstDash val="solid"/>
                      <a:round/>
                      <a:headEnd type="none" w="med" len="med"/>
                      <a:tailEnd type="none" w="med" len="med"/>
                    </a:lnB>
                    <a:solidFill>
                      <a:schemeClr val="lt1"/>
                    </a:solidFill>
                  </a:tcPr>
                </a:tc>
                <a:tc>
                  <a:txBody>
                    <a:bodyPr/>
                    <a:lstStyle/>
                    <a:p>
                      <a:pPr algn="l" fontAlgn="ctr"/>
                      <a:endParaRPr lang="ja-JP" altLang="en-US" sz="1100" b="0" i="0" u="none" strike="noStrike">
                        <a:solidFill>
                          <a:srgbClr val="FF0000"/>
                        </a:solidFill>
                        <a:effectLst/>
                        <a:latin typeface="游ゴシック" panose="020B0400000000000000" pitchFamily="50" charset="-128"/>
                        <a:ea typeface="游ゴシック" panose="020B0400000000000000" pitchFamily="50" charset="-128"/>
                      </a:endParaRPr>
                    </a:p>
                  </a:txBody>
                  <a:tcPr marL="6488" marR="6488" marT="6488" marB="0" anchor="ctr">
                    <a:lnL>
                      <a:noFill/>
                    </a:lnL>
                    <a:lnR>
                      <a:noFill/>
                    </a:lnR>
                    <a:lnT>
                      <a:noFill/>
                    </a:lnT>
                    <a:lnB w="6350" cap="flat" cmpd="sng" algn="ctr">
                      <a:solidFill>
                        <a:srgbClr val="000000"/>
                      </a:solidFill>
                      <a:prstDash val="solid"/>
                      <a:round/>
                      <a:headEnd type="none" w="med" len="med"/>
                      <a:tailEnd type="none" w="med" len="med"/>
                    </a:lnB>
                    <a:solidFill>
                      <a:schemeClr val="lt1"/>
                    </a:solidFill>
                  </a:tcPr>
                </a:tc>
                <a:extLst>
                  <a:ext uri="{0D108BD9-81ED-4DB2-BD59-A6C34878D82A}">
                    <a16:rowId xmlns:a16="http://schemas.microsoft.com/office/drawing/2014/main" val="1191484917"/>
                  </a:ext>
                </a:extLst>
              </a:tr>
              <a:tr h="486823">
                <a:tc>
                  <a:txBody>
                    <a:bodyPr/>
                    <a:lstStyle/>
                    <a:p>
                      <a:pPr algn="ctr" fontAlgn="ctr"/>
                      <a:r>
                        <a:rPr lang="ja-JP" altLang="en-US" sz="1100" b="0" i="0" u="none" strike="noStrike" dirty="0">
                          <a:solidFill>
                            <a:srgbClr val="FF0000"/>
                          </a:solidFill>
                          <a:effectLst/>
                          <a:latin typeface="ＭＳ ゴシック" panose="020B0609070205080204" pitchFamily="49" charset="-128"/>
                          <a:ea typeface="ＭＳ ゴシック" panose="020B0609070205080204" pitchFamily="49" charset="-128"/>
                        </a:rPr>
                        <a:t>１</a:t>
                      </a:r>
                    </a:p>
                  </a:txBody>
                  <a:tcPr marL="6488" marR="6488" marT="64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lt1"/>
                    </a:solidFill>
                  </a:tcPr>
                </a:tc>
                <a:tc gridSpan="12">
                  <a:txBody>
                    <a:bodyPr/>
                    <a:lstStyle/>
                    <a:p>
                      <a:pPr algn="l" fontAlgn="ctr"/>
                      <a:r>
                        <a:rPr lang="ja-JP" altLang="en-US" sz="1100" b="0" i="0" u="none" strike="noStrike" dirty="0">
                          <a:solidFill>
                            <a:srgbClr val="FF0000"/>
                          </a:solidFill>
                          <a:effectLst/>
                          <a:latin typeface="ＭＳ ゴシック" panose="020B0609070205080204" pitchFamily="49" charset="-128"/>
                          <a:ea typeface="ＭＳ ゴシック" panose="020B0609070205080204" pitchFamily="49" charset="-128"/>
                        </a:rPr>
                        <a:t>関連機器は単独では補助対象となりません。ソフトウェアと併せて導入する必要があります。</a:t>
                      </a:r>
                    </a:p>
                  </a:txBody>
                  <a:tcPr marL="6488" marR="6488" marT="64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lt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80120154"/>
                  </a:ext>
                </a:extLst>
              </a:tr>
              <a:tr h="715334">
                <a:tc>
                  <a:txBody>
                    <a:bodyPr/>
                    <a:lstStyle/>
                    <a:p>
                      <a:pPr algn="ctr" fontAlgn="ctr"/>
                      <a:r>
                        <a:rPr lang="ja-JP" altLang="en-US" sz="1100" b="0" i="0" u="none" strike="noStrike" dirty="0">
                          <a:solidFill>
                            <a:srgbClr val="FF0000"/>
                          </a:solidFill>
                          <a:effectLst/>
                          <a:latin typeface="ＭＳ ゴシック" panose="020B0609070205080204" pitchFamily="49" charset="-128"/>
                          <a:ea typeface="ＭＳ ゴシック" panose="020B0609070205080204" pitchFamily="49" charset="-128"/>
                        </a:rPr>
                        <a:t>２</a:t>
                      </a:r>
                    </a:p>
                  </a:txBody>
                  <a:tcPr marL="6488" marR="6488" marT="64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lt1"/>
                    </a:solidFill>
                  </a:tcPr>
                </a:tc>
                <a:tc gridSpan="12">
                  <a:txBody>
                    <a:bodyPr/>
                    <a:lstStyle/>
                    <a:p>
                      <a:pPr algn="l" fontAlgn="ctr"/>
                      <a:r>
                        <a:rPr lang="ja-JP" altLang="en-US" sz="1100" b="0" i="0" u="none" strike="noStrike" dirty="0">
                          <a:solidFill>
                            <a:srgbClr val="FF0000"/>
                          </a:solidFill>
                          <a:effectLst/>
                          <a:latin typeface="ＭＳ ゴシック" panose="020B0609070205080204" pitchFamily="49" charset="-128"/>
                          <a:ea typeface="ＭＳ ゴシック" panose="020B0609070205080204" pitchFamily="49" charset="-128"/>
                        </a:rPr>
                        <a:t>①については、補助事業者単位でセット購入をする必要があります。ソフトウェアのみを代表事業者が購入、関連機器のみを協力事業者が購入といったケースは認められません。</a:t>
                      </a:r>
                    </a:p>
                  </a:txBody>
                  <a:tcPr marL="6488" marR="6488" marT="64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lt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012685428"/>
                  </a:ext>
                </a:extLst>
              </a:tr>
              <a:tr h="605118">
                <a:tc>
                  <a:txBody>
                    <a:bodyPr/>
                    <a:lstStyle/>
                    <a:p>
                      <a:pPr algn="ctr" fontAlgn="ctr"/>
                      <a:r>
                        <a:rPr lang="ja-JP" altLang="en-US" sz="1100" b="0" i="0" u="none" strike="noStrike" dirty="0">
                          <a:solidFill>
                            <a:srgbClr val="FF0000"/>
                          </a:solidFill>
                          <a:effectLst/>
                          <a:latin typeface="ＭＳ ゴシック" panose="020B0609070205080204" pitchFamily="49" charset="-128"/>
                          <a:ea typeface="ＭＳ ゴシック" panose="020B0609070205080204" pitchFamily="49" charset="-128"/>
                        </a:rPr>
                        <a:t>３</a:t>
                      </a:r>
                    </a:p>
                  </a:txBody>
                  <a:tcPr marL="6488" marR="6488" marT="64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lt1"/>
                    </a:solidFill>
                  </a:tcPr>
                </a:tc>
                <a:tc gridSpan="12">
                  <a:txBody>
                    <a:bodyPr/>
                    <a:lstStyle/>
                    <a:p>
                      <a:pPr algn="l" fontAlgn="ctr"/>
                      <a:r>
                        <a:rPr lang="ja-JP" altLang="en-US" sz="1100" b="0" i="0" u="none" strike="noStrike" dirty="0">
                          <a:solidFill>
                            <a:srgbClr val="FF0000"/>
                          </a:solidFill>
                          <a:effectLst/>
                          <a:latin typeface="ＭＳ ゴシック" panose="020B0609070205080204" pitchFamily="49" charset="-128"/>
                          <a:ea typeface="ＭＳ ゴシック" panose="020B0609070205080204" pitchFamily="49" charset="-128"/>
                        </a:rPr>
                        <a:t>保守契約は、本体のソフトウェアと併せて契約した場合に補助対象となります。保守契約単体では補助対象となりません。</a:t>
                      </a:r>
                    </a:p>
                  </a:txBody>
                  <a:tcPr marL="6488" marR="6488" marT="64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lt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660333192"/>
                  </a:ext>
                </a:extLst>
              </a:tr>
              <a:tr h="486823">
                <a:tc>
                  <a:txBody>
                    <a:bodyPr/>
                    <a:lstStyle/>
                    <a:p>
                      <a:pPr algn="ctr" fontAlgn="ctr"/>
                      <a:r>
                        <a:rPr lang="ja-JP" altLang="en-US" sz="1100" b="0" i="0" u="none" strike="noStrike" dirty="0">
                          <a:solidFill>
                            <a:srgbClr val="FF0000"/>
                          </a:solidFill>
                          <a:effectLst/>
                          <a:latin typeface="ＭＳ ゴシック" panose="020B0609070205080204" pitchFamily="49" charset="-128"/>
                          <a:ea typeface="ＭＳ ゴシック" panose="020B0609070205080204" pitchFamily="49" charset="-128"/>
                        </a:rPr>
                        <a:t>４</a:t>
                      </a:r>
                    </a:p>
                  </a:txBody>
                  <a:tcPr marL="6488" marR="6488" marT="64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lt1"/>
                    </a:solidFill>
                  </a:tcPr>
                </a:tc>
                <a:tc gridSpan="12">
                  <a:txBody>
                    <a:bodyPr/>
                    <a:lstStyle/>
                    <a:p>
                      <a:pPr algn="l" fontAlgn="ctr"/>
                      <a:r>
                        <a:rPr lang="ja-JP" altLang="en-US" sz="1100" b="0" i="0" u="none" strike="noStrike" dirty="0">
                          <a:solidFill>
                            <a:srgbClr val="FF0000"/>
                          </a:solidFill>
                          <a:effectLst/>
                          <a:latin typeface="ＭＳ ゴシック" panose="020B0609070205080204" pitchFamily="49" charset="-128"/>
                          <a:ea typeface="ＭＳ ゴシック" panose="020B0609070205080204" pitchFamily="49" charset="-128"/>
                        </a:rPr>
                        <a:t>個々の</a:t>
                      </a:r>
                      <a:r>
                        <a:rPr lang="en-US" altLang="ja-JP" sz="1100" b="0" i="0" u="none" strike="noStrike" dirty="0">
                          <a:solidFill>
                            <a:srgbClr val="FF0000"/>
                          </a:solidFill>
                          <a:effectLst/>
                          <a:latin typeface="ＭＳ ゴシック" panose="020B0609070205080204" pitchFamily="49" charset="-128"/>
                          <a:ea typeface="ＭＳ ゴシック" panose="020B0609070205080204" pitchFamily="49" charset="-128"/>
                        </a:rPr>
                        <a:t>BIM</a:t>
                      </a:r>
                      <a:r>
                        <a:rPr lang="ja-JP" altLang="en-US" sz="1100" b="0" i="0" u="none" strike="noStrike" dirty="0">
                          <a:solidFill>
                            <a:srgbClr val="FF0000"/>
                          </a:solidFill>
                          <a:effectLst/>
                          <a:latin typeface="ＭＳ ゴシック" panose="020B0609070205080204" pitchFamily="49" charset="-128"/>
                          <a:ea typeface="ＭＳ ゴシック" panose="020B0609070205080204" pitchFamily="49" charset="-128"/>
                        </a:rPr>
                        <a:t>モデルを一から作成する担当者の人件費は本補助事業では補助対象となりません。</a:t>
                      </a:r>
                    </a:p>
                  </a:txBody>
                  <a:tcPr marL="6488" marR="6488" marT="64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lt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188408646"/>
                  </a:ext>
                </a:extLst>
              </a:tr>
              <a:tr h="605118">
                <a:tc>
                  <a:txBody>
                    <a:bodyPr/>
                    <a:lstStyle/>
                    <a:p>
                      <a:pPr algn="ctr" fontAlgn="ctr"/>
                      <a:r>
                        <a:rPr lang="ja-JP" altLang="en-US" sz="1100" b="0" i="0" u="none" strike="noStrike" dirty="0">
                          <a:solidFill>
                            <a:srgbClr val="FF0000"/>
                          </a:solidFill>
                          <a:effectLst/>
                          <a:latin typeface="ＭＳ ゴシック" panose="020B0609070205080204" pitchFamily="49" charset="-128"/>
                          <a:ea typeface="ＭＳ ゴシック" panose="020B0609070205080204" pitchFamily="49" charset="-128"/>
                        </a:rPr>
                        <a:t>５</a:t>
                      </a:r>
                    </a:p>
                  </a:txBody>
                  <a:tcPr marL="6488" marR="6488" marT="64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lt1"/>
                    </a:solidFill>
                  </a:tcPr>
                </a:tc>
                <a:tc gridSpan="12">
                  <a:txBody>
                    <a:bodyPr/>
                    <a:lstStyle/>
                    <a:p>
                      <a:pPr algn="l" fontAlgn="ctr"/>
                      <a:r>
                        <a:rPr lang="en-US" altLang="ja-JP" sz="1100" b="0" i="0" u="none" strike="noStrike" dirty="0">
                          <a:solidFill>
                            <a:srgbClr val="FF0000"/>
                          </a:solidFill>
                          <a:effectLst/>
                          <a:latin typeface="ＭＳ ゴシック" panose="020B0609070205080204" pitchFamily="49" charset="-128"/>
                          <a:ea typeface="ＭＳ ゴシック" panose="020B0609070205080204" pitchFamily="49" charset="-128"/>
                        </a:rPr>
                        <a:t>BIM</a:t>
                      </a:r>
                      <a:r>
                        <a:rPr lang="ja-JP" altLang="en-US" sz="1100" b="0" i="0" u="none" strike="noStrike" dirty="0">
                          <a:solidFill>
                            <a:srgbClr val="FF0000"/>
                          </a:solidFill>
                          <a:effectLst/>
                          <a:latin typeface="ＭＳ ゴシック" panose="020B0609070205080204" pitchFamily="49" charset="-128"/>
                          <a:ea typeface="ＭＳ ゴシック" panose="020B0609070205080204" pitchFamily="49" charset="-128"/>
                        </a:rPr>
                        <a:t>マネジャーは、各事業者の担当者が個々に作成した</a:t>
                      </a:r>
                      <a:r>
                        <a:rPr lang="en-US" altLang="ja-JP" sz="1100" b="0" i="0" u="none" strike="noStrike" dirty="0">
                          <a:solidFill>
                            <a:srgbClr val="FF0000"/>
                          </a:solidFill>
                          <a:effectLst/>
                          <a:latin typeface="ＭＳ ゴシック" panose="020B0609070205080204" pitchFamily="49" charset="-128"/>
                          <a:ea typeface="ＭＳ ゴシック" panose="020B0609070205080204" pitchFamily="49" charset="-128"/>
                        </a:rPr>
                        <a:t>BIM</a:t>
                      </a:r>
                      <a:r>
                        <a:rPr lang="ja-JP" altLang="en-US" sz="1100" b="0" i="0" u="none" strike="noStrike" dirty="0">
                          <a:solidFill>
                            <a:srgbClr val="FF0000"/>
                          </a:solidFill>
                          <a:effectLst/>
                          <a:latin typeface="ＭＳ ゴシック" panose="020B0609070205080204" pitchFamily="49" charset="-128"/>
                          <a:ea typeface="ＭＳ ゴシック" panose="020B0609070205080204" pitchFamily="49" charset="-128"/>
                        </a:rPr>
                        <a:t>モデルを統合し、整合チェックや干渉チェック等を専門に行う担当者になります。</a:t>
                      </a:r>
                    </a:p>
                  </a:txBody>
                  <a:tcPr marL="6488" marR="6488" marT="64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lt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89932652"/>
                  </a:ext>
                </a:extLst>
              </a:tr>
              <a:tr h="901933">
                <a:tc>
                  <a:txBody>
                    <a:bodyPr/>
                    <a:lstStyle/>
                    <a:p>
                      <a:pPr algn="ctr" fontAlgn="ctr"/>
                      <a:r>
                        <a:rPr lang="ja-JP" altLang="en-US" sz="1100" b="0" i="0" u="none" strike="noStrike" dirty="0" smtClean="0">
                          <a:solidFill>
                            <a:srgbClr val="FF0000"/>
                          </a:solidFill>
                          <a:effectLst/>
                          <a:latin typeface="ＭＳ ゴシック" panose="020B0609070205080204" pitchFamily="49" charset="-128"/>
                          <a:ea typeface="ＭＳ ゴシック" panose="020B0609070205080204" pitchFamily="49" charset="-128"/>
                        </a:rPr>
                        <a:t>６</a:t>
                      </a:r>
                      <a:endParaRPr lang="ja-JP" altLang="en-US" sz="1100" b="0" i="0" u="none" strike="noStrike" dirty="0">
                        <a:solidFill>
                          <a:srgbClr val="FF0000"/>
                        </a:solidFill>
                        <a:effectLst/>
                        <a:latin typeface="ＭＳ ゴシック" panose="020B0609070205080204" pitchFamily="49" charset="-128"/>
                        <a:ea typeface="ＭＳ ゴシック" panose="020B0609070205080204" pitchFamily="49" charset="-128"/>
                      </a:endParaRPr>
                    </a:p>
                  </a:txBody>
                  <a:tcPr marL="6488" marR="6488" marT="64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lt1"/>
                    </a:solidFill>
                  </a:tcPr>
                </a:tc>
                <a:tc gridSpan="12">
                  <a:txBody>
                    <a:bodyPr/>
                    <a:lstStyle/>
                    <a:p>
                      <a:pPr algn="l" fontAlgn="ctr"/>
                      <a:r>
                        <a:rPr lang="en-US" altLang="ja-JP" sz="1100" b="0" i="0" u="none" strike="noStrike" dirty="0" smtClean="0">
                          <a:solidFill>
                            <a:srgbClr val="FF0000"/>
                          </a:solidFill>
                          <a:effectLst/>
                          <a:latin typeface="ＭＳ ゴシック" panose="020B0609070205080204" pitchFamily="49" charset="-128"/>
                          <a:ea typeface="ＭＳ ゴシック" panose="020B0609070205080204" pitchFamily="49" charset="-128"/>
                        </a:rPr>
                        <a:t>BIM</a:t>
                      </a:r>
                      <a:r>
                        <a:rPr lang="ja-JP" altLang="en-US" sz="1100" b="0" i="0" u="none" strike="noStrike" dirty="0" smtClean="0">
                          <a:solidFill>
                            <a:srgbClr val="FF0000"/>
                          </a:solidFill>
                          <a:effectLst/>
                          <a:latin typeface="ＭＳ ゴシック" panose="020B0609070205080204" pitchFamily="49" charset="-128"/>
                          <a:ea typeface="ＭＳ ゴシック" panose="020B0609070205080204" pitchFamily="49" charset="-128"/>
                        </a:rPr>
                        <a:t>コーディネーター、</a:t>
                      </a:r>
                      <a:r>
                        <a:rPr lang="en-US" altLang="ja-JP" sz="1100" b="0" i="0" u="none" strike="noStrike" dirty="0" smtClean="0">
                          <a:solidFill>
                            <a:srgbClr val="FF0000"/>
                          </a:solidFill>
                          <a:effectLst/>
                          <a:latin typeface="ＭＳ ゴシック" panose="020B0609070205080204" pitchFamily="49" charset="-128"/>
                          <a:ea typeface="ＭＳ ゴシック" panose="020B0609070205080204" pitchFamily="49" charset="-128"/>
                        </a:rPr>
                        <a:t>BIM</a:t>
                      </a:r>
                      <a:r>
                        <a:rPr lang="ja-JP" altLang="en-US" sz="1100" b="0" i="0" u="none" strike="noStrike" dirty="0" smtClean="0">
                          <a:solidFill>
                            <a:srgbClr val="FF0000"/>
                          </a:solidFill>
                          <a:effectLst/>
                          <a:latin typeface="ＭＳ ゴシック" panose="020B0609070205080204" pitchFamily="49" charset="-128"/>
                          <a:ea typeface="ＭＳ ゴシック" panose="020B0609070205080204" pitchFamily="49" charset="-128"/>
                        </a:rPr>
                        <a:t>マネジャー、</a:t>
                      </a:r>
                      <a:r>
                        <a:rPr lang="en-US" altLang="ja-JP" sz="1100" b="0" i="0" u="none" strike="noStrike" dirty="0" smtClean="0">
                          <a:solidFill>
                            <a:srgbClr val="FF0000"/>
                          </a:solidFill>
                          <a:effectLst/>
                          <a:latin typeface="ＭＳ ゴシック" panose="020B0609070205080204" pitchFamily="49" charset="-128"/>
                          <a:ea typeface="ＭＳ ゴシック" panose="020B0609070205080204" pitchFamily="49" charset="-128"/>
                        </a:rPr>
                        <a:t>BIM</a:t>
                      </a:r>
                      <a:r>
                        <a:rPr lang="ja-JP" altLang="en-US" sz="1100" b="0" i="0" u="none" strike="noStrike" dirty="0" smtClean="0">
                          <a:solidFill>
                            <a:srgbClr val="FF0000"/>
                          </a:solidFill>
                          <a:effectLst/>
                          <a:latin typeface="ＭＳ ゴシック" panose="020B0609070205080204" pitchFamily="49" charset="-128"/>
                          <a:ea typeface="ＭＳ ゴシック" panose="020B0609070205080204" pitchFamily="49" charset="-128"/>
                        </a:rPr>
                        <a:t>モデラ</a:t>
                      </a:r>
                      <a:r>
                        <a:rPr lang="en-US" altLang="ja-JP" sz="1100" b="0" i="0" u="none" strike="noStrike" dirty="0" smtClean="0">
                          <a:solidFill>
                            <a:srgbClr val="FF0000"/>
                          </a:solidFill>
                          <a:effectLst/>
                          <a:latin typeface="ＭＳ ゴシック" panose="020B0609070205080204" pitchFamily="49" charset="-128"/>
                          <a:ea typeface="ＭＳ ゴシック" panose="020B0609070205080204" pitchFamily="49" charset="-128"/>
                        </a:rPr>
                        <a:t>―</a:t>
                      </a:r>
                      <a:r>
                        <a:rPr lang="ja-JP" altLang="en-US" sz="1100" b="0" i="0" u="none" strike="noStrike" dirty="0" smtClean="0">
                          <a:solidFill>
                            <a:srgbClr val="FF0000"/>
                          </a:solidFill>
                          <a:effectLst/>
                          <a:latin typeface="ＭＳ ゴシック" panose="020B0609070205080204" pitchFamily="49" charset="-128"/>
                          <a:ea typeface="ＭＳ ゴシック" panose="020B0609070205080204" pitchFamily="49" charset="-128"/>
                        </a:rPr>
                        <a:t>の業務は、代表事業者が自ら行うか、外注した場合は、代表事業者の補助対象経費となります。協力事業者も</a:t>
                      </a:r>
                      <a:r>
                        <a:rPr lang="en-US" altLang="ja-JP" sz="1100" b="0" i="0" u="none" strike="noStrike" dirty="0" smtClean="0">
                          <a:solidFill>
                            <a:srgbClr val="FF0000"/>
                          </a:solidFill>
                          <a:effectLst/>
                          <a:latin typeface="ＭＳ ゴシック" panose="020B0609070205080204" pitchFamily="49" charset="-128"/>
                          <a:ea typeface="ＭＳ ゴシック" panose="020B0609070205080204" pitchFamily="49" charset="-128"/>
                        </a:rPr>
                        <a:t>BIM</a:t>
                      </a:r>
                      <a:r>
                        <a:rPr lang="ja-JP" altLang="en-US" sz="1100" b="0" i="0" u="none" strike="noStrike" dirty="0" smtClean="0">
                          <a:solidFill>
                            <a:srgbClr val="FF0000"/>
                          </a:solidFill>
                          <a:effectLst/>
                          <a:latin typeface="ＭＳ ゴシック" panose="020B0609070205080204" pitchFamily="49" charset="-128"/>
                          <a:ea typeface="ＭＳ ゴシック" panose="020B0609070205080204" pitchFamily="49" charset="-128"/>
                        </a:rPr>
                        <a:t>コーディネーターを外注する場合と、</a:t>
                      </a:r>
                      <a:r>
                        <a:rPr lang="en-US" altLang="ja-JP" sz="1100" b="0" i="0" u="none" strike="noStrike" dirty="0" smtClean="0">
                          <a:solidFill>
                            <a:srgbClr val="FF0000"/>
                          </a:solidFill>
                          <a:effectLst/>
                          <a:latin typeface="ＭＳ ゴシック" panose="020B0609070205080204" pitchFamily="49" charset="-128"/>
                          <a:ea typeface="ＭＳ ゴシック" panose="020B0609070205080204" pitchFamily="49" charset="-128"/>
                        </a:rPr>
                        <a:t>BIM</a:t>
                      </a:r>
                      <a:r>
                        <a:rPr lang="ja-JP" altLang="en-US" sz="1100" b="0" i="0" u="none" strike="noStrike" dirty="0" smtClean="0">
                          <a:solidFill>
                            <a:srgbClr val="FF0000"/>
                          </a:solidFill>
                          <a:effectLst/>
                          <a:latin typeface="ＭＳ ゴシック" panose="020B0609070205080204" pitchFamily="49" charset="-128"/>
                          <a:ea typeface="ＭＳ ゴシック" panose="020B0609070205080204" pitchFamily="49" charset="-128"/>
                        </a:rPr>
                        <a:t>マネジャーを自ら行う場合は、協力事業者の補助対象経費となりますが、上限はそれぞれ</a:t>
                      </a:r>
                      <a:r>
                        <a:rPr lang="en-US" altLang="ja-JP" sz="1100" b="0" i="0" u="none" strike="noStrike" dirty="0" smtClean="0">
                          <a:solidFill>
                            <a:srgbClr val="FF0000"/>
                          </a:solidFill>
                          <a:effectLst/>
                          <a:latin typeface="ＭＳ ゴシック" panose="020B0609070205080204" pitchFamily="49" charset="-128"/>
                          <a:ea typeface="ＭＳ ゴシック" panose="020B0609070205080204" pitchFamily="49" charset="-128"/>
                        </a:rPr>
                        <a:t>100</a:t>
                      </a:r>
                      <a:r>
                        <a:rPr lang="ja-JP" altLang="en-US" sz="1100" b="0" i="0" u="none" strike="noStrike" dirty="0" smtClean="0">
                          <a:solidFill>
                            <a:srgbClr val="FF0000"/>
                          </a:solidFill>
                          <a:effectLst/>
                          <a:latin typeface="ＭＳ ゴシック" panose="020B0609070205080204" pitchFamily="49" charset="-128"/>
                          <a:ea typeface="ＭＳ ゴシック" panose="020B0609070205080204" pitchFamily="49" charset="-128"/>
                        </a:rPr>
                        <a:t>万円となります。</a:t>
                      </a:r>
                      <a:endParaRPr lang="ja-JP" altLang="en-US" sz="1100" b="0" i="0" u="none" strike="noStrike" dirty="0">
                        <a:solidFill>
                          <a:srgbClr val="FF0000"/>
                        </a:solidFill>
                        <a:effectLst/>
                        <a:latin typeface="ＭＳ ゴシック" panose="020B0609070205080204" pitchFamily="49" charset="-128"/>
                        <a:ea typeface="ＭＳ ゴシック" panose="020B0609070205080204" pitchFamily="49" charset="-128"/>
                      </a:endParaRPr>
                    </a:p>
                  </a:txBody>
                  <a:tcPr marL="6488" marR="6488" marT="64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lt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492622247"/>
                  </a:ext>
                </a:extLst>
              </a:tr>
              <a:tr h="439432">
                <a:tc>
                  <a:txBody>
                    <a:bodyPr/>
                    <a:lstStyle/>
                    <a:p>
                      <a:pPr algn="ctr" fontAlgn="ctr"/>
                      <a:r>
                        <a:rPr lang="ja-JP" altLang="en-US" sz="1100" b="0" i="0" u="none" strike="noStrike" dirty="0">
                          <a:solidFill>
                            <a:srgbClr val="FF0000"/>
                          </a:solidFill>
                          <a:effectLst/>
                          <a:latin typeface="ＭＳ ゴシック" panose="020B0609070205080204" pitchFamily="49" charset="-128"/>
                          <a:ea typeface="ＭＳ ゴシック" panose="020B0609070205080204" pitchFamily="49" charset="-128"/>
                        </a:rPr>
                        <a:t>７</a:t>
                      </a:r>
                    </a:p>
                  </a:txBody>
                  <a:tcPr marL="6488" marR="6488" marT="64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lt1"/>
                    </a:solidFill>
                  </a:tcPr>
                </a:tc>
                <a:tc gridSpan="12">
                  <a:txBody>
                    <a:bodyPr/>
                    <a:lstStyle/>
                    <a:p>
                      <a:pPr algn="l" fontAlgn="ctr"/>
                      <a:r>
                        <a:rPr lang="en-US" altLang="ja-JP" sz="1100" b="0" i="0" u="none" strike="noStrike" dirty="0">
                          <a:solidFill>
                            <a:srgbClr val="FF0000"/>
                          </a:solidFill>
                          <a:effectLst/>
                          <a:latin typeface="ＭＳ ゴシック" panose="020B0609070205080204" pitchFamily="49" charset="-128"/>
                          <a:ea typeface="ＭＳ ゴシック" panose="020B0609070205080204" pitchFamily="49" charset="-128"/>
                        </a:rPr>
                        <a:t>BIM</a:t>
                      </a:r>
                      <a:r>
                        <a:rPr lang="ja-JP" altLang="en-US" sz="1100" b="0" i="0" u="none" strike="noStrike" dirty="0">
                          <a:solidFill>
                            <a:srgbClr val="FF0000"/>
                          </a:solidFill>
                          <a:effectLst/>
                          <a:latin typeface="ＭＳ ゴシック" panose="020B0609070205080204" pitchFamily="49" charset="-128"/>
                          <a:ea typeface="ＭＳ ゴシック" panose="020B0609070205080204" pitchFamily="49" charset="-128"/>
                        </a:rPr>
                        <a:t>コーディネーター、</a:t>
                      </a:r>
                      <a:r>
                        <a:rPr lang="en-US" altLang="ja-JP" sz="1100" b="0" i="0" u="none" strike="noStrike" dirty="0">
                          <a:solidFill>
                            <a:srgbClr val="FF0000"/>
                          </a:solidFill>
                          <a:effectLst/>
                          <a:latin typeface="ＭＳ ゴシック" panose="020B0609070205080204" pitchFamily="49" charset="-128"/>
                          <a:ea typeface="ＭＳ ゴシック" panose="020B0609070205080204" pitchFamily="49" charset="-128"/>
                        </a:rPr>
                        <a:t>BIM</a:t>
                      </a:r>
                      <a:r>
                        <a:rPr lang="ja-JP" altLang="en-US" sz="1100" b="0" i="0" u="none" strike="noStrike" dirty="0" smtClean="0">
                          <a:solidFill>
                            <a:srgbClr val="FF0000"/>
                          </a:solidFill>
                          <a:effectLst/>
                          <a:latin typeface="ＭＳ ゴシック" panose="020B0609070205080204" pitchFamily="49" charset="-128"/>
                          <a:ea typeface="ＭＳ ゴシック" panose="020B0609070205080204" pitchFamily="49" charset="-128"/>
                        </a:rPr>
                        <a:t>マネジャー、</a:t>
                      </a:r>
                      <a:r>
                        <a:rPr lang="en-US" altLang="ja-JP" sz="1100" b="0" i="0" u="none" strike="noStrike" dirty="0" smtClean="0">
                          <a:solidFill>
                            <a:srgbClr val="FF0000"/>
                          </a:solidFill>
                          <a:effectLst/>
                          <a:latin typeface="ＭＳ ゴシック" panose="020B0609070205080204" pitchFamily="49" charset="-128"/>
                          <a:ea typeface="ＭＳ ゴシック" panose="020B0609070205080204" pitchFamily="49" charset="-128"/>
                        </a:rPr>
                        <a:t>BIM</a:t>
                      </a:r>
                      <a:r>
                        <a:rPr lang="ja-JP" altLang="en-US" sz="1100" b="0" i="0" u="none" strike="noStrike" dirty="0" smtClean="0">
                          <a:solidFill>
                            <a:srgbClr val="FF0000"/>
                          </a:solidFill>
                          <a:effectLst/>
                          <a:latin typeface="ＭＳ ゴシック" panose="020B0609070205080204" pitchFamily="49" charset="-128"/>
                          <a:ea typeface="ＭＳ ゴシック" panose="020B0609070205080204" pitchFamily="49" charset="-128"/>
                        </a:rPr>
                        <a:t>モデラーの</a:t>
                      </a:r>
                      <a:r>
                        <a:rPr lang="ja-JP" altLang="en-US" sz="1100" b="0" i="0" u="none" strike="noStrike" dirty="0">
                          <a:solidFill>
                            <a:srgbClr val="FF0000"/>
                          </a:solidFill>
                          <a:effectLst/>
                          <a:latin typeface="ＭＳ ゴシック" panose="020B0609070205080204" pitchFamily="49" charset="-128"/>
                          <a:ea typeface="ＭＳ ゴシック" panose="020B0609070205080204" pitchFamily="49" charset="-128"/>
                        </a:rPr>
                        <a:t>業務のみを受託した事業者は協力事業者とはなりません。</a:t>
                      </a:r>
                    </a:p>
                  </a:txBody>
                  <a:tcPr marL="6488" marR="6488" marT="64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lt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645083011"/>
                  </a:ext>
                </a:extLst>
              </a:tr>
              <a:tr h="901933">
                <a:tc>
                  <a:txBody>
                    <a:bodyPr/>
                    <a:lstStyle/>
                    <a:p>
                      <a:pPr algn="ctr" fontAlgn="ctr"/>
                      <a:r>
                        <a:rPr lang="ja-JP" altLang="en-US" sz="1100" b="0" i="0" u="none" strike="noStrike" dirty="0">
                          <a:solidFill>
                            <a:srgbClr val="FF0000"/>
                          </a:solidFill>
                          <a:effectLst/>
                          <a:latin typeface="ＭＳ ゴシック" panose="020B0609070205080204" pitchFamily="49" charset="-128"/>
                          <a:ea typeface="ＭＳ ゴシック" panose="020B0609070205080204" pitchFamily="49" charset="-128"/>
                        </a:rPr>
                        <a:t>８</a:t>
                      </a:r>
                    </a:p>
                  </a:txBody>
                  <a:tcPr marL="6488" marR="6488" marT="64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lt1"/>
                    </a:solidFill>
                  </a:tcPr>
                </a:tc>
                <a:tc gridSpan="12">
                  <a:txBody>
                    <a:bodyPr/>
                    <a:lstStyle/>
                    <a:p>
                      <a:pPr algn="l" fontAlgn="ctr"/>
                      <a:r>
                        <a:rPr lang="ja-JP" altLang="en-US" sz="1100" b="0" i="0" u="none" strike="noStrike" dirty="0" smtClean="0">
                          <a:solidFill>
                            <a:srgbClr val="FF0000"/>
                          </a:solidFill>
                          <a:effectLst/>
                          <a:latin typeface="ＭＳ ゴシック" panose="020B0609070205080204" pitchFamily="49" charset="-128"/>
                          <a:ea typeface="ＭＳ ゴシック" panose="020B0609070205080204" pitchFamily="49" charset="-128"/>
                        </a:rPr>
                        <a:t>協力事業者が代表事業者より、設計及び施工に係る業務と併せて、</a:t>
                      </a:r>
                      <a:r>
                        <a:rPr lang="en-US" altLang="ja-JP" sz="1100" b="0" i="0" u="none" strike="noStrike" dirty="0" smtClean="0">
                          <a:solidFill>
                            <a:srgbClr val="FF0000"/>
                          </a:solidFill>
                          <a:effectLst/>
                          <a:latin typeface="ＭＳ ゴシック" panose="020B0609070205080204" pitchFamily="49" charset="-128"/>
                          <a:ea typeface="ＭＳ ゴシック" panose="020B0609070205080204" pitchFamily="49" charset="-128"/>
                        </a:rPr>
                        <a:t>BIM</a:t>
                      </a:r>
                      <a:r>
                        <a:rPr lang="ja-JP" altLang="en-US" sz="1100" b="0" i="0" u="none" strike="noStrike" dirty="0" smtClean="0">
                          <a:solidFill>
                            <a:srgbClr val="FF0000"/>
                          </a:solidFill>
                          <a:effectLst/>
                          <a:latin typeface="ＭＳ ゴシック" panose="020B0609070205080204" pitchFamily="49" charset="-128"/>
                          <a:ea typeface="ＭＳ ゴシック" panose="020B0609070205080204" pitchFamily="49" charset="-128"/>
                        </a:rPr>
                        <a:t>コーディネーター、</a:t>
                      </a:r>
                      <a:r>
                        <a:rPr lang="en-US" altLang="ja-JP" sz="1100" b="0" i="0" u="none" strike="noStrike" dirty="0" smtClean="0">
                          <a:solidFill>
                            <a:srgbClr val="FF0000"/>
                          </a:solidFill>
                          <a:effectLst/>
                          <a:latin typeface="ＭＳ ゴシック" panose="020B0609070205080204" pitchFamily="49" charset="-128"/>
                          <a:ea typeface="ＭＳ ゴシック" panose="020B0609070205080204" pitchFamily="49" charset="-128"/>
                        </a:rPr>
                        <a:t>BIM</a:t>
                      </a:r>
                      <a:r>
                        <a:rPr lang="ja-JP" altLang="en-US" sz="1100" b="0" i="0" u="none" strike="noStrike" dirty="0" smtClean="0">
                          <a:solidFill>
                            <a:srgbClr val="FF0000"/>
                          </a:solidFill>
                          <a:effectLst/>
                          <a:latin typeface="ＭＳ ゴシック" panose="020B0609070205080204" pitchFamily="49" charset="-128"/>
                          <a:ea typeface="ＭＳ ゴシック" panose="020B0609070205080204" pitchFamily="49" charset="-128"/>
                        </a:rPr>
                        <a:t>マネジャー、</a:t>
                      </a:r>
                      <a:r>
                        <a:rPr lang="en-US" altLang="ja-JP" sz="1100" b="0" i="0" u="none" strike="noStrike" dirty="0" smtClean="0">
                          <a:solidFill>
                            <a:srgbClr val="FF0000"/>
                          </a:solidFill>
                          <a:effectLst/>
                          <a:latin typeface="ＭＳ ゴシック" panose="020B0609070205080204" pitchFamily="49" charset="-128"/>
                          <a:ea typeface="ＭＳ ゴシック" panose="020B0609070205080204" pitchFamily="49" charset="-128"/>
                        </a:rPr>
                        <a:t>BIM</a:t>
                      </a:r>
                      <a:r>
                        <a:rPr lang="ja-JP" altLang="en-US" sz="1100" b="0" i="0" u="none" strike="noStrike" dirty="0" smtClean="0">
                          <a:solidFill>
                            <a:srgbClr val="FF0000"/>
                          </a:solidFill>
                          <a:effectLst/>
                          <a:latin typeface="ＭＳ ゴシック" panose="020B0609070205080204" pitchFamily="49" charset="-128"/>
                          <a:ea typeface="ＭＳ ゴシック" panose="020B0609070205080204" pitchFamily="49" charset="-128"/>
                        </a:rPr>
                        <a:t>モデラー業務を受注する場合、</a:t>
                      </a:r>
                      <a:r>
                        <a:rPr lang="en-US" altLang="ja-JP" sz="1100" b="0" i="0" u="none" strike="noStrike" dirty="0" smtClean="0">
                          <a:solidFill>
                            <a:srgbClr val="FF0000"/>
                          </a:solidFill>
                          <a:effectLst/>
                          <a:latin typeface="ＭＳ ゴシック" panose="020B0609070205080204" pitchFamily="49" charset="-128"/>
                          <a:ea typeface="ＭＳ ゴシック" panose="020B0609070205080204" pitchFamily="49" charset="-128"/>
                        </a:rPr>
                        <a:t>BIM</a:t>
                      </a:r>
                      <a:r>
                        <a:rPr lang="ja-JP" altLang="en-US" sz="1100" b="0" i="0" u="none" strike="noStrike" dirty="0" smtClean="0">
                          <a:solidFill>
                            <a:srgbClr val="FF0000"/>
                          </a:solidFill>
                          <a:effectLst/>
                          <a:latin typeface="ＭＳ ゴシック" panose="020B0609070205080204" pitchFamily="49" charset="-128"/>
                          <a:ea typeface="ＭＳ ゴシック" panose="020B0609070205080204" pitchFamily="49" charset="-128"/>
                        </a:rPr>
                        <a:t>コーディネーター、</a:t>
                      </a:r>
                      <a:r>
                        <a:rPr lang="en-US" altLang="ja-JP" sz="1100" b="0" i="0" u="none" strike="noStrike" dirty="0" smtClean="0">
                          <a:solidFill>
                            <a:srgbClr val="FF0000"/>
                          </a:solidFill>
                          <a:effectLst/>
                          <a:latin typeface="ＭＳ ゴシック" panose="020B0609070205080204" pitchFamily="49" charset="-128"/>
                          <a:ea typeface="ＭＳ ゴシック" panose="020B0609070205080204" pitchFamily="49" charset="-128"/>
                        </a:rPr>
                        <a:t>BIM</a:t>
                      </a:r>
                      <a:r>
                        <a:rPr lang="ja-JP" altLang="en-US" sz="1100" b="0" i="0" u="none" strike="noStrike" dirty="0" smtClean="0">
                          <a:solidFill>
                            <a:srgbClr val="FF0000"/>
                          </a:solidFill>
                          <a:effectLst/>
                          <a:latin typeface="ＭＳ ゴシック" panose="020B0609070205080204" pitchFamily="49" charset="-128"/>
                          <a:ea typeface="ＭＳ ゴシック" panose="020B0609070205080204" pitchFamily="49" charset="-128"/>
                        </a:rPr>
                        <a:t>マネジャー、</a:t>
                      </a:r>
                      <a:r>
                        <a:rPr lang="en-US" altLang="ja-JP" sz="1100" b="0" i="0" u="none" strike="noStrike" dirty="0" smtClean="0">
                          <a:solidFill>
                            <a:srgbClr val="FF0000"/>
                          </a:solidFill>
                          <a:effectLst/>
                          <a:latin typeface="ＭＳ ゴシック" panose="020B0609070205080204" pitchFamily="49" charset="-128"/>
                          <a:ea typeface="ＭＳ ゴシック" panose="020B0609070205080204" pitchFamily="49" charset="-128"/>
                        </a:rPr>
                        <a:t>BIM</a:t>
                      </a:r>
                      <a:r>
                        <a:rPr lang="ja-JP" altLang="en-US" sz="1100" b="0" i="0" u="none" strike="noStrike" dirty="0" smtClean="0">
                          <a:solidFill>
                            <a:srgbClr val="FF0000"/>
                          </a:solidFill>
                          <a:effectLst/>
                          <a:latin typeface="ＭＳ ゴシック" panose="020B0609070205080204" pitchFamily="49" charset="-128"/>
                          <a:ea typeface="ＭＳ ゴシック" panose="020B0609070205080204" pitchFamily="49" charset="-128"/>
                        </a:rPr>
                        <a:t>モデラーの業務は代表事業者の補助対象経費、その他の自ら負担する補助対象経費は協力事業者に分けて計上していただきます。</a:t>
                      </a:r>
                      <a:endParaRPr lang="ja-JP" altLang="en-US" sz="1100" b="0" i="0" u="none" strike="noStrike" dirty="0">
                        <a:solidFill>
                          <a:srgbClr val="FF0000"/>
                        </a:solidFill>
                        <a:effectLst/>
                        <a:latin typeface="ＭＳ ゴシック" panose="020B0609070205080204" pitchFamily="49" charset="-128"/>
                        <a:ea typeface="ＭＳ ゴシック" panose="020B0609070205080204" pitchFamily="49" charset="-128"/>
                      </a:endParaRPr>
                    </a:p>
                  </a:txBody>
                  <a:tcPr marL="6488" marR="6488" marT="64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lt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989759794"/>
                  </a:ext>
                </a:extLst>
              </a:tr>
            </a:tbl>
          </a:graphicData>
        </a:graphic>
      </p:graphicFrame>
      <p:sp>
        <p:nvSpPr>
          <p:cNvPr id="9" name="タイトル 1"/>
          <p:cNvSpPr txBox="1">
            <a:spLocks/>
          </p:cNvSpPr>
          <p:nvPr/>
        </p:nvSpPr>
        <p:spPr>
          <a:xfrm>
            <a:off x="8150347" y="0"/>
            <a:ext cx="993653" cy="393138"/>
          </a:xfrm>
          <a:prstGeom prst="rect">
            <a:avLst/>
          </a:prstGeom>
          <a:noFill/>
          <a:ln w="25400">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4000"/>
              </a:lnSpc>
            </a:pPr>
            <a:r>
              <a:rPr lang="en-US" altLang="ja-JP" sz="1400" b="1" dirty="0" smtClean="0">
                <a:latin typeface="ＭＳ ゴシック" panose="020B0609070205080204" pitchFamily="49" charset="-128"/>
                <a:ea typeface="ＭＳ ゴシック" panose="020B0609070205080204" pitchFamily="49" charset="-128"/>
              </a:rPr>
              <a:t>39/56</a:t>
            </a:r>
            <a:endParaRPr lang="ja-JP" altLang="en-US" sz="1400" b="1" dirty="0">
              <a:latin typeface="ＭＳ ゴシック" panose="020B0609070205080204" pitchFamily="49" charset="-128"/>
              <a:ea typeface="ＭＳ ゴシック" panose="020B0609070205080204" pitchFamily="49" charset="-128"/>
            </a:endParaRPr>
          </a:p>
        </p:txBody>
      </p:sp>
      <p:sp>
        <p:nvSpPr>
          <p:cNvPr id="3" name="タイトル 2"/>
          <p:cNvSpPr>
            <a:spLocks noGrp="1"/>
          </p:cNvSpPr>
          <p:nvPr>
            <p:ph type="title"/>
          </p:nvPr>
        </p:nvSpPr>
        <p:spPr/>
        <p:txBody>
          <a:bodyPr/>
          <a:lstStyle/>
          <a:p>
            <a:r>
              <a:rPr lang="en-US" altLang="ja-JP" dirty="0" smtClean="0"/>
              <a:t>7 </a:t>
            </a:r>
            <a:r>
              <a:rPr lang="ja-JP" altLang="en-US" dirty="0" smtClean="0"/>
              <a:t>代表事</a:t>
            </a:r>
            <a:r>
              <a:rPr lang="ja-JP" altLang="en-US" dirty="0"/>
              <a:t>業者登録様式及び交付申請様式</a:t>
            </a:r>
            <a:endParaRPr kumimoji="1" lang="ja-JP" altLang="en-US" dirty="0"/>
          </a:p>
        </p:txBody>
      </p:sp>
      <p:sp>
        <p:nvSpPr>
          <p:cNvPr id="8" name="テキスト ボックス 7"/>
          <p:cNvSpPr txBox="1"/>
          <p:nvPr/>
        </p:nvSpPr>
        <p:spPr>
          <a:xfrm>
            <a:off x="7247611" y="620713"/>
            <a:ext cx="1640728" cy="830997"/>
          </a:xfrm>
          <a:prstGeom prst="rect">
            <a:avLst/>
          </a:prstGeom>
          <a:noFill/>
          <a:ln w="22225">
            <a:solidFill>
              <a:srgbClr val="FF0000"/>
            </a:solidFill>
          </a:ln>
        </p:spPr>
        <p:txBody>
          <a:bodyPr wrap="square" rtlCol="0">
            <a:spAutoFit/>
          </a:bodyPr>
          <a:lstStyle/>
          <a:p>
            <a:r>
              <a:rPr kumimoji="1" lang="en-US" altLang="ja-JP" sz="1200" dirty="0" smtClean="0">
                <a:solidFill>
                  <a:srgbClr val="FF0000"/>
                </a:solidFill>
                <a:latin typeface="ＭＳ ゴシック" panose="020B0609070205080204" pitchFamily="49" charset="-128"/>
                <a:ea typeface="ＭＳ ゴシック" panose="020B0609070205080204" pitchFamily="49" charset="-128"/>
              </a:rPr>
              <a:t>※</a:t>
            </a:r>
            <a:r>
              <a:rPr kumimoji="1" lang="ja-JP" altLang="en-US" sz="1200" dirty="0" smtClean="0">
                <a:solidFill>
                  <a:srgbClr val="FF0000"/>
                </a:solidFill>
                <a:latin typeface="ＭＳ ゴシック" panose="020B0609070205080204" pitchFamily="49" charset="-128"/>
                <a:ea typeface="ＭＳ ゴシック" panose="020B0609070205080204" pitchFamily="49" charset="-128"/>
              </a:rPr>
              <a:t>設計</a:t>
            </a:r>
            <a:r>
              <a:rPr kumimoji="1" lang="ja-JP" altLang="en-US" sz="1200" dirty="0">
                <a:solidFill>
                  <a:srgbClr val="FF0000"/>
                </a:solidFill>
                <a:latin typeface="ＭＳ ゴシック" panose="020B0609070205080204" pitchFamily="49" charset="-128"/>
                <a:ea typeface="ＭＳ ゴシック" panose="020B0609070205080204" pitchFamily="49" charset="-128"/>
              </a:rPr>
              <a:t>プロジェクト</a:t>
            </a:r>
            <a:r>
              <a:rPr kumimoji="1" lang="ja-JP" altLang="en-US" sz="1200" dirty="0" smtClean="0">
                <a:solidFill>
                  <a:srgbClr val="FF0000"/>
                </a:solidFill>
                <a:latin typeface="ＭＳ ゴシック" panose="020B0609070205080204" pitchFamily="49" charset="-128"/>
                <a:ea typeface="ＭＳ ゴシック" panose="020B0609070205080204" pitchFamily="49" charset="-128"/>
              </a:rPr>
              <a:t>の場合は</a:t>
            </a:r>
            <a:r>
              <a:rPr kumimoji="1" lang="en-US" altLang="ja-JP" sz="1200" dirty="0" smtClean="0">
                <a:solidFill>
                  <a:srgbClr val="FF0000"/>
                </a:solidFill>
                <a:latin typeface="ＭＳ ゴシック" panose="020B0609070205080204" pitchFamily="49" charset="-128"/>
                <a:ea typeface="ＭＳ ゴシック" panose="020B0609070205080204" pitchFamily="49" charset="-128"/>
              </a:rPr>
              <a:t>BIM</a:t>
            </a:r>
            <a:r>
              <a:rPr kumimoji="1" lang="ja-JP" altLang="en-US" sz="1200" dirty="0" smtClean="0">
                <a:solidFill>
                  <a:srgbClr val="FF0000"/>
                </a:solidFill>
                <a:latin typeface="ＭＳ ゴシック" panose="020B0609070205080204" pitchFamily="49" charset="-128"/>
                <a:ea typeface="ＭＳ ゴシック" panose="020B0609070205080204" pitchFamily="49" charset="-128"/>
              </a:rPr>
              <a:t>モデラ</a:t>
            </a:r>
            <a:r>
              <a:rPr kumimoji="1" lang="en-US" altLang="ja-JP" sz="1200" dirty="0" smtClean="0">
                <a:solidFill>
                  <a:srgbClr val="FF0000"/>
                </a:solidFill>
                <a:latin typeface="ＭＳ ゴシック" panose="020B0609070205080204" pitchFamily="49" charset="-128"/>
                <a:ea typeface="ＭＳ ゴシック" panose="020B0609070205080204" pitchFamily="49" charset="-128"/>
              </a:rPr>
              <a:t>―</a:t>
            </a:r>
            <a:r>
              <a:rPr kumimoji="1" lang="ja-JP" altLang="en-US" sz="1200" dirty="0" smtClean="0">
                <a:solidFill>
                  <a:srgbClr val="FF0000"/>
                </a:solidFill>
                <a:latin typeface="ＭＳ ゴシック" panose="020B0609070205080204" pitchFamily="49" charset="-128"/>
                <a:ea typeface="ＭＳ ゴシック" panose="020B0609070205080204" pitchFamily="49" charset="-128"/>
              </a:rPr>
              <a:t>は補助対象経費となりません。</a:t>
            </a:r>
            <a:endParaRPr kumimoji="1" lang="ja-JP" altLang="en-US" sz="1200" dirty="0">
              <a:solidFill>
                <a:srgbClr val="FF0000"/>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00500438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472072" y="1161768"/>
            <a:ext cx="4321969" cy="4607719"/>
          </a:xfrm>
          <a:prstGeom prst="rect">
            <a:avLst/>
          </a:prstGeom>
        </p:spPr>
      </p:pic>
      <p:sp>
        <p:nvSpPr>
          <p:cNvPr id="5" name="正方形/長方形 4"/>
          <p:cNvSpPr/>
          <p:nvPr/>
        </p:nvSpPr>
        <p:spPr>
          <a:xfrm>
            <a:off x="250530" y="620713"/>
            <a:ext cx="1620000" cy="360000"/>
          </a:xfrm>
          <a:prstGeom prst="rect">
            <a:avLst/>
          </a:prstGeom>
          <a:solidFill>
            <a:schemeClr val="accent1">
              <a:lumMod val="20000"/>
              <a:lumOff val="80000"/>
            </a:schemeClr>
          </a:solidFill>
          <a:ln w="34925" cmpd="dbl">
            <a:solidFill>
              <a:schemeClr val="accent1">
                <a:lumMod val="75000"/>
              </a:schemeClr>
            </a:solidFill>
          </a:ln>
        </p:spPr>
        <p:txBody>
          <a:bodyPr wrap="none">
            <a:spAutoFit/>
          </a:bodyPr>
          <a:lstStyle/>
          <a:p>
            <a:pPr algn="ctr"/>
            <a:r>
              <a:rPr lang="ja-JP" altLang="en-US" sz="1600" b="1" dirty="0">
                <a:latin typeface="ＭＳ ゴシック" panose="020B0609070205080204" pitchFamily="49" charset="-128"/>
                <a:ea typeface="ＭＳ ゴシック" panose="020B0609070205080204" pitchFamily="49" charset="-128"/>
              </a:rPr>
              <a:t>所定様式⑥</a:t>
            </a:r>
          </a:p>
        </p:txBody>
      </p:sp>
      <p:sp>
        <p:nvSpPr>
          <p:cNvPr id="8" name="正方形/長方形 7"/>
          <p:cNvSpPr/>
          <p:nvPr/>
        </p:nvSpPr>
        <p:spPr>
          <a:xfrm>
            <a:off x="5562750" y="3698126"/>
            <a:ext cx="2567732" cy="762467"/>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rgbClr val="FF0000"/>
                </a:solidFill>
                <a:latin typeface="ＭＳ ゴシック" panose="020B0609070205080204" pitchFamily="49" charset="-128"/>
                <a:ea typeface="ＭＳ ゴシック" panose="020B0609070205080204" pitchFamily="49" charset="-128"/>
              </a:rPr>
              <a:t>こちらの様式は代表事業者及び協力事業者の全補助申請者分が必要となります。</a:t>
            </a:r>
          </a:p>
        </p:txBody>
      </p:sp>
      <p:grpSp>
        <p:nvGrpSpPr>
          <p:cNvPr id="9" name="グループ化 8"/>
          <p:cNvGrpSpPr/>
          <p:nvPr/>
        </p:nvGrpSpPr>
        <p:grpSpPr>
          <a:xfrm>
            <a:off x="2893926" y="2100620"/>
            <a:ext cx="5818274" cy="1290761"/>
            <a:chOff x="4054148" y="2939310"/>
            <a:chExt cx="7547370" cy="1721015"/>
          </a:xfrm>
        </p:grpSpPr>
        <p:sp>
          <p:nvSpPr>
            <p:cNvPr id="10" name="正方形/長方形 9"/>
            <p:cNvSpPr/>
            <p:nvPr/>
          </p:nvSpPr>
          <p:spPr>
            <a:xfrm>
              <a:off x="4054148" y="2939310"/>
              <a:ext cx="2355998" cy="39674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p>
          </p:txBody>
        </p:sp>
        <p:sp>
          <p:nvSpPr>
            <p:cNvPr id="11" name="正方形/長方形 10"/>
            <p:cNvSpPr/>
            <p:nvPr/>
          </p:nvSpPr>
          <p:spPr>
            <a:xfrm>
              <a:off x="6761509" y="3462529"/>
              <a:ext cx="4840009" cy="1197796"/>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rgbClr val="FF0000"/>
                  </a:solidFill>
                  <a:latin typeface="ＭＳ ゴシック" panose="020B0609070205080204" pitchFamily="49" charset="-128"/>
                  <a:ea typeface="ＭＳ ゴシック" panose="020B0609070205080204" pitchFamily="49" charset="-128"/>
                </a:rPr>
                <a:t>代表事業者登録通知日以降の日付としてください</a:t>
              </a:r>
              <a:r>
                <a:rPr lang="ja-JP" altLang="en-US" sz="1400" dirty="0" smtClean="0">
                  <a:solidFill>
                    <a:srgbClr val="FF0000"/>
                  </a:solidFill>
                  <a:latin typeface="ＭＳ ゴシック" panose="020B0609070205080204" pitchFamily="49" charset="-128"/>
                  <a:ea typeface="ＭＳ ゴシック" panose="020B0609070205080204" pitchFamily="49" charset="-128"/>
                </a:rPr>
                <a:t>。この後に説明するその他の様式も同様です。</a:t>
              </a:r>
              <a:endParaRPr lang="ja-JP" altLang="en-US" sz="1400" dirty="0">
                <a:solidFill>
                  <a:srgbClr val="FF0000"/>
                </a:solidFill>
                <a:latin typeface="ＭＳ ゴシック" panose="020B0609070205080204" pitchFamily="49" charset="-128"/>
                <a:ea typeface="ＭＳ ゴシック" panose="020B0609070205080204" pitchFamily="49" charset="-128"/>
              </a:endParaRPr>
            </a:p>
          </p:txBody>
        </p:sp>
      </p:grpSp>
      <p:sp>
        <p:nvSpPr>
          <p:cNvPr id="13" name="タイトル 1"/>
          <p:cNvSpPr txBox="1">
            <a:spLocks/>
          </p:cNvSpPr>
          <p:nvPr/>
        </p:nvSpPr>
        <p:spPr>
          <a:xfrm>
            <a:off x="8150347" y="0"/>
            <a:ext cx="993653" cy="393138"/>
          </a:xfrm>
          <a:prstGeom prst="rect">
            <a:avLst/>
          </a:prstGeom>
          <a:noFill/>
          <a:ln w="25400">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4000"/>
              </a:lnSpc>
            </a:pPr>
            <a:r>
              <a:rPr lang="en-US" altLang="ja-JP" sz="1400" b="1" dirty="0" smtClean="0">
                <a:latin typeface="ＭＳ ゴシック" panose="020B0609070205080204" pitchFamily="49" charset="-128"/>
                <a:ea typeface="ＭＳ ゴシック" panose="020B0609070205080204" pitchFamily="49" charset="-128"/>
              </a:rPr>
              <a:t>40/56</a:t>
            </a:r>
            <a:endParaRPr lang="ja-JP" altLang="en-US" sz="1400" b="1" dirty="0">
              <a:latin typeface="ＭＳ ゴシック" panose="020B0609070205080204" pitchFamily="49" charset="-128"/>
              <a:ea typeface="ＭＳ ゴシック" panose="020B0609070205080204" pitchFamily="49" charset="-128"/>
            </a:endParaRPr>
          </a:p>
        </p:txBody>
      </p:sp>
      <p:sp>
        <p:nvSpPr>
          <p:cNvPr id="2" name="タイトル 1"/>
          <p:cNvSpPr>
            <a:spLocks noGrp="1"/>
          </p:cNvSpPr>
          <p:nvPr>
            <p:ph type="title"/>
          </p:nvPr>
        </p:nvSpPr>
        <p:spPr/>
        <p:txBody>
          <a:bodyPr/>
          <a:lstStyle/>
          <a:p>
            <a:r>
              <a:rPr lang="en-US" altLang="ja-JP" dirty="0" smtClean="0"/>
              <a:t>7 </a:t>
            </a:r>
            <a:r>
              <a:rPr lang="ja-JP" altLang="en-US" dirty="0" smtClean="0"/>
              <a:t>代表事</a:t>
            </a:r>
            <a:r>
              <a:rPr lang="ja-JP" altLang="en-US" dirty="0"/>
              <a:t>業者登録様式及び交付申請様式</a:t>
            </a:r>
            <a:endParaRPr kumimoji="1" lang="ja-JP" altLang="en-US" dirty="0"/>
          </a:p>
        </p:txBody>
      </p:sp>
    </p:spTree>
    <p:extLst>
      <p:ext uri="{BB962C8B-B14F-4D97-AF65-F5344CB8AC3E}">
        <p14:creationId xmlns:p14="http://schemas.microsoft.com/office/powerpoint/2010/main" val="3590476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724831" y="1157548"/>
            <a:ext cx="3903510" cy="4652984"/>
          </a:xfrm>
          <a:prstGeom prst="rect">
            <a:avLst/>
          </a:prstGeom>
        </p:spPr>
      </p:pic>
      <p:sp>
        <p:nvSpPr>
          <p:cNvPr id="8" name="正方形/長方形 7"/>
          <p:cNvSpPr/>
          <p:nvPr/>
        </p:nvSpPr>
        <p:spPr>
          <a:xfrm>
            <a:off x="252000" y="619200"/>
            <a:ext cx="1620000" cy="360000"/>
          </a:xfrm>
          <a:prstGeom prst="rect">
            <a:avLst/>
          </a:prstGeom>
          <a:solidFill>
            <a:schemeClr val="accent1">
              <a:lumMod val="20000"/>
              <a:lumOff val="80000"/>
            </a:schemeClr>
          </a:solidFill>
          <a:ln w="34925" cmpd="dbl">
            <a:solidFill>
              <a:schemeClr val="accent1">
                <a:lumMod val="75000"/>
              </a:schemeClr>
            </a:solidFill>
          </a:ln>
        </p:spPr>
        <p:txBody>
          <a:bodyPr wrap="none">
            <a:spAutoFit/>
          </a:bodyPr>
          <a:lstStyle/>
          <a:p>
            <a:pPr algn="ctr"/>
            <a:r>
              <a:rPr lang="ja-JP" altLang="en-US" sz="1600" b="1" dirty="0">
                <a:latin typeface="ＭＳ ゴシック" panose="020B0609070205080204" pitchFamily="49" charset="-128"/>
                <a:ea typeface="ＭＳ ゴシック" panose="020B0609070205080204" pitchFamily="49" charset="-128"/>
              </a:rPr>
              <a:t>所定様式⑦</a:t>
            </a:r>
          </a:p>
        </p:txBody>
      </p:sp>
      <p:sp>
        <p:nvSpPr>
          <p:cNvPr id="12" name="正方形/長方形 11"/>
          <p:cNvSpPr/>
          <p:nvPr/>
        </p:nvSpPr>
        <p:spPr>
          <a:xfrm>
            <a:off x="5381284" y="5512345"/>
            <a:ext cx="2903412" cy="596374"/>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rgbClr val="FF0000"/>
                </a:solidFill>
                <a:latin typeface="ＭＳ ゴシック" panose="020B0609070205080204" pitchFamily="49" charset="-128"/>
                <a:ea typeface="ＭＳ ゴシック" panose="020B0609070205080204" pitchFamily="49" charset="-128"/>
              </a:rPr>
              <a:t>こちらの様式は全協力事業者分が必要となります。</a:t>
            </a:r>
          </a:p>
        </p:txBody>
      </p:sp>
      <p:grpSp>
        <p:nvGrpSpPr>
          <p:cNvPr id="13" name="グループ化 12"/>
          <p:cNvGrpSpPr/>
          <p:nvPr/>
        </p:nvGrpSpPr>
        <p:grpSpPr>
          <a:xfrm>
            <a:off x="1966966" y="2666841"/>
            <a:ext cx="6740591" cy="852737"/>
            <a:chOff x="2881038" y="2939310"/>
            <a:chExt cx="8743785" cy="1136983"/>
          </a:xfrm>
        </p:grpSpPr>
        <p:sp>
          <p:nvSpPr>
            <p:cNvPr id="14" name="正方形/長方形 13"/>
            <p:cNvSpPr/>
            <p:nvPr/>
          </p:nvSpPr>
          <p:spPr>
            <a:xfrm>
              <a:off x="2881038" y="2939310"/>
              <a:ext cx="3529108" cy="84589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p>
          </p:txBody>
        </p:sp>
        <p:sp>
          <p:nvSpPr>
            <p:cNvPr id="15" name="正方形/長方形 14"/>
            <p:cNvSpPr/>
            <p:nvPr/>
          </p:nvSpPr>
          <p:spPr>
            <a:xfrm>
              <a:off x="6761509" y="2939311"/>
              <a:ext cx="4863314" cy="1136982"/>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rgbClr val="FF0000"/>
                  </a:solidFill>
                  <a:latin typeface="ＭＳ ゴシック" panose="020B0609070205080204" pitchFamily="49" charset="-128"/>
                  <a:ea typeface="ＭＳ ゴシック" panose="020B0609070205080204" pitchFamily="49" charset="-128"/>
                </a:rPr>
                <a:t>協力事</a:t>
              </a:r>
              <a:r>
                <a:rPr lang="ja-JP" altLang="en-US" sz="1400" dirty="0" smtClean="0">
                  <a:solidFill>
                    <a:srgbClr val="FF0000"/>
                  </a:solidFill>
                  <a:latin typeface="ＭＳ ゴシック" panose="020B0609070205080204" pitchFamily="49" charset="-128"/>
                  <a:ea typeface="ＭＳ ゴシック" panose="020B0609070205080204" pitchFamily="49" charset="-128"/>
                </a:rPr>
                <a:t>業者</a:t>
              </a:r>
              <a:r>
                <a:rPr lang="ja-JP" altLang="en-US" sz="1400" dirty="0">
                  <a:solidFill>
                    <a:srgbClr val="FF0000"/>
                  </a:solidFill>
                  <a:latin typeface="ＭＳ ゴシック" panose="020B0609070205080204" pitchFamily="49" charset="-128"/>
                  <a:ea typeface="ＭＳ ゴシック" panose="020B0609070205080204" pitchFamily="49" charset="-128"/>
                </a:rPr>
                <a:t>に</a:t>
              </a:r>
              <a:r>
                <a:rPr lang="ja-JP" altLang="en-US" sz="1400" dirty="0" smtClean="0">
                  <a:solidFill>
                    <a:srgbClr val="FF0000"/>
                  </a:solidFill>
                  <a:latin typeface="ＭＳ ゴシック" panose="020B0609070205080204" pitchFamily="49" charset="-128"/>
                  <a:ea typeface="ＭＳ ゴシック" panose="020B0609070205080204" pitchFamily="49" charset="-128"/>
                </a:rPr>
                <a:t>ついて記載してください。</a:t>
              </a:r>
              <a:endParaRPr lang="ja-JP" altLang="en-US" sz="1400" dirty="0">
                <a:solidFill>
                  <a:srgbClr val="FF0000"/>
                </a:solidFill>
                <a:latin typeface="ＭＳ ゴシック" panose="020B0609070205080204" pitchFamily="49" charset="-128"/>
                <a:ea typeface="ＭＳ ゴシック" panose="020B0609070205080204" pitchFamily="49" charset="-128"/>
              </a:endParaRPr>
            </a:p>
            <a:p>
              <a:r>
                <a:rPr lang="ja-JP" altLang="en-US" sz="1400" dirty="0">
                  <a:solidFill>
                    <a:srgbClr val="FF0000"/>
                  </a:solidFill>
                  <a:latin typeface="ＭＳ ゴシック" panose="020B0609070205080204" pitchFamily="49" charset="-128"/>
                  <a:ea typeface="ＭＳ ゴシック" panose="020B0609070205080204" pitchFamily="49" charset="-128"/>
                </a:rPr>
                <a:t>氏名は企業の代表者名と役職を記載してください。</a:t>
              </a:r>
            </a:p>
          </p:txBody>
        </p:sp>
      </p:grpSp>
      <p:grpSp>
        <p:nvGrpSpPr>
          <p:cNvPr id="16" name="グループ化 15"/>
          <p:cNvGrpSpPr/>
          <p:nvPr/>
        </p:nvGrpSpPr>
        <p:grpSpPr>
          <a:xfrm>
            <a:off x="1966966" y="3901552"/>
            <a:ext cx="6740591" cy="853200"/>
            <a:chOff x="2881038" y="2939308"/>
            <a:chExt cx="8743785" cy="1137600"/>
          </a:xfrm>
        </p:grpSpPr>
        <p:sp>
          <p:nvSpPr>
            <p:cNvPr id="17" name="正方形/長方形 16"/>
            <p:cNvSpPr/>
            <p:nvPr/>
          </p:nvSpPr>
          <p:spPr>
            <a:xfrm>
              <a:off x="2881038" y="2939310"/>
              <a:ext cx="3529108" cy="84589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p>
          </p:txBody>
        </p:sp>
        <p:sp>
          <p:nvSpPr>
            <p:cNvPr id="18" name="正方形/長方形 17"/>
            <p:cNvSpPr/>
            <p:nvPr/>
          </p:nvSpPr>
          <p:spPr>
            <a:xfrm>
              <a:off x="6761509" y="2939308"/>
              <a:ext cx="4863314" cy="1137600"/>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rgbClr val="FF0000"/>
                  </a:solidFill>
                  <a:latin typeface="ＭＳ ゴシック" panose="020B0609070205080204" pitchFamily="49" charset="-128"/>
                  <a:ea typeface="ＭＳ ゴシック" panose="020B0609070205080204" pitchFamily="49" charset="-128"/>
                </a:rPr>
                <a:t>代表事業者について記載してください。</a:t>
              </a:r>
              <a:endParaRPr lang="en-US" altLang="ja-JP" sz="1400" dirty="0">
                <a:solidFill>
                  <a:srgbClr val="FF0000"/>
                </a:solidFill>
                <a:latin typeface="ＭＳ ゴシック" panose="020B0609070205080204" pitchFamily="49" charset="-128"/>
                <a:ea typeface="ＭＳ ゴシック" panose="020B0609070205080204" pitchFamily="49" charset="-128"/>
              </a:endParaRPr>
            </a:p>
            <a:p>
              <a:r>
                <a:rPr lang="ja-JP" altLang="en-US" sz="1400" dirty="0">
                  <a:solidFill>
                    <a:srgbClr val="FF0000"/>
                  </a:solidFill>
                  <a:latin typeface="ＭＳ ゴシック" panose="020B0609070205080204" pitchFamily="49" charset="-128"/>
                  <a:ea typeface="ＭＳ ゴシック" panose="020B0609070205080204" pitchFamily="49" charset="-128"/>
                </a:rPr>
                <a:t>氏名は企業の代表者名と役職を記載してください。</a:t>
              </a:r>
              <a:endParaRPr lang="en-US" altLang="ja-JP" sz="1400" dirty="0">
                <a:solidFill>
                  <a:srgbClr val="FF0000"/>
                </a:solidFill>
                <a:latin typeface="ＭＳ ゴシック" panose="020B0609070205080204" pitchFamily="49" charset="-128"/>
                <a:ea typeface="ＭＳ ゴシック" panose="020B0609070205080204" pitchFamily="49" charset="-128"/>
              </a:endParaRPr>
            </a:p>
          </p:txBody>
        </p:sp>
      </p:grpSp>
      <p:sp>
        <p:nvSpPr>
          <p:cNvPr id="20" name="タイトル 1"/>
          <p:cNvSpPr txBox="1">
            <a:spLocks/>
          </p:cNvSpPr>
          <p:nvPr/>
        </p:nvSpPr>
        <p:spPr>
          <a:xfrm>
            <a:off x="8150347" y="0"/>
            <a:ext cx="993653" cy="393138"/>
          </a:xfrm>
          <a:prstGeom prst="rect">
            <a:avLst/>
          </a:prstGeom>
          <a:noFill/>
          <a:ln w="25400">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4000"/>
              </a:lnSpc>
            </a:pPr>
            <a:r>
              <a:rPr lang="en-US" altLang="ja-JP" sz="1400" b="1" dirty="0" smtClean="0">
                <a:latin typeface="ＭＳ ゴシック" panose="020B0609070205080204" pitchFamily="49" charset="-128"/>
                <a:ea typeface="ＭＳ ゴシック" panose="020B0609070205080204" pitchFamily="49" charset="-128"/>
              </a:rPr>
              <a:t>41/56</a:t>
            </a:r>
            <a:endParaRPr lang="ja-JP" altLang="en-US" sz="1400" b="1" dirty="0">
              <a:latin typeface="ＭＳ ゴシック" panose="020B0609070205080204" pitchFamily="49" charset="-128"/>
              <a:ea typeface="ＭＳ ゴシック" panose="020B0609070205080204" pitchFamily="49" charset="-128"/>
            </a:endParaRPr>
          </a:p>
        </p:txBody>
      </p:sp>
      <p:sp>
        <p:nvSpPr>
          <p:cNvPr id="3" name="タイトル 2"/>
          <p:cNvSpPr>
            <a:spLocks noGrp="1"/>
          </p:cNvSpPr>
          <p:nvPr>
            <p:ph type="title"/>
          </p:nvPr>
        </p:nvSpPr>
        <p:spPr/>
        <p:txBody>
          <a:bodyPr/>
          <a:lstStyle/>
          <a:p>
            <a:r>
              <a:rPr lang="en-US" altLang="ja-JP" dirty="0" smtClean="0"/>
              <a:t>7 </a:t>
            </a:r>
            <a:r>
              <a:rPr lang="ja-JP" altLang="en-US" dirty="0" smtClean="0"/>
              <a:t>代表事</a:t>
            </a:r>
            <a:r>
              <a:rPr lang="ja-JP" altLang="en-US" dirty="0"/>
              <a:t>業者登録様式及び交付申請様式</a:t>
            </a:r>
            <a:endParaRPr kumimoji="1" lang="ja-JP" altLang="en-US" dirty="0"/>
          </a:p>
        </p:txBody>
      </p:sp>
    </p:spTree>
    <p:extLst>
      <p:ext uri="{BB962C8B-B14F-4D97-AF65-F5344CB8AC3E}">
        <p14:creationId xmlns:p14="http://schemas.microsoft.com/office/powerpoint/2010/main" val="304662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3"/>
          <a:srcRect l="1" r="802" b="1351"/>
          <a:stretch/>
        </p:blipFill>
        <p:spPr>
          <a:xfrm>
            <a:off x="707232" y="1371600"/>
            <a:ext cx="3936206" cy="4171950"/>
          </a:xfrm>
          <a:prstGeom prst="rect">
            <a:avLst/>
          </a:prstGeom>
        </p:spPr>
      </p:pic>
      <p:sp>
        <p:nvSpPr>
          <p:cNvPr id="5" name="正方形/長方形 4"/>
          <p:cNvSpPr/>
          <p:nvPr/>
        </p:nvSpPr>
        <p:spPr>
          <a:xfrm>
            <a:off x="252000" y="620713"/>
            <a:ext cx="1620000" cy="360000"/>
          </a:xfrm>
          <a:prstGeom prst="rect">
            <a:avLst/>
          </a:prstGeom>
          <a:solidFill>
            <a:schemeClr val="accent1">
              <a:lumMod val="20000"/>
              <a:lumOff val="80000"/>
            </a:schemeClr>
          </a:solidFill>
          <a:ln w="34925" cmpd="dbl">
            <a:solidFill>
              <a:schemeClr val="accent1">
                <a:lumMod val="75000"/>
              </a:schemeClr>
            </a:solidFill>
          </a:ln>
        </p:spPr>
        <p:txBody>
          <a:bodyPr wrap="none">
            <a:spAutoFit/>
          </a:bodyPr>
          <a:lstStyle/>
          <a:p>
            <a:pPr algn="ctr"/>
            <a:r>
              <a:rPr lang="ja-JP" altLang="en-US" sz="1600" b="1" dirty="0">
                <a:latin typeface="ＭＳ ゴシック" panose="020B0609070205080204" pitchFamily="49" charset="-128"/>
                <a:ea typeface="ＭＳ ゴシック" panose="020B0609070205080204" pitchFamily="49" charset="-128"/>
              </a:rPr>
              <a:t>所定様式⑧</a:t>
            </a:r>
          </a:p>
        </p:txBody>
      </p:sp>
      <p:sp>
        <p:nvSpPr>
          <p:cNvPr id="10" name="タイトル 1"/>
          <p:cNvSpPr txBox="1">
            <a:spLocks/>
          </p:cNvSpPr>
          <p:nvPr/>
        </p:nvSpPr>
        <p:spPr>
          <a:xfrm>
            <a:off x="8150347" y="0"/>
            <a:ext cx="993653" cy="393138"/>
          </a:xfrm>
          <a:prstGeom prst="rect">
            <a:avLst/>
          </a:prstGeom>
          <a:noFill/>
          <a:ln w="25400">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4000"/>
              </a:lnSpc>
            </a:pPr>
            <a:r>
              <a:rPr lang="en-US" altLang="ja-JP" sz="1400" b="1" dirty="0" smtClean="0">
                <a:latin typeface="ＭＳ ゴシック" panose="020B0609070205080204" pitchFamily="49" charset="-128"/>
                <a:ea typeface="ＭＳ ゴシック" panose="020B0609070205080204" pitchFamily="49" charset="-128"/>
              </a:rPr>
              <a:t>42/56</a:t>
            </a:r>
            <a:endParaRPr lang="ja-JP" altLang="en-US" sz="1400" b="1" dirty="0">
              <a:latin typeface="ＭＳ ゴシック" panose="020B0609070205080204" pitchFamily="49" charset="-128"/>
              <a:ea typeface="ＭＳ ゴシック" panose="020B0609070205080204" pitchFamily="49" charset="-128"/>
            </a:endParaRPr>
          </a:p>
        </p:txBody>
      </p:sp>
      <p:sp>
        <p:nvSpPr>
          <p:cNvPr id="3" name="タイトル 2"/>
          <p:cNvSpPr>
            <a:spLocks noGrp="1"/>
          </p:cNvSpPr>
          <p:nvPr>
            <p:ph type="title"/>
          </p:nvPr>
        </p:nvSpPr>
        <p:spPr/>
        <p:txBody>
          <a:bodyPr/>
          <a:lstStyle/>
          <a:p>
            <a:r>
              <a:rPr lang="en-US" altLang="ja-JP" dirty="0" smtClean="0"/>
              <a:t>7 </a:t>
            </a:r>
            <a:r>
              <a:rPr lang="ja-JP" altLang="en-US" dirty="0" smtClean="0"/>
              <a:t>代表事</a:t>
            </a:r>
            <a:r>
              <a:rPr lang="ja-JP" altLang="en-US" dirty="0"/>
              <a:t>業者登録様式及び交付申請様式</a:t>
            </a:r>
            <a:endParaRPr kumimoji="1" lang="ja-JP" altLang="en-US" dirty="0"/>
          </a:p>
        </p:txBody>
      </p:sp>
      <p:sp>
        <p:nvSpPr>
          <p:cNvPr id="12" name="正方形/長方形 11"/>
          <p:cNvSpPr/>
          <p:nvPr/>
        </p:nvSpPr>
        <p:spPr>
          <a:xfrm>
            <a:off x="4990437" y="3951553"/>
            <a:ext cx="3744912" cy="689808"/>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rgbClr val="FF0000"/>
                </a:solidFill>
                <a:latin typeface="ＭＳ ゴシック" panose="020B0609070205080204" pitchFamily="49" charset="-128"/>
                <a:ea typeface="ＭＳ ゴシック" panose="020B0609070205080204" pitchFamily="49" charset="-128"/>
              </a:rPr>
              <a:t>本様式</a:t>
            </a:r>
            <a:r>
              <a:rPr lang="ja-JP" altLang="en-US" sz="1400" dirty="0" smtClean="0">
                <a:solidFill>
                  <a:srgbClr val="FF0000"/>
                </a:solidFill>
                <a:latin typeface="ＭＳ ゴシック" panose="020B0609070205080204" pitchFamily="49" charset="-128"/>
                <a:ea typeface="ＭＳ ゴシック" panose="020B0609070205080204" pitchFamily="49" charset="-128"/>
              </a:rPr>
              <a:t>は代表事業者のみ作成してください。</a:t>
            </a:r>
            <a:endParaRPr lang="ja-JP" altLang="en-US" sz="1400" dirty="0">
              <a:solidFill>
                <a:srgbClr val="FF0000"/>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08641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764381" y="1343026"/>
            <a:ext cx="3721953" cy="4382690"/>
          </a:xfrm>
          <a:prstGeom prst="rect">
            <a:avLst/>
          </a:prstGeom>
        </p:spPr>
      </p:pic>
      <p:sp>
        <p:nvSpPr>
          <p:cNvPr id="6" name="正方形/長方形 5"/>
          <p:cNvSpPr/>
          <p:nvPr/>
        </p:nvSpPr>
        <p:spPr>
          <a:xfrm>
            <a:off x="252000" y="620713"/>
            <a:ext cx="1620000" cy="360000"/>
          </a:xfrm>
          <a:prstGeom prst="rect">
            <a:avLst/>
          </a:prstGeom>
          <a:solidFill>
            <a:schemeClr val="accent1">
              <a:lumMod val="20000"/>
              <a:lumOff val="80000"/>
            </a:schemeClr>
          </a:solidFill>
          <a:ln w="34925" cmpd="dbl">
            <a:solidFill>
              <a:schemeClr val="accent1">
                <a:lumMod val="75000"/>
              </a:schemeClr>
            </a:solidFill>
          </a:ln>
        </p:spPr>
        <p:txBody>
          <a:bodyPr wrap="none">
            <a:spAutoFit/>
          </a:bodyPr>
          <a:lstStyle/>
          <a:p>
            <a:pPr algn="ctr"/>
            <a:r>
              <a:rPr lang="ja-JP" altLang="en-US" sz="1600" b="1" dirty="0">
                <a:latin typeface="ＭＳ ゴシック" panose="020B0609070205080204" pitchFamily="49" charset="-128"/>
                <a:ea typeface="ＭＳ ゴシック" panose="020B0609070205080204" pitchFamily="49" charset="-128"/>
              </a:rPr>
              <a:t>所定様式⑨</a:t>
            </a:r>
          </a:p>
        </p:txBody>
      </p:sp>
      <p:grpSp>
        <p:nvGrpSpPr>
          <p:cNvPr id="10" name="グループ化 9"/>
          <p:cNvGrpSpPr/>
          <p:nvPr/>
        </p:nvGrpSpPr>
        <p:grpSpPr>
          <a:xfrm>
            <a:off x="972178" y="3534370"/>
            <a:ext cx="7740022" cy="1639514"/>
            <a:chOff x="4046715" y="2939310"/>
            <a:chExt cx="7634725" cy="2186019"/>
          </a:xfrm>
        </p:grpSpPr>
        <p:sp>
          <p:nvSpPr>
            <p:cNvPr id="11" name="正方形/長方形 10"/>
            <p:cNvSpPr/>
            <p:nvPr/>
          </p:nvSpPr>
          <p:spPr>
            <a:xfrm>
              <a:off x="4046715" y="2939310"/>
              <a:ext cx="3458915" cy="168579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p>
          </p:txBody>
        </p:sp>
        <p:sp>
          <p:nvSpPr>
            <p:cNvPr id="12" name="正方形/長方形 11"/>
            <p:cNvSpPr/>
            <p:nvPr/>
          </p:nvSpPr>
          <p:spPr>
            <a:xfrm>
              <a:off x="7987475" y="3676094"/>
              <a:ext cx="3693965" cy="1449235"/>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rgbClr val="FF0000"/>
                  </a:solidFill>
                  <a:latin typeface="ＭＳ ゴシック" panose="020B0609070205080204" pitchFamily="49" charset="-128"/>
                  <a:ea typeface="ＭＳ ゴシック" panose="020B0609070205080204" pitchFamily="49" charset="-128"/>
                </a:rPr>
                <a:t>整備する</a:t>
              </a:r>
              <a:r>
                <a:rPr lang="en-US" altLang="ja-JP" sz="1400" dirty="0">
                  <a:solidFill>
                    <a:srgbClr val="FF0000"/>
                  </a:solidFill>
                  <a:latin typeface="ＭＳ ゴシック" panose="020B0609070205080204" pitchFamily="49" charset="-128"/>
                  <a:ea typeface="ＭＳ ゴシック" panose="020B0609070205080204" pitchFamily="49" charset="-128"/>
                </a:rPr>
                <a:t>BIM</a:t>
              </a:r>
              <a:r>
                <a:rPr lang="ja-JP" altLang="en-US" sz="1400" dirty="0">
                  <a:solidFill>
                    <a:srgbClr val="FF0000"/>
                  </a:solidFill>
                  <a:latin typeface="ＭＳ ゴシック" panose="020B0609070205080204" pitchFamily="49" charset="-128"/>
                  <a:ea typeface="ＭＳ ゴシック" panose="020B0609070205080204" pitchFamily="49" charset="-128"/>
                </a:rPr>
                <a:t>データの概要等を記載してください</a:t>
              </a:r>
              <a:r>
                <a:rPr lang="ja-JP" altLang="en-US" sz="1400" dirty="0" smtClean="0">
                  <a:solidFill>
                    <a:srgbClr val="FF0000"/>
                  </a:solidFill>
                  <a:latin typeface="ＭＳ ゴシック" panose="020B0609070205080204" pitchFamily="49" charset="-128"/>
                  <a:ea typeface="ＭＳ ゴシック" panose="020B0609070205080204" pitchFamily="49" charset="-128"/>
                </a:rPr>
                <a:t>。</a:t>
              </a:r>
              <a:endParaRPr lang="en-US" altLang="ja-JP" sz="1400" dirty="0" smtClean="0">
                <a:solidFill>
                  <a:srgbClr val="FF0000"/>
                </a:solidFill>
                <a:latin typeface="ＭＳ ゴシック" panose="020B0609070205080204" pitchFamily="49" charset="-128"/>
                <a:ea typeface="ＭＳ ゴシック" panose="020B0609070205080204" pitchFamily="49" charset="-128"/>
              </a:endParaRPr>
            </a:p>
            <a:p>
              <a:r>
                <a:rPr lang="ja-JP" altLang="en-US" sz="1400" dirty="0">
                  <a:solidFill>
                    <a:srgbClr val="FF0000"/>
                  </a:solidFill>
                  <a:latin typeface="ＭＳ ゴシック" panose="020B0609070205080204" pitchFamily="49" charset="-128"/>
                  <a:ea typeface="ＭＳ ゴシック" panose="020B0609070205080204" pitchFamily="49" charset="-128"/>
                </a:rPr>
                <a:t>維持管理</a:t>
              </a:r>
              <a:r>
                <a:rPr lang="ja-JP" altLang="en-US" sz="1400" dirty="0" smtClean="0">
                  <a:solidFill>
                    <a:srgbClr val="FF0000"/>
                  </a:solidFill>
                  <a:latin typeface="ＭＳ ゴシック" panose="020B0609070205080204" pitchFamily="49" charset="-128"/>
                  <a:ea typeface="ＭＳ ゴシック" panose="020B0609070205080204" pitchFamily="49" charset="-128"/>
                </a:rPr>
                <a:t>のために建築主に提出する</a:t>
              </a:r>
              <a:r>
                <a:rPr lang="en-US" altLang="ja-JP" sz="1400" dirty="0" smtClean="0">
                  <a:solidFill>
                    <a:srgbClr val="FF0000"/>
                  </a:solidFill>
                  <a:latin typeface="ＭＳ ゴシック" panose="020B0609070205080204" pitchFamily="49" charset="-128"/>
                  <a:ea typeface="ＭＳ ゴシック" panose="020B0609070205080204" pitchFamily="49" charset="-128"/>
                </a:rPr>
                <a:t>BIM</a:t>
              </a:r>
              <a:r>
                <a:rPr lang="ja-JP" altLang="en-US" sz="1400" dirty="0" smtClean="0">
                  <a:solidFill>
                    <a:srgbClr val="FF0000"/>
                  </a:solidFill>
                  <a:latin typeface="ＭＳ ゴシック" panose="020B0609070205080204" pitchFamily="49" charset="-128"/>
                  <a:ea typeface="ＭＳ ゴシック" panose="020B0609070205080204" pitchFamily="49" charset="-128"/>
                </a:rPr>
                <a:t>データになります。</a:t>
              </a:r>
              <a:endParaRPr lang="ja-JP" altLang="en-US" sz="1400" dirty="0">
                <a:solidFill>
                  <a:srgbClr val="FF0000"/>
                </a:solidFill>
                <a:latin typeface="ＭＳ ゴシック" panose="020B0609070205080204" pitchFamily="49" charset="-128"/>
                <a:ea typeface="ＭＳ ゴシック" panose="020B0609070205080204" pitchFamily="49" charset="-128"/>
              </a:endParaRPr>
            </a:p>
          </p:txBody>
        </p:sp>
      </p:grpSp>
      <p:sp>
        <p:nvSpPr>
          <p:cNvPr id="14" name="タイトル 1"/>
          <p:cNvSpPr txBox="1">
            <a:spLocks/>
          </p:cNvSpPr>
          <p:nvPr/>
        </p:nvSpPr>
        <p:spPr>
          <a:xfrm>
            <a:off x="8150347" y="0"/>
            <a:ext cx="993653" cy="393138"/>
          </a:xfrm>
          <a:prstGeom prst="rect">
            <a:avLst/>
          </a:prstGeom>
          <a:noFill/>
          <a:ln w="25400">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4000"/>
              </a:lnSpc>
            </a:pPr>
            <a:r>
              <a:rPr lang="en-US" altLang="ja-JP" sz="1400" b="1" dirty="0" smtClean="0">
                <a:latin typeface="ＭＳ ゴシック" panose="020B0609070205080204" pitchFamily="49" charset="-128"/>
                <a:ea typeface="ＭＳ ゴシック" panose="020B0609070205080204" pitchFamily="49" charset="-128"/>
              </a:rPr>
              <a:t>43/56</a:t>
            </a:r>
            <a:endParaRPr lang="ja-JP" altLang="en-US" sz="1400" b="1" dirty="0">
              <a:latin typeface="ＭＳ ゴシック" panose="020B0609070205080204" pitchFamily="49" charset="-128"/>
              <a:ea typeface="ＭＳ ゴシック" panose="020B0609070205080204" pitchFamily="49" charset="-128"/>
            </a:endParaRPr>
          </a:p>
        </p:txBody>
      </p:sp>
      <p:sp>
        <p:nvSpPr>
          <p:cNvPr id="2" name="タイトル 1"/>
          <p:cNvSpPr>
            <a:spLocks noGrp="1"/>
          </p:cNvSpPr>
          <p:nvPr>
            <p:ph type="title"/>
          </p:nvPr>
        </p:nvSpPr>
        <p:spPr/>
        <p:txBody>
          <a:bodyPr/>
          <a:lstStyle/>
          <a:p>
            <a:r>
              <a:rPr lang="en-US" altLang="ja-JP" dirty="0" smtClean="0"/>
              <a:t>7 </a:t>
            </a:r>
            <a:r>
              <a:rPr lang="ja-JP" altLang="en-US" dirty="0" smtClean="0"/>
              <a:t>代表事</a:t>
            </a:r>
            <a:r>
              <a:rPr lang="ja-JP" altLang="en-US" dirty="0"/>
              <a:t>業者登録様式及び交付申請様式</a:t>
            </a:r>
            <a:endParaRPr kumimoji="1" lang="ja-JP" altLang="en-US" dirty="0"/>
          </a:p>
        </p:txBody>
      </p:sp>
    </p:spTree>
    <p:extLst>
      <p:ext uri="{BB962C8B-B14F-4D97-AF65-F5344CB8AC3E}">
        <p14:creationId xmlns:p14="http://schemas.microsoft.com/office/powerpoint/2010/main" val="2049741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693182" y="1421131"/>
            <a:ext cx="3975497" cy="4186469"/>
          </a:xfrm>
          <a:prstGeom prst="rect">
            <a:avLst/>
          </a:prstGeom>
        </p:spPr>
      </p:pic>
      <p:sp>
        <p:nvSpPr>
          <p:cNvPr id="5" name="正方形/長方形 4"/>
          <p:cNvSpPr/>
          <p:nvPr/>
        </p:nvSpPr>
        <p:spPr>
          <a:xfrm>
            <a:off x="252000" y="620713"/>
            <a:ext cx="1620000" cy="360000"/>
          </a:xfrm>
          <a:prstGeom prst="rect">
            <a:avLst/>
          </a:prstGeom>
          <a:solidFill>
            <a:schemeClr val="accent1">
              <a:lumMod val="20000"/>
              <a:lumOff val="80000"/>
            </a:schemeClr>
          </a:solidFill>
          <a:ln w="34925" cmpd="dbl">
            <a:solidFill>
              <a:schemeClr val="accent1">
                <a:lumMod val="75000"/>
              </a:schemeClr>
            </a:solidFill>
          </a:ln>
        </p:spPr>
        <p:txBody>
          <a:bodyPr wrap="none">
            <a:spAutoFit/>
          </a:bodyPr>
          <a:lstStyle/>
          <a:p>
            <a:pPr algn="ctr"/>
            <a:r>
              <a:rPr lang="ja-JP" altLang="en-US" sz="1600" b="1" dirty="0">
                <a:latin typeface="ＭＳ ゴシック" panose="020B0609070205080204" pitchFamily="49" charset="-128"/>
                <a:ea typeface="ＭＳ ゴシック" panose="020B0609070205080204" pitchFamily="49" charset="-128"/>
              </a:rPr>
              <a:t>所定様式⑩</a:t>
            </a:r>
          </a:p>
        </p:txBody>
      </p:sp>
      <p:grpSp>
        <p:nvGrpSpPr>
          <p:cNvPr id="9" name="グループ化 8"/>
          <p:cNvGrpSpPr/>
          <p:nvPr/>
        </p:nvGrpSpPr>
        <p:grpSpPr>
          <a:xfrm>
            <a:off x="1974502" y="2906489"/>
            <a:ext cx="6740591" cy="1553370"/>
            <a:chOff x="2881038" y="2939310"/>
            <a:chExt cx="8743785" cy="611590"/>
          </a:xfrm>
        </p:grpSpPr>
        <p:sp>
          <p:nvSpPr>
            <p:cNvPr id="10" name="正方形/長方形 9"/>
            <p:cNvSpPr/>
            <p:nvPr/>
          </p:nvSpPr>
          <p:spPr>
            <a:xfrm>
              <a:off x="2881038" y="2939310"/>
              <a:ext cx="3529108" cy="22575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p>
          </p:txBody>
        </p:sp>
        <p:sp>
          <p:nvSpPr>
            <p:cNvPr id="11" name="正方形/長方形 10"/>
            <p:cNvSpPr/>
            <p:nvPr/>
          </p:nvSpPr>
          <p:spPr>
            <a:xfrm>
              <a:off x="6761509" y="3206602"/>
              <a:ext cx="4863314" cy="344298"/>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rgbClr val="FF0000"/>
                  </a:solidFill>
                  <a:latin typeface="ＭＳ ゴシック" panose="020B0609070205080204" pitchFamily="49" charset="-128"/>
                  <a:ea typeface="ＭＳ ゴシック" panose="020B0609070205080204" pitchFamily="49" charset="-128"/>
                </a:rPr>
                <a:t>代表事業者について記載してください。</a:t>
              </a:r>
              <a:endParaRPr lang="en-US" altLang="ja-JP" sz="1400" dirty="0">
                <a:solidFill>
                  <a:srgbClr val="FF0000"/>
                </a:solidFill>
                <a:latin typeface="ＭＳ ゴシック" panose="020B0609070205080204" pitchFamily="49" charset="-128"/>
                <a:ea typeface="ＭＳ ゴシック" panose="020B0609070205080204" pitchFamily="49" charset="-128"/>
              </a:endParaRPr>
            </a:p>
            <a:p>
              <a:r>
                <a:rPr lang="ja-JP" altLang="en-US" sz="1400" dirty="0">
                  <a:solidFill>
                    <a:srgbClr val="FF0000"/>
                  </a:solidFill>
                  <a:latin typeface="ＭＳ ゴシック" panose="020B0609070205080204" pitchFamily="49" charset="-128"/>
                  <a:ea typeface="ＭＳ ゴシック" panose="020B0609070205080204" pitchFamily="49" charset="-128"/>
                </a:rPr>
                <a:t>氏名は企業の代表者名と役職を記載してください。</a:t>
              </a:r>
              <a:endParaRPr lang="en-US" altLang="ja-JP" sz="1400" dirty="0">
                <a:solidFill>
                  <a:srgbClr val="FF0000"/>
                </a:solidFill>
                <a:latin typeface="ＭＳ ゴシック" panose="020B0609070205080204" pitchFamily="49" charset="-128"/>
                <a:ea typeface="ＭＳ ゴシック" panose="020B0609070205080204" pitchFamily="49" charset="-128"/>
              </a:endParaRPr>
            </a:p>
          </p:txBody>
        </p:sp>
      </p:grpSp>
      <p:sp>
        <p:nvSpPr>
          <p:cNvPr id="13" name="タイトル 1"/>
          <p:cNvSpPr txBox="1">
            <a:spLocks/>
          </p:cNvSpPr>
          <p:nvPr/>
        </p:nvSpPr>
        <p:spPr>
          <a:xfrm>
            <a:off x="8150347" y="0"/>
            <a:ext cx="993653" cy="393138"/>
          </a:xfrm>
          <a:prstGeom prst="rect">
            <a:avLst/>
          </a:prstGeom>
          <a:noFill/>
          <a:ln w="25400">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4000"/>
              </a:lnSpc>
            </a:pPr>
            <a:r>
              <a:rPr lang="en-US" altLang="ja-JP" sz="1400" b="1" dirty="0" smtClean="0">
                <a:latin typeface="ＭＳ ゴシック" panose="020B0609070205080204" pitchFamily="49" charset="-128"/>
                <a:ea typeface="ＭＳ ゴシック" panose="020B0609070205080204" pitchFamily="49" charset="-128"/>
              </a:rPr>
              <a:t>44/56</a:t>
            </a:r>
            <a:endParaRPr lang="ja-JP" altLang="en-US" sz="1400" b="1" dirty="0">
              <a:latin typeface="ＭＳ ゴシック" panose="020B0609070205080204" pitchFamily="49" charset="-128"/>
              <a:ea typeface="ＭＳ ゴシック" panose="020B0609070205080204" pitchFamily="49" charset="-128"/>
            </a:endParaRPr>
          </a:p>
        </p:txBody>
      </p:sp>
      <p:sp>
        <p:nvSpPr>
          <p:cNvPr id="3" name="タイトル 2"/>
          <p:cNvSpPr>
            <a:spLocks noGrp="1"/>
          </p:cNvSpPr>
          <p:nvPr>
            <p:ph type="title"/>
          </p:nvPr>
        </p:nvSpPr>
        <p:spPr/>
        <p:txBody>
          <a:bodyPr/>
          <a:lstStyle/>
          <a:p>
            <a:r>
              <a:rPr lang="en-US" altLang="ja-JP" dirty="0" smtClean="0"/>
              <a:t>7 </a:t>
            </a:r>
            <a:r>
              <a:rPr lang="ja-JP" altLang="en-US" dirty="0" smtClean="0"/>
              <a:t>代表事</a:t>
            </a:r>
            <a:r>
              <a:rPr lang="ja-JP" altLang="en-US" dirty="0"/>
              <a:t>業者登録様式及び交付申請様式</a:t>
            </a:r>
            <a:endParaRPr kumimoji="1" lang="ja-JP" altLang="en-US" dirty="0"/>
          </a:p>
        </p:txBody>
      </p:sp>
    </p:spTree>
    <p:extLst>
      <p:ext uri="{BB962C8B-B14F-4D97-AF65-F5344CB8AC3E}">
        <p14:creationId xmlns:p14="http://schemas.microsoft.com/office/powerpoint/2010/main" val="1374259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noFill/>
          <a:ln w="25400">
            <a:noFill/>
          </a:ln>
        </p:spPr>
        <p:txBody>
          <a:bodyPr>
            <a:noAutofit/>
          </a:bodyPr>
          <a:lstStyle/>
          <a:p>
            <a:pPr>
              <a:lnSpc>
                <a:spcPts val="4000"/>
              </a:lnSpc>
            </a:pPr>
            <a:r>
              <a:rPr lang="en-US" altLang="ja-JP" sz="2000" b="1" dirty="0" smtClean="0">
                <a:latin typeface="ＭＳ ゴシック" panose="020B0609070205080204" pitchFamily="49" charset="-128"/>
                <a:ea typeface="ＭＳ ゴシック" panose="020B0609070205080204" pitchFamily="49" charset="-128"/>
              </a:rPr>
              <a:t>2</a:t>
            </a:r>
            <a:r>
              <a:rPr lang="ja-JP" altLang="en-US" dirty="0"/>
              <a:t> </a:t>
            </a:r>
            <a:r>
              <a:rPr lang="ja-JP" altLang="en-US" sz="2000" b="1" dirty="0" smtClean="0">
                <a:latin typeface="ＭＳ ゴシック" panose="020B0609070205080204" pitchFamily="49" charset="-128"/>
                <a:ea typeface="ＭＳ ゴシック" panose="020B0609070205080204" pitchFamily="49" charset="-128"/>
              </a:rPr>
              <a:t>手続き</a:t>
            </a:r>
            <a:r>
              <a:rPr lang="ja-JP" altLang="en-US" sz="2000" b="1" dirty="0">
                <a:latin typeface="ＭＳ ゴシック" panose="020B0609070205080204" pitchFamily="49" charset="-128"/>
                <a:ea typeface="ＭＳ ゴシック" panose="020B0609070205080204" pitchFamily="49" charset="-128"/>
              </a:rPr>
              <a:t>に</a:t>
            </a:r>
            <a:r>
              <a:rPr lang="ja-JP" altLang="en-US" sz="2000" b="1" dirty="0" smtClean="0">
                <a:latin typeface="ＭＳ ゴシック" panose="020B0609070205080204" pitchFamily="49" charset="-128"/>
                <a:ea typeface="ＭＳ ゴシック" panose="020B0609070205080204" pitchFamily="49" charset="-128"/>
              </a:rPr>
              <a:t>ついて（</a:t>
            </a:r>
            <a:r>
              <a:rPr lang="ja-JP" altLang="en-US" dirty="0"/>
              <a:t>よく</a:t>
            </a:r>
            <a:r>
              <a:rPr lang="ja-JP" altLang="en-US" dirty="0" smtClean="0"/>
              <a:t>ある</a:t>
            </a:r>
            <a:r>
              <a:rPr lang="ja-JP" altLang="en-US" dirty="0"/>
              <a:t>ご質問</a:t>
            </a:r>
            <a:r>
              <a:rPr lang="en-US" altLang="ja-JP" dirty="0" smtClean="0"/>
              <a:t>)</a:t>
            </a:r>
            <a:endParaRPr lang="ja-JP" altLang="en-US" sz="2000" b="1" dirty="0">
              <a:latin typeface="ＭＳ ゴシック" panose="020B0609070205080204" pitchFamily="49" charset="-128"/>
              <a:ea typeface="ＭＳ ゴシック" panose="020B0609070205080204" pitchFamily="49" charset="-128"/>
            </a:endParaRPr>
          </a:p>
        </p:txBody>
      </p:sp>
      <p:sp>
        <p:nvSpPr>
          <p:cNvPr id="2" name="テキスト ボックス 1"/>
          <p:cNvSpPr txBox="1"/>
          <p:nvPr/>
        </p:nvSpPr>
        <p:spPr>
          <a:xfrm>
            <a:off x="250825" y="620713"/>
            <a:ext cx="7222072" cy="400110"/>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nchorCtr="0">
            <a:spAutoFit/>
          </a:bodyPr>
          <a:lstStyle/>
          <a:p>
            <a:r>
              <a:rPr lang="ja-JP" altLang="en-US" sz="2000" b="1" dirty="0">
                <a:solidFill>
                  <a:schemeClr val="tx1"/>
                </a:solidFill>
                <a:latin typeface="ＭＳ ゴシック" panose="020B0609070205080204" pitchFamily="49" charset="-128"/>
                <a:ea typeface="ＭＳ ゴシック" panose="020B0609070205080204" pitchFamily="49" charset="-128"/>
              </a:rPr>
              <a:t>①代表事業者登録（代表事業者登録様式参照）</a:t>
            </a:r>
            <a:endParaRPr lang="en-US" altLang="ja-JP" sz="2000" b="1" dirty="0">
              <a:solidFill>
                <a:schemeClr val="tx1"/>
              </a:solidFill>
              <a:latin typeface="ＭＳ ゴシック" panose="020B0609070205080204" pitchFamily="49" charset="-128"/>
              <a:ea typeface="ＭＳ ゴシック" panose="020B0609070205080204" pitchFamily="49" charset="-128"/>
            </a:endParaRPr>
          </a:p>
        </p:txBody>
      </p:sp>
      <p:sp>
        <p:nvSpPr>
          <p:cNvPr id="5" name="タイトル 1"/>
          <p:cNvSpPr txBox="1">
            <a:spLocks/>
          </p:cNvSpPr>
          <p:nvPr/>
        </p:nvSpPr>
        <p:spPr>
          <a:xfrm>
            <a:off x="8150347" y="0"/>
            <a:ext cx="993653" cy="393138"/>
          </a:xfrm>
          <a:prstGeom prst="rect">
            <a:avLst/>
          </a:prstGeom>
          <a:noFill/>
          <a:ln w="25400">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4000"/>
              </a:lnSpc>
            </a:pPr>
            <a:r>
              <a:rPr lang="en-US" altLang="ja-JP" sz="1400" b="1" dirty="0" smtClean="0">
                <a:latin typeface="ＭＳ ゴシック" panose="020B0609070205080204" pitchFamily="49" charset="-128"/>
                <a:ea typeface="ＭＳ ゴシック" panose="020B0609070205080204" pitchFamily="49" charset="-128"/>
              </a:rPr>
              <a:t>3/56</a:t>
            </a:r>
            <a:endParaRPr lang="ja-JP" altLang="en-US" sz="1400" b="1" dirty="0">
              <a:latin typeface="ＭＳ ゴシック" panose="020B0609070205080204" pitchFamily="49" charset="-128"/>
              <a:ea typeface="ＭＳ ゴシック" panose="020B0609070205080204" pitchFamily="49" charset="-128"/>
            </a:endParaRPr>
          </a:p>
        </p:txBody>
      </p:sp>
      <p:sp>
        <p:nvSpPr>
          <p:cNvPr id="7" name="角丸四角形吹き出し 6"/>
          <p:cNvSpPr/>
          <p:nvPr/>
        </p:nvSpPr>
        <p:spPr>
          <a:xfrm>
            <a:off x="631766" y="1243464"/>
            <a:ext cx="6475090" cy="427162"/>
          </a:xfrm>
          <a:prstGeom prst="wedgeRoundRectCallout">
            <a:avLst>
              <a:gd name="adj1" fmla="val -54893"/>
              <a:gd name="adj2" fmla="val -40700"/>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ＭＳ ゴシック" panose="020B0609070205080204" pitchFamily="49" charset="-128"/>
                <a:ea typeface="ＭＳ ゴシック" panose="020B0609070205080204" pitchFamily="49" charset="-128"/>
              </a:rPr>
              <a:t>Ｑ１．</a:t>
            </a:r>
            <a:r>
              <a:rPr lang="ja-JP" altLang="en-US" sz="1600" dirty="0">
                <a:solidFill>
                  <a:schemeClr val="tx1"/>
                </a:solidFill>
                <a:latin typeface="ＭＳ ゴシック" panose="020B0609070205080204" pitchFamily="49" charset="-128"/>
                <a:ea typeface="ＭＳ ゴシック" panose="020B0609070205080204" pitchFamily="49" charset="-128"/>
              </a:rPr>
              <a:t>日本の国外の法人や支店は</a:t>
            </a:r>
            <a:r>
              <a:rPr lang="ja-JP" altLang="en-US" sz="1600" dirty="0" smtClean="0">
                <a:solidFill>
                  <a:schemeClr val="tx1"/>
                </a:solidFill>
                <a:latin typeface="ＭＳ ゴシック" panose="020B0609070205080204" pitchFamily="49" charset="-128"/>
                <a:ea typeface="ＭＳ ゴシック" panose="020B0609070205080204" pitchFamily="49" charset="-128"/>
              </a:rPr>
              <a:t>補助事</a:t>
            </a:r>
            <a:r>
              <a:rPr lang="ja-JP" altLang="en-US" sz="1600" dirty="0">
                <a:solidFill>
                  <a:schemeClr val="tx1"/>
                </a:solidFill>
                <a:latin typeface="ＭＳ ゴシック" panose="020B0609070205080204" pitchFamily="49" charset="-128"/>
                <a:ea typeface="ＭＳ ゴシック" panose="020B0609070205080204" pitchFamily="49" charset="-128"/>
              </a:rPr>
              <a:t>業者となります</a:t>
            </a:r>
            <a:r>
              <a:rPr lang="ja-JP" altLang="en-US" sz="1600" dirty="0" smtClean="0">
                <a:solidFill>
                  <a:schemeClr val="tx1"/>
                </a:solidFill>
                <a:latin typeface="ＭＳ ゴシック" panose="020B0609070205080204" pitchFamily="49" charset="-128"/>
                <a:ea typeface="ＭＳ ゴシック" panose="020B0609070205080204" pitchFamily="49" charset="-128"/>
              </a:rPr>
              <a:t>か？</a:t>
            </a:r>
            <a:endParaRPr lang="ja-JP" altLang="en-US" sz="1600" dirty="0">
              <a:solidFill>
                <a:schemeClr val="tx1"/>
              </a:solidFill>
              <a:latin typeface="ＭＳ ゴシック" panose="020B0609070205080204" pitchFamily="49" charset="-128"/>
              <a:ea typeface="ＭＳ ゴシック" panose="020B0609070205080204" pitchFamily="49" charset="-128"/>
            </a:endParaRPr>
          </a:p>
        </p:txBody>
      </p:sp>
      <p:sp>
        <p:nvSpPr>
          <p:cNvPr id="8" name="角丸四角形吹き出し 7"/>
          <p:cNvSpPr/>
          <p:nvPr/>
        </p:nvSpPr>
        <p:spPr>
          <a:xfrm>
            <a:off x="1579419" y="1767100"/>
            <a:ext cx="6882942" cy="2599184"/>
          </a:xfrm>
          <a:prstGeom prst="wedgeRoundRectCallout">
            <a:avLst>
              <a:gd name="adj1" fmla="val 56113"/>
              <a:gd name="adj2" fmla="val -41238"/>
              <a:gd name="adj3" fmla="val 1666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ＭＳ ゴシック" panose="020B0609070205080204" pitchFamily="49" charset="-128"/>
                <a:ea typeface="ＭＳ ゴシック" panose="020B0609070205080204" pitchFamily="49" charset="-128"/>
              </a:rPr>
              <a:t>Ａ１．</a:t>
            </a:r>
            <a:r>
              <a:rPr lang="ja-JP" altLang="en-US" sz="1600" dirty="0">
                <a:solidFill>
                  <a:schemeClr val="tx1"/>
                </a:solidFill>
                <a:latin typeface="ＭＳ ゴシック" panose="020B0609070205080204" pitchFamily="49" charset="-128"/>
                <a:ea typeface="ＭＳ ゴシック" panose="020B0609070205080204" pitchFamily="49" charset="-128"/>
              </a:rPr>
              <a:t>原則として補助対象となりません</a:t>
            </a:r>
            <a:r>
              <a:rPr lang="ja-JP" altLang="en-US" sz="1600" dirty="0" smtClean="0">
                <a:solidFill>
                  <a:schemeClr val="tx1"/>
                </a:solidFill>
                <a:latin typeface="ＭＳ ゴシック" panose="020B0609070205080204" pitchFamily="49" charset="-128"/>
                <a:ea typeface="ＭＳ ゴシック" panose="020B0609070205080204" pitchFamily="49" charset="-128"/>
              </a:rPr>
              <a:t>。</a:t>
            </a:r>
            <a:endParaRPr lang="en-US" altLang="ja-JP" sz="1600" dirty="0" smtClean="0">
              <a:solidFill>
                <a:schemeClr val="tx1"/>
              </a:solidFill>
              <a:latin typeface="ＭＳ ゴシック" panose="020B0609070205080204" pitchFamily="49" charset="-128"/>
              <a:ea typeface="ＭＳ ゴシック" panose="020B0609070205080204" pitchFamily="49" charset="-128"/>
            </a:endParaRPr>
          </a:p>
          <a:p>
            <a:r>
              <a:rPr lang="ja-JP" altLang="en-US" sz="1600" dirty="0" smtClean="0">
                <a:solidFill>
                  <a:schemeClr val="tx1"/>
                </a:solidFill>
                <a:latin typeface="ＭＳ ゴシック" panose="020B0609070205080204" pitchFamily="49" charset="-128"/>
                <a:ea typeface="ＭＳ ゴシック" panose="020B0609070205080204" pitchFamily="49" charset="-128"/>
              </a:rPr>
              <a:t>補助</a:t>
            </a:r>
            <a:r>
              <a:rPr lang="ja-JP" altLang="en-US" sz="1600" dirty="0">
                <a:solidFill>
                  <a:schemeClr val="tx1"/>
                </a:solidFill>
                <a:latin typeface="ＭＳ ゴシック" panose="020B0609070205080204" pitchFamily="49" charset="-128"/>
                <a:ea typeface="ＭＳ ゴシック" panose="020B0609070205080204" pitchFamily="49" charset="-128"/>
              </a:rPr>
              <a:t>対象となるためには、次の３点のすべてを満たす必要があります。</a:t>
            </a:r>
          </a:p>
          <a:p>
            <a:r>
              <a:rPr lang="ja-JP" altLang="en-US" sz="1600" dirty="0">
                <a:solidFill>
                  <a:schemeClr val="tx1"/>
                </a:solidFill>
                <a:latin typeface="ＭＳ ゴシック" panose="020B0609070205080204" pitchFamily="49" charset="-128"/>
                <a:ea typeface="ＭＳ ゴシック" panose="020B0609070205080204" pitchFamily="49" charset="-128"/>
              </a:rPr>
              <a:t>① 補助対象となる</a:t>
            </a:r>
            <a:r>
              <a:rPr lang="ja-JP" altLang="en-US" sz="1600" dirty="0">
                <a:solidFill>
                  <a:srgbClr val="FF0000"/>
                </a:solidFill>
                <a:latin typeface="ＭＳ ゴシック" panose="020B0609070205080204" pitchFamily="49" charset="-128"/>
                <a:ea typeface="ＭＳ ゴシック" panose="020B0609070205080204" pitchFamily="49" charset="-128"/>
              </a:rPr>
              <a:t>建築物（プロジェクト）が日本国内</a:t>
            </a:r>
            <a:r>
              <a:rPr lang="ja-JP" altLang="en-US" sz="1600" dirty="0">
                <a:solidFill>
                  <a:schemeClr val="tx1"/>
                </a:solidFill>
                <a:latin typeface="ＭＳ ゴシック" panose="020B0609070205080204" pitchFamily="49" charset="-128"/>
                <a:ea typeface="ＭＳ ゴシック" panose="020B0609070205080204" pitchFamily="49" charset="-128"/>
              </a:rPr>
              <a:t>であること</a:t>
            </a:r>
          </a:p>
          <a:p>
            <a:r>
              <a:rPr lang="ja-JP" altLang="en-US" sz="1600" dirty="0">
                <a:solidFill>
                  <a:schemeClr val="tx1"/>
                </a:solidFill>
                <a:latin typeface="ＭＳ ゴシック" panose="020B0609070205080204" pitchFamily="49" charset="-128"/>
                <a:ea typeface="ＭＳ ゴシック" panose="020B0609070205080204" pitchFamily="49" charset="-128"/>
              </a:rPr>
              <a:t>② 補助対象となる事業者が</a:t>
            </a:r>
            <a:r>
              <a:rPr lang="ja-JP" altLang="en-US" sz="1600" dirty="0">
                <a:solidFill>
                  <a:srgbClr val="FF0000"/>
                </a:solidFill>
                <a:latin typeface="ＭＳ ゴシック" panose="020B0609070205080204" pitchFamily="49" charset="-128"/>
                <a:ea typeface="ＭＳ ゴシック" panose="020B0609070205080204" pitchFamily="49" charset="-128"/>
              </a:rPr>
              <a:t>日本の法人又は日本国内で事業を行う個人</a:t>
            </a:r>
            <a:r>
              <a:rPr lang="ja-JP" altLang="en-US" sz="1600" dirty="0">
                <a:solidFill>
                  <a:schemeClr val="tx1"/>
                </a:solidFill>
                <a:latin typeface="ＭＳ ゴシック" panose="020B0609070205080204" pitchFamily="49" charset="-128"/>
                <a:ea typeface="ＭＳ ゴシック" panose="020B0609070205080204" pitchFamily="49" charset="-128"/>
              </a:rPr>
              <a:t>であること</a:t>
            </a:r>
          </a:p>
          <a:p>
            <a:r>
              <a:rPr lang="ja-JP" altLang="en-US" sz="1600" dirty="0">
                <a:solidFill>
                  <a:schemeClr val="tx1"/>
                </a:solidFill>
                <a:latin typeface="ＭＳ ゴシック" panose="020B0609070205080204" pitchFamily="49" charset="-128"/>
                <a:ea typeface="ＭＳ ゴシック" panose="020B0609070205080204" pitchFamily="49" charset="-128"/>
              </a:rPr>
              <a:t>③ 事務局との</a:t>
            </a:r>
            <a:r>
              <a:rPr lang="ja-JP" altLang="en-US" sz="1600" dirty="0">
                <a:solidFill>
                  <a:srgbClr val="FF0000"/>
                </a:solidFill>
                <a:latin typeface="ＭＳ ゴシック" panose="020B0609070205080204" pitchFamily="49" charset="-128"/>
                <a:ea typeface="ＭＳ ゴシック" panose="020B0609070205080204" pitchFamily="49" charset="-128"/>
              </a:rPr>
              <a:t>連絡等を日本語で行う</a:t>
            </a:r>
            <a:r>
              <a:rPr lang="ja-JP" altLang="en-US" sz="1600" dirty="0">
                <a:solidFill>
                  <a:schemeClr val="tx1"/>
                </a:solidFill>
                <a:latin typeface="ＭＳ ゴシック" panose="020B0609070205080204" pitchFamily="49" charset="-128"/>
                <a:ea typeface="ＭＳ ゴシック" panose="020B0609070205080204" pitchFamily="49" charset="-128"/>
              </a:rPr>
              <a:t>ことが可能であり、かつ、事務局による</a:t>
            </a:r>
            <a:r>
              <a:rPr lang="ja-JP" altLang="en-US" sz="1600" dirty="0">
                <a:solidFill>
                  <a:srgbClr val="FF0000"/>
                </a:solidFill>
                <a:latin typeface="ＭＳ ゴシック" panose="020B0609070205080204" pitchFamily="49" charset="-128"/>
                <a:ea typeface="ＭＳ ゴシック" panose="020B0609070205080204" pitchFamily="49" charset="-128"/>
              </a:rPr>
              <a:t>完了検査等を日本国内で実施可能</a:t>
            </a:r>
            <a:r>
              <a:rPr lang="ja-JP" altLang="en-US" sz="1600" dirty="0">
                <a:solidFill>
                  <a:schemeClr val="tx1"/>
                </a:solidFill>
                <a:latin typeface="ＭＳ ゴシック" panose="020B0609070205080204" pitchFamily="49" charset="-128"/>
                <a:ea typeface="ＭＳ ゴシック" panose="020B0609070205080204" pitchFamily="49" charset="-128"/>
              </a:rPr>
              <a:t>であること</a:t>
            </a:r>
          </a:p>
          <a:p>
            <a:r>
              <a:rPr lang="ja-JP" altLang="en-US" sz="1600" dirty="0">
                <a:solidFill>
                  <a:schemeClr val="tx1"/>
                </a:solidFill>
                <a:latin typeface="ＭＳ ゴシック" panose="020B0609070205080204" pitchFamily="49" charset="-128"/>
                <a:ea typeface="ＭＳ ゴシック" panose="020B0609070205080204" pitchFamily="49" charset="-128"/>
              </a:rPr>
              <a:t>なお、代表事業者が完了実績報告や会計検査などへの対応を確実に行うことができる場合、</a:t>
            </a:r>
            <a:r>
              <a:rPr lang="en-US" altLang="ja-JP" sz="1600" dirty="0">
                <a:solidFill>
                  <a:schemeClr val="tx1"/>
                </a:solidFill>
                <a:latin typeface="ＭＳ ゴシック" panose="020B0609070205080204" pitchFamily="49" charset="-128"/>
                <a:ea typeface="ＭＳ ゴシック" panose="020B0609070205080204" pitchFamily="49" charset="-128"/>
              </a:rPr>
              <a:t>BIM</a:t>
            </a:r>
            <a:r>
              <a:rPr lang="ja-JP" altLang="en-US" sz="1600" dirty="0" smtClean="0">
                <a:solidFill>
                  <a:schemeClr val="tx1"/>
                </a:solidFill>
                <a:latin typeface="ＭＳ ゴシック" panose="020B0609070205080204" pitchFamily="49" charset="-128"/>
                <a:ea typeface="ＭＳ ゴシック" panose="020B0609070205080204" pitchFamily="49" charset="-128"/>
              </a:rPr>
              <a:t>モデラ</a:t>
            </a:r>
            <a:r>
              <a:rPr lang="ja-JP" altLang="en-US" sz="1600" dirty="0">
                <a:solidFill>
                  <a:schemeClr val="tx1"/>
                </a:solidFill>
                <a:latin typeface="ＭＳ ゴシック" panose="020B0609070205080204" pitchFamily="49" charset="-128"/>
                <a:ea typeface="ＭＳ ゴシック" panose="020B0609070205080204" pitchFamily="49" charset="-128"/>
              </a:rPr>
              <a:t>ー</a:t>
            </a:r>
            <a:r>
              <a:rPr lang="ja-JP" altLang="en-US" sz="1600" dirty="0" smtClean="0">
                <a:solidFill>
                  <a:schemeClr val="tx1"/>
                </a:solidFill>
                <a:latin typeface="ＭＳ ゴシック" panose="020B0609070205080204" pitchFamily="49" charset="-128"/>
                <a:ea typeface="ＭＳ ゴシック" panose="020B0609070205080204" pitchFamily="49" charset="-128"/>
              </a:rPr>
              <a:t>の</a:t>
            </a:r>
            <a:r>
              <a:rPr lang="ja-JP" altLang="en-US" sz="1600" dirty="0">
                <a:solidFill>
                  <a:schemeClr val="tx1"/>
                </a:solidFill>
                <a:latin typeface="ＭＳ ゴシック" panose="020B0609070205080204" pitchFamily="49" charset="-128"/>
                <a:ea typeface="ＭＳ ゴシック" panose="020B0609070205080204" pitchFamily="49" charset="-128"/>
              </a:rPr>
              <a:t>業務を外国企業に外部委託することは可能です。</a:t>
            </a:r>
            <a:r>
              <a:rPr lang="en-US" altLang="ja-JP" sz="1600" dirty="0">
                <a:solidFill>
                  <a:schemeClr val="tx1"/>
                </a:solidFill>
                <a:latin typeface="ＭＳ ゴシック" panose="020B0609070205080204" pitchFamily="49" charset="-128"/>
                <a:ea typeface="ＭＳ ゴシック" panose="020B0609070205080204" pitchFamily="49" charset="-128"/>
              </a:rPr>
              <a:t>(※</a:t>
            </a:r>
            <a:r>
              <a:rPr lang="ja-JP" altLang="en-US" sz="1600" dirty="0">
                <a:solidFill>
                  <a:schemeClr val="tx1"/>
                </a:solidFill>
                <a:latin typeface="ＭＳ ゴシック" panose="020B0609070205080204" pitchFamily="49" charset="-128"/>
                <a:ea typeface="ＭＳ ゴシック" panose="020B0609070205080204" pitchFamily="49" charset="-128"/>
              </a:rPr>
              <a:t>補助対象事業者とはなりません。）</a:t>
            </a:r>
          </a:p>
        </p:txBody>
      </p:sp>
      <p:sp>
        <p:nvSpPr>
          <p:cNvPr id="9" name="角丸四角形吹き出し 8"/>
          <p:cNvSpPr/>
          <p:nvPr/>
        </p:nvSpPr>
        <p:spPr>
          <a:xfrm>
            <a:off x="631766" y="4566933"/>
            <a:ext cx="7045383" cy="457642"/>
          </a:xfrm>
          <a:prstGeom prst="wedgeRoundRectCallout">
            <a:avLst>
              <a:gd name="adj1" fmla="val -54893"/>
              <a:gd name="adj2" fmla="val -40700"/>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ＭＳ ゴシック" panose="020B0609070205080204" pitchFamily="49" charset="-128"/>
                <a:ea typeface="ＭＳ ゴシック" panose="020B0609070205080204" pitchFamily="49" charset="-128"/>
              </a:rPr>
              <a:t>Ｑ２．</a:t>
            </a:r>
            <a:r>
              <a:rPr lang="ja-JP" altLang="en-US" sz="1600" dirty="0">
                <a:solidFill>
                  <a:schemeClr val="tx1"/>
                </a:solidFill>
                <a:latin typeface="ＭＳ ゴシック" panose="020B0609070205080204" pitchFamily="49" charset="-128"/>
                <a:ea typeface="ＭＳ ゴシック" panose="020B0609070205080204" pitchFamily="49" charset="-128"/>
              </a:rPr>
              <a:t>元請事業者のみで協力事業者無しの場合は補助対象になりますか</a:t>
            </a:r>
            <a:r>
              <a:rPr lang="ja-JP" altLang="en-US" sz="1600" dirty="0" smtClean="0">
                <a:solidFill>
                  <a:schemeClr val="tx1"/>
                </a:solidFill>
                <a:latin typeface="ＭＳ ゴシック" panose="020B0609070205080204" pitchFamily="49" charset="-128"/>
                <a:ea typeface="ＭＳ ゴシック" panose="020B0609070205080204" pitchFamily="49" charset="-128"/>
              </a:rPr>
              <a:t>？</a:t>
            </a:r>
            <a:endParaRPr lang="ja-JP" altLang="en-US" sz="1600" dirty="0">
              <a:solidFill>
                <a:schemeClr val="tx1"/>
              </a:solidFill>
              <a:latin typeface="ＭＳ ゴシック" panose="020B0609070205080204" pitchFamily="49" charset="-128"/>
              <a:ea typeface="ＭＳ ゴシック" panose="020B0609070205080204" pitchFamily="49" charset="-128"/>
            </a:endParaRPr>
          </a:p>
        </p:txBody>
      </p:sp>
      <p:sp>
        <p:nvSpPr>
          <p:cNvPr id="10" name="角丸四角形吹き出し 9"/>
          <p:cNvSpPr/>
          <p:nvPr/>
        </p:nvSpPr>
        <p:spPr>
          <a:xfrm>
            <a:off x="1579419" y="5132628"/>
            <a:ext cx="6882942" cy="1036681"/>
          </a:xfrm>
          <a:prstGeom prst="wedgeRoundRectCallout">
            <a:avLst>
              <a:gd name="adj1" fmla="val 56113"/>
              <a:gd name="adj2" fmla="val -41238"/>
              <a:gd name="adj3" fmla="val 1666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ＭＳ ゴシック" panose="020B0609070205080204" pitchFamily="49" charset="-128"/>
                <a:ea typeface="ＭＳ ゴシック" panose="020B0609070205080204" pitchFamily="49" charset="-128"/>
              </a:rPr>
              <a:t>Ａ２．基本、元請事業者（代表事</a:t>
            </a:r>
            <a:r>
              <a:rPr lang="ja-JP" altLang="en-US" sz="1600" dirty="0">
                <a:solidFill>
                  <a:schemeClr val="tx1"/>
                </a:solidFill>
                <a:latin typeface="ＭＳ ゴシック" panose="020B0609070205080204" pitchFamily="49" charset="-128"/>
                <a:ea typeface="ＭＳ ゴシック" panose="020B0609070205080204" pitchFamily="49" charset="-128"/>
              </a:rPr>
              <a:t>業者</a:t>
            </a:r>
            <a:r>
              <a:rPr lang="en-US" altLang="ja-JP" sz="1600" dirty="0">
                <a:solidFill>
                  <a:schemeClr val="tx1"/>
                </a:solidFill>
                <a:latin typeface="ＭＳ ゴシック" panose="020B0609070205080204" pitchFamily="49" charset="-128"/>
                <a:ea typeface="ＭＳ ゴシック" panose="020B0609070205080204" pitchFamily="49" charset="-128"/>
              </a:rPr>
              <a:t>)</a:t>
            </a:r>
            <a:r>
              <a:rPr lang="ja-JP" altLang="en-US" sz="1600" dirty="0" err="1">
                <a:solidFill>
                  <a:schemeClr val="tx1"/>
                </a:solidFill>
                <a:latin typeface="ＭＳ ゴシック" panose="020B0609070205080204" pitchFamily="49" charset="-128"/>
                <a:ea typeface="ＭＳ ゴシック" panose="020B0609070205080204" pitchFamily="49" charset="-128"/>
              </a:rPr>
              <a:t>と最</a:t>
            </a:r>
            <a:r>
              <a:rPr lang="ja-JP" altLang="en-US" sz="1600" dirty="0">
                <a:solidFill>
                  <a:schemeClr val="tx1"/>
                </a:solidFill>
                <a:latin typeface="ＭＳ ゴシック" panose="020B0609070205080204" pitchFamily="49" charset="-128"/>
                <a:ea typeface="ＭＳ ゴシック" panose="020B0609070205080204" pitchFamily="49" charset="-128"/>
              </a:rPr>
              <a:t>低１者の下請事業者</a:t>
            </a:r>
            <a:r>
              <a:rPr lang="en-US" altLang="ja-JP" sz="1600" dirty="0">
                <a:solidFill>
                  <a:schemeClr val="tx1"/>
                </a:solidFill>
                <a:latin typeface="ＭＳ ゴシック" panose="020B0609070205080204" pitchFamily="49" charset="-128"/>
                <a:ea typeface="ＭＳ ゴシック" panose="020B0609070205080204" pitchFamily="49" charset="-128"/>
              </a:rPr>
              <a:t>(</a:t>
            </a:r>
            <a:r>
              <a:rPr lang="ja-JP" altLang="en-US" sz="1600" dirty="0">
                <a:solidFill>
                  <a:schemeClr val="tx1"/>
                </a:solidFill>
                <a:latin typeface="ＭＳ ゴシック" panose="020B0609070205080204" pitchFamily="49" charset="-128"/>
                <a:ea typeface="ＭＳ ゴシック" panose="020B0609070205080204" pitchFamily="49" charset="-128"/>
              </a:rPr>
              <a:t>協力事業者</a:t>
            </a:r>
            <a:r>
              <a:rPr lang="en-US" altLang="ja-JP" sz="1600" dirty="0">
                <a:solidFill>
                  <a:schemeClr val="tx1"/>
                </a:solidFill>
                <a:latin typeface="ＭＳ ゴシック" panose="020B0609070205080204" pitchFamily="49" charset="-128"/>
                <a:ea typeface="ＭＳ ゴシック" panose="020B0609070205080204" pitchFamily="49" charset="-128"/>
              </a:rPr>
              <a:t>)</a:t>
            </a:r>
            <a:r>
              <a:rPr lang="ja-JP" altLang="en-US" sz="1600" dirty="0">
                <a:solidFill>
                  <a:schemeClr val="tx1"/>
                </a:solidFill>
                <a:latin typeface="ＭＳ ゴシック" panose="020B0609070205080204" pitchFamily="49" charset="-128"/>
                <a:ea typeface="ＭＳ ゴシック" panose="020B0609070205080204" pitchFamily="49" charset="-128"/>
              </a:rPr>
              <a:t>の合わせて２者以上が参加することが要件です</a:t>
            </a:r>
            <a:r>
              <a:rPr lang="ja-JP" altLang="en-US" sz="1600" dirty="0" smtClean="0">
                <a:solidFill>
                  <a:schemeClr val="tx1"/>
                </a:solidFill>
                <a:latin typeface="ＭＳ ゴシック" panose="020B0609070205080204" pitchFamily="49" charset="-128"/>
                <a:ea typeface="ＭＳ ゴシック" panose="020B0609070205080204" pitchFamily="49" charset="-128"/>
              </a:rPr>
              <a:t>。</a:t>
            </a:r>
            <a:endParaRPr lang="en-US" altLang="ja-JP" sz="1600" dirty="0" smtClean="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355462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694799" y="1422000"/>
            <a:ext cx="3979562" cy="4190400"/>
          </a:xfrm>
          <a:prstGeom prst="rect">
            <a:avLst/>
          </a:prstGeom>
        </p:spPr>
      </p:pic>
      <p:sp>
        <p:nvSpPr>
          <p:cNvPr id="5" name="正方形/長方形 4"/>
          <p:cNvSpPr/>
          <p:nvPr/>
        </p:nvSpPr>
        <p:spPr>
          <a:xfrm>
            <a:off x="252000" y="620713"/>
            <a:ext cx="1620000" cy="360000"/>
          </a:xfrm>
          <a:prstGeom prst="rect">
            <a:avLst/>
          </a:prstGeom>
          <a:solidFill>
            <a:schemeClr val="accent1">
              <a:lumMod val="20000"/>
              <a:lumOff val="80000"/>
            </a:schemeClr>
          </a:solidFill>
          <a:ln w="34925" cmpd="dbl">
            <a:solidFill>
              <a:schemeClr val="accent1">
                <a:lumMod val="75000"/>
              </a:schemeClr>
            </a:solidFill>
          </a:ln>
        </p:spPr>
        <p:txBody>
          <a:bodyPr wrap="none">
            <a:spAutoFit/>
          </a:bodyPr>
          <a:lstStyle/>
          <a:p>
            <a:pPr algn="ctr"/>
            <a:r>
              <a:rPr lang="ja-JP" altLang="en-US" sz="1600" b="1" dirty="0">
                <a:latin typeface="ＭＳ ゴシック" panose="020B0609070205080204" pitchFamily="49" charset="-128"/>
                <a:ea typeface="ＭＳ ゴシック" panose="020B0609070205080204" pitchFamily="49" charset="-128"/>
              </a:rPr>
              <a:t>所定様式⑪</a:t>
            </a:r>
          </a:p>
        </p:txBody>
      </p:sp>
      <p:sp>
        <p:nvSpPr>
          <p:cNvPr id="13" name="タイトル 1"/>
          <p:cNvSpPr txBox="1">
            <a:spLocks/>
          </p:cNvSpPr>
          <p:nvPr/>
        </p:nvSpPr>
        <p:spPr>
          <a:xfrm>
            <a:off x="8150347" y="0"/>
            <a:ext cx="993653" cy="393138"/>
          </a:xfrm>
          <a:prstGeom prst="rect">
            <a:avLst/>
          </a:prstGeom>
          <a:noFill/>
          <a:ln w="25400">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4000"/>
              </a:lnSpc>
            </a:pPr>
            <a:r>
              <a:rPr lang="en-US" altLang="ja-JP" sz="1400" b="1" dirty="0" smtClean="0">
                <a:latin typeface="ＭＳ ゴシック" panose="020B0609070205080204" pitchFamily="49" charset="-128"/>
                <a:ea typeface="ＭＳ ゴシック" panose="020B0609070205080204" pitchFamily="49" charset="-128"/>
              </a:rPr>
              <a:t>45/56</a:t>
            </a:r>
            <a:endParaRPr lang="ja-JP" altLang="en-US" sz="1400" b="1" dirty="0">
              <a:latin typeface="ＭＳ ゴシック" panose="020B0609070205080204" pitchFamily="49" charset="-128"/>
              <a:ea typeface="ＭＳ ゴシック" panose="020B0609070205080204" pitchFamily="49" charset="-128"/>
            </a:endParaRPr>
          </a:p>
        </p:txBody>
      </p:sp>
      <p:sp>
        <p:nvSpPr>
          <p:cNvPr id="3" name="タイトル 2"/>
          <p:cNvSpPr>
            <a:spLocks noGrp="1"/>
          </p:cNvSpPr>
          <p:nvPr>
            <p:ph type="title"/>
          </p:nvPr>
        </p:nvSpPr>
        <p:spPr/>
        <p:txBody>
          <a:bodyPr/>
          <a:lstStyle/>
          <a:p>
            <a:r>
              <a:rPr lang="en-US" altLang="ja-JP" dirty="0" smtClean="0"/>
              <a:t>7 </a:t>
            </a:r>
            <a:r>
              <a:rPr lang="ja-JP" altLang="en-US" dirty="0" smtClean="0"/>
              <a:t>代表事</a:t>
            </a:r>
            <a:r>
              <a:rPr lang="ja-JP" altLang="en-US" dirty="0"/>
              <a:t>業者登録様式及び交付申請様式</a:t>
            </a:r>
            <a:endParaRPr kumimoji="1" lang="ja-JP" altLang="en-US" dirty="0"/>
          </a:p>
        </p:txBody>
      </p:sp>
      <p:grpSp>
        <p:nvGrpSpPr>
          <p:cNvPr id="17" name="グループ化 16"/>
          <p:cNvGrpSpPr/>
          <p:nvPr/>
        </p:nvGrpSpPr>
        <p:grpSpPr>
          <a:xfrm>
            <a:off x="1974502" y="2906489"/>
            <a:ext cx="6740591" cy="1553370"/>
            <a:chOff x="2881038" y="2939310"/>
            <a:chExt cx="8743785" cy="611590"/>
          </a:xfrm>
        </p:grpSpPr>
        <p:sp>
          <p:nvSpPr>
            <p:cNvPr id="18" name="正方形/長方形 17"/>
            <p:cNvSpPr/>
            <p:nvPr/>
          </p:nvSpPr>
          <p:spPr>
            <a:xfrm>
              <a:off x="2881038" y="2939310"/>
              <a:ext cx="3529108" cy="22575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p>
          </p:txBody>
        </p:sp>
        <p:sp>
          <p:nvSpPr>
            <p:cNvPr id="19" name="正方形/長方形 18"/>
            <p:cNvSpPr/>
            <p:nvPr/>
          </p:nvSpPr>
          <p:spPr>
            <a:xfrm>
              <a:off x="6761509" y="3206602"/>
              <a:ext cx="4863314" cy="344298"/>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rgbClr val="FF0000"/>
                  </a:solidFill>
                  <a:latin typeface="ＭＳ ゴシック" panose="020B0609070205080204" pitchFamily="49" charset="-128"/>
                  <a:ea typeface="ＭＳ ゴシック" panose="020B0609070205080204" pitchFamily="49" charset="-128"/>
                </a:rPr>
                <a:t>代表事業者について記載してください。</a:t>
              </a:r>
              <a:endParaRPr lang="en-US" altLang="ja-JP" sz="1400" dirty="0">
                <a:solidFill>
                  <a:srgbClr val="FF0000"/>
                </a:solidFill>
                <a:latin typeface="ＭＳ ゴシック" panose="020B0609070205080204" pitchFamily="49" charset="-128"/>
                <a:ea typeface="ＭＳ ゴシック" panose="020B0609070205080204" pitchFamily="49" charset="-128"/>
              </a:endParaRPr>
            </a:p>
            <a:p>
              <a:r>
                <a:rPr lang="ja-JP" altLang="en-US" sz="1400" dirty="0">
                  <a:solidFill>
                    <a:srgbClr val="FF0000"/>
                  </a:solidFill>
                  <a:latin typeface="ＭＳ ゴシック" panose="020B0609070205080204" pitchFamily="49" charset="-128"/>
                  <a:ea typeface="ＭＳ ゴシック" panose="020B0609070205080204" pitchFamily="49" charset="-128"/>
                </a:rPr>
                <a:t>氏名は企業の代表者名と役職を記載してください。</a:t>
              </a:r>
              <a:endParaRPr lang="en-US" altLang="ja-JP" sz="1400" dirty="0">
                <a:solidFill>
                  <a:srgbClr val="FF0000"/>
                </a:solidFill>
                <a:latin typeface="ＭＳ ゴシック" panose="020B0609070205080204" pitchFamily="49" charset="-128"/>
                <a:ea typeface="ＭＳ ゴシック" panose="020B0609070205080204" pitchFamily="49" charset="-128"/>
              </a:endParaRPr>
            </a:p>
          </p:txBody>
        </p:sp>
      </p:grpSp>
    </p:spTree>
    <p:extLst>
      <p:ext uri="{BB962C8B-B14F-4D97-AF65-F5344CB8AC3E}">
        <p14:creationId xmlns:p14="http://schemas.microsoft.com/office/powerpoint/2010/main" val="3706061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3"/>
          <a:srcRect r="1227"/>
          <a:stretch/>
        </p:blipFill>
        <p:spPr>
          <a:xfrm>
            <a:off x="273576" y="1953392"/>
            <a:ext cx="8433260" cy="1848924"/>
          </a:xfrm>
          <a:prstGeom prst="rect">
            <a:avLst/>
          </a:prstGeom>
        </p:spPr>
      </p:pic>
      <p:pic>
        <p:nvPicPr>
          <p:cNvPr id="4" name="図 3"/>
          <p:cNvPicPr>
            <a:picLocks noChangeAspect="1"/>
          </p:cNvPicPr>
          <p:nvPr/>
        </p:nvPicPr>
        <p:blipFill rotWithShape="1">
          <a:blip r:embed="rId4"/>
          <a:srcRect t="4950"/>
          <a:stretch/>
        </p:blipFill>
        <p:spPr>
          <a:xfrm>
            <a:off x="246463" y="4157877"/>
            <a:ext cx="8433260" cy="1758087"/>
          </a:xfrm>
          <a:prstGeom prst="rect">
            <a:avLst/>
          </a:prstGeom>
        </p:spPr>
      </p:pic>
      <p:sp>
        <p:nvSpPr>
          <p:cNvPr id="5" name="正方形/長方形 4"/>
          <p:cNvSpPr/>
          <p:nvPr/>
        </p:nvSpPr>
        <p:spPr>
          <a:xfrm>
            <a:off x="252000" y="619200"/>
            <a:ext cx="1980000" cy="360000"/>
          </a:xfrm>
          <a:prstGeom prst="rect">
            <a:avLst/>
          </a:prstGeom>
          <a:solidFill>
            <a:schemeClr val="accent2">
              <a:lumMod val="20000"/>
              <a:lumOff val="80000"/>
            </a:schemeClr>
          </a:solidFill>
          <a:ln w="34925" cmpd="dbl">
            <a:solidFill>
              <a:srgbClr val="C00000"/>
            </a:solidFill>
          </a:ln>
        </p:spPr>
        <p:txBody>
          <a:bodyPr wrap="square">
            <a:spAutoFit/>
          </a:bodyPr>
          <a:lstStyle/>
          <a:p>
            <a:pPr algn="ctr"/>
            <a:r>
              <a:rPr lang="ja-JP" altLang="en-US" sz="1600" b="1" dirty="0">
                <a:solidFill>
                  <a:srgbClr val="C00000"/>
                </a:solidFill>
                <a:latin typeface="ＭＳ ゴシック" panose="020B0609070205080204" pitchFamily="49" charset="-128"/>
                <a:ea typeface="ＭＳ ゴシック" panose="020B0609070205080204" pitchFamily="49" charset="-128"/>
              </a:rPr>
              <a:t>作成支援様式⑫</a:t>
            </a:r>
          </a:p>
        </p:txBody>
      </p:sp>
      <p:sp>
        <p:nvSpPr>
          <p:cNvPr id="6" name="テキスト ボックス 1"/>
          <p:cNvSpPr txBox="1"/>
          <p:nvPr/>
        </p:nvSpPr>
        <p:spPr>
          <a:xfrm>
            <a:off x="3076303" y="619201"/>
            <a:ext cx="5816871" cy="831130"/>
          </a:xfrm>
          <a:prstGeom prst="rect">
            <a:avLst/>
          </a:prstGeom>
          <a:solidFill>
            <a:schemeClr val="lt1"/>
          </a:solidFill>
          <a:ln w="9525" cmpd="sng">
            <a:solidFill>
              <a:srgbClr val="0070C0"/>
            </a:solidFill>
          </a:ln>
        </p:spPr>
        <p:style>
          <a:lnRef idx="0">
            <a:scrgbClr r="0" g="0" b="0"/>
          </a:lnRef>
          <a:fillRef idx="0">
            <a:scrgbClr r="0" g="0" b="0"/>
          </a:fillRef>
          <a:effectRef idx="0">
            <a:scrgbClr r="0" g="0" b="0"/>
          </a:effectRef>
          <a:fontRef idx="minor">
            <a:schemeClr val="dk1"/>
          </a:fontRef>
        </p:style>
        <p:txBody>
          <a:bodyPr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400" dirty="0">
                <a:solidFill>
                  <a:srgbClr val="0070C0"/>
                </a:solidFill>
                <a:latin typeface="ＭＳ ゴシック" panose="020B0609070205080204" pitchFamily="49" charset="-128"/>
                <a:ea typeface="ＭＳ ゴシック" panose="020B0609070205080204" pitchFamily="49" charset="-128"/>
              </a:rPr>
              <a:t>様式⑫、⑬、⑬</a:t>
            </a:r>
            <a:r>
              <a:rPr lang="en-US" altLang="ja-JP" sz="1400" dirty="0">
                <a:solidFill>
                  <a:srgbClr val="0070C0"/>
                </a:solidFill>
                <a:latin typeface="ＭＳ ゴシック" panose="020B0609070205080204" pitchFamily="49" charset="-128"/>
                <a:ea typeface="ＭＳ ゴシック" panose="020B0609070205080204" pitchFamily="49" charset="-128"/>
              </a:rPr>
              <a:t>-1</a:t>
            </a:r>
            <a:r>
              <a:rPr lang="ja-JP" altLang="en-US" sz="1400" dirty="0" err="1">
                <a:solidFill>
                  <a:srgbClr val="0070C0"/>
                </a:solidFill>
                <a:latin typeface="ＭＳ ゴシック" panose="020B0609070205080204" pitchFamily="49" charset="-128"/>
                <a:ea typeface="ＭＳ ゴシック" panose="020B0609070205080204" pitchFamily="49" charset="-128"/>
              </a:rPr>
              <a:t>、</a:t>
            </a:r>
            <a:r>
              <a:rPr lang="ja-JP" altLang="en-US" sz="1400" dirty="0">
                <a:solidFill>
                  <a:srgbClr val="0070C0"/>
                </a:solidFill>
                <a:latin typeface="ＭＳ ゴシック" panose="020B0609070205080204" pitchFamily="49" charset="-128"/>
                <a:ea typeface="ＭＳ ゴシック" panose="020B0609070205080204" pitchFamily="49" charset="-128"/>
              </a:rPr>
              <a:t>⑬</a:t>
            </a:r>
            <a:r>
              <a:rPr lang="en-US" altLang="ja-JP" sz="1400" dirty="0">
                <a:solidFill>
                  <a:srgbClr val="0070C0"/>
                </a:solidFill>
                <a:latin typeface="ＭＳ ゴシック" panose="020B0609070205080204" pitchFamily="49" charset="-128"/>
                <a:ea typeface="ＭＳ ゴシック" panose="020B0609070205080204" pitchFamily="49" charset="-128"/>
              </a:rPr>
              <a:t>-2</a:t>
            </a:r>
            <a:r>
              <a:rPr lang="ja-JP" altLang="en-US" sz="1400" dirty="0" err="1">
                <a:solidFill>
                  <a:srgbClr val="0070C0"/>
                </a:solidFill>
                <a:latin typeface="ＭＳ ゴシック" panose="020B0609070205080204" pitchFamily="49" charset="-128"/>
                <a:ea typeface="ＭＳ ゴシック" panose="020B0609070205080204" pitchFamily="49" charset="-128"/>
              </a:rPr>
              <a:t>、</a:t>
            </a:r>
            <a:r>
              <a:rPr lang="ja-JP" altLang="en-US" sz="1400" dirty="0">
                <a:solidFill>
                  <a:srgbClr val="0070C0"/>
                </a:solidFill>
                <a:latin typeface="ＭＳ ゴシック" panose="020B0609070205080204" pitchFamily="49" charset="-128"/>
                <a:ea typeface="ＭＳ ゴシック" panose="020B0609070205080204" pitchFamily="49" charset="-128"/>
              </a:rPr>
              <a:t>⑭、⑮は、交付申請書所定様式②の作成を支援するための算定様式です。交付申請時に提出</a:t>
            </a:r>
            <a:r>
              <a:rPr lang="ja-JP" altLang="en-US" sz="1400" dirty="0" smtClean="0">
                <a:solidFill>
                  <a:srgbClr val="0070C0"/>
                </a:solidFill>
                <a:latin typeface="ＭＳ ゴシック" panose="020B0609070205080204" pitchFamily="49" charset="-128"/>
                <a:ea typeface="ＭＳ ゴシック" panose="020B0609070205080204" pitchFamily="49" charset="-128"/>
              </a:rPr>
              <a:t>は求めませんが</a:t>
            </a:r>
            <a:r>
              <a:rPr lang="ja-JP" altLang="en-US" sz="1400" dirty="0">
                <a:solidFill>
                  <a:srgbClr val="0070C0"/>
                </a:solidFill>
                <a:latin typeface="ＭＳ ゴシック" panose="020B0609070205080204" pitchFamily="49" charset="-128"/>
                <a:ea typeface="ＭＳ ゴシック" panose="020B0609070205080204" pitchFamily="49" charset="-128"/>
              </a:rPr>
              <a:t>、実施状況報告・完了実績報告時には同じ様式に実績を記載し、提出します。</a:t>
            </a:r>
            <a:endParaRPr lang="en-US" altLang="ja-JP" sz="1400" dirty="0">
              <a:solidFill>
                <a:srgbClr val="0070C0"/>
              </a:solidFill>
              <a:latin typeface="ＭＳ ゴシック" panose="020B0609070205080204" pitchFamily="49" charset="-128"/>
              <a:ea typeface="ＭＳ ゴシック" panose="020B0609070205080204" pitchFamily="49" charset="-128"/>
            </a:endParaRPr>
          </a:p>
        </p:txBody>
      </p:sp>
      <p:sp>
        <p:nvSpPr>
          <p:cNvPr id="7" name="テキスト ボックス 1"/>
          <p:cNvSpPr txBox="1"/>
          <p:nvPr/>
        </p:nvSpPr>
        <p:spPr>
          <a:xfrm>
            <a:off x="4967289" y="1953392"/>
            <a:ext cx="3744912" cy="574717"/>
          </a:xfrm>
          <a:prstGeom prst="rect">
            <a:avLst/>
          </a:prstGeom>
          <a:solidFill>
            <a:schemeClr val="lt1"/>
          </a:solidFill>
          <a:ln w="9525" cmpd="sng">
            <a:solidFill>
              <a:srgbClr val="FF0000"/>
            </a:solidFill>
          </a:ln>
        </p:spPr>
        <p:style>
          <a:lnRef idx="0">
            <a:scrgbClr r="0" g="0" b="0"/>
          </a:lnRef>
          <a:fillRef idx="0">
            <a:scrgbClr r="0" g="0" b="0"/>
          </a:fillRef>
          <a:effectRef idx="0">
            <a:scrgbClr r="0" g="0" b="0"/>
          </a:effectRef>
          <a:fontRef idx="minor">
            <a:schemeClr val="dk1"/>
          </a:fontRef>
        </p:style>
        <p:txBody>
          <a:bodyPr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400" dirty="0">
                <a:solidFill>
                  <a:srgbClr val="FF0000"/>
                </a:solidFill>
                <a:latin typeface="ＭＳ ゴシック" panose="020B0609070205080204" pitchFamily="49" charset="-128"/>
                <a:ea typeface="ＭＳ ゴシック" panose="020B0609070205080204" pitchFamily="49" charset="-128"/>
              </a:rPr>
              <a:t>実績と合わせて予定を記載し</a:t>
            </a:r>
            <a:r>
              <a:rPr lang="ja-JP" altLang="en-US" sz="1400" dirty="0" smtClean="0">
                <a:solidFill>
                  <a:srgbClr val="FF0000"/>
                </a:solidFill>
                <a:latin typeface="ＭＳ ゴシック" panose="020B0609070205080204" pitchFamily="49" charset="-128"/>
                <a:ea typeface="ＭＳ ゴシック" panose="020B0609070205080204" pitchFamily="49" charset="-128"/>
              </a:rPr>
              <a:t>、</a:t>
            </a:r>
            <a:endParaRPr lang="en-US" altLang="ja-JP" sz="1400" dirty="0" smtClean="0">
              <a:solidFill>
                <a:srgbClr val="FF0000"/>
              </a:solidFill>
              <a:latin typeface="ＭＳ ゴシック" panose="020B0609070205080204" pitchFamily="49" charset="-128"/>
              <a:ea typeface="ＭＳ ゴシック" panose="020B0609070205080204" pitchFamily="49" charset="-128"/>
            </a:endParaRPr>
          </a:p>
          <a:p>
            <a:r>
              <a:rPr lang="ja-JP" altLang="en-US" sz="1400" dirty="0" smtClean="0">
                <a:solidFill>
                  <a:srgbClr val="FF0000"/>
                </a:solidFill>
                <a:latin typeface="ＭＳ ゴシック" panose="020B0609070205080204" pitchFamily="49" charset="-128"/>
                <a:ea typeface="ＭＳ ゴシック" panose="020B0609070205080204" pitchFamily="49" charset="-128"/>
              </a:rPr>
              <a:t>補助</a:t>
            </a:r>
            <a:r>
              <a:rPr lang="ja-JP" altLang="en-US" sz="1400" dirty="0">
                <a:solidFill>
                  <a:srgbClr val="FF0000"/>
                </a:solidFill>
                <a:latin typeface="ＭＳ ゴシック" panose="020B0609070205080204" pitchFamily="49" charset="-128"/>
                <a:ea typeface="ＭＳ ゴシック" panose="020B0609070205080204" pitchFamily="49" charset="-128"/>
              </a:rPr>
              <a:t>対象経費の総額を算定</a:t>
            </a:r>
            <a:r>
              <a:rPr lang="ja-JP" altLang="en-US" sz="1400" dirty="0" smtClean="0">
                <a:solidFill>
                  <a:srgbClr val="FF0000"/>
                </a:solidFill>
                <a:latin typeface="ＭＳ ゴシック" panose="020B0609070205080204" pitchFamily="49" charset="-128"/>
                <a:ea typeface="ＭＳ ゴシック" panose="020B0609070205080204" pitchFamily="49" charset="-128"/>
              </a:rPr>
              <a:t>してください</a:t>
            </a:r>
            <a:r>
              <a:rPr lang="ja-JP" altLang="en-US" sz="1400" dirty="0">
                <a:solidFill>
                  <a:srgbClr val="FF0000"/>
                </a:solidFill>
                <a:latin typeface="ＭＳ ゴシック" panose="020B0609070205080204" pitchFamily="49" charset="-128"/>
                <a:ea typeface="ＭＳ ゴシック" panose="020B0609070205080204" pitchFamily="49" charset="-128"/>
              </a:rPr>
              <a:t>。</a:t>
            </a:r>
            <a:endParaRPr lang="en-US" altLang="ja-JP" sz="1400" dirty="0">
              <a:solidFill>
                <a:srgbClr val="FF0000"/>
              </a:solidFill>
              <a:latin typeface="ＭＳ ゴシック" panose="020B0609070205080204" pitchFamily="49" charset="-128"/>
              <a:ea typeface="ＭＳ ゴシック" panose="020B0609070205080204" pitchFamily="49" charset="-128"/>
            </a:endParaRPr>
          </a:p>
        </p:txBody>
      </p:sp>
      <p:grpSp>
        <p:nvGrpSpPr>
          <p:cNvPr id="30" name="グループ化 29"/>
          <p:cNvGrpSpPr/>
          <p:nvPr/>
        </p:nvGrpSpPr>
        <p:grpSpPr>
          <a:xfrm>
            <a:off x="323850" y="2727615"/>
            <a:ext cx="8388349" cy="1899414"/>
            <a:chOff x="431799" y="2493819"/>
            <a:chExt cx="11184465" cy="2532551"/>
          </a:xfrm>
        </p:grpSpPr>
        <p:sp>
          <p:nvSpPr>
            <p:cNvPr id="22" name="正方形/長方形 21"/>
            <p:cNvSpPr/>
            <p:nvPr/>
          </p:nvSpPr>
          <p:spPr>
            <a:xfrm>
              <a:off x="459025" y="2493819"/>
              <a:ext cx="289120" cy="151688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p>
          </p:txBody>
        </p:sp>
        <p:sp>
          <p:nvSpPr>
            <p:cNvPr id="23" name="正方形/長方形 22"/>
            <p:cNvSpPr/>
            <p:nvPr/>
          </p:nvSpPr>
          <p:spPr>
            <a:xfrm>
              <a:off x="431799" y="4279176"/>
              <a:ext cx="11184465" cy="747194"/>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rgbClr val="FF0000"/>
                  </a:solidFill>
                  <a:latin typeface="ＭＳ ゴシック" panose="020B0609070205080204" pitchFamily="49" charset="-128"/>
                  <a:ea typeface="ＭＳ ゴシック" panose="020B0609070205080204" pitchFamily="49" charset="-128"/>
                </a:rPr>
                <a:t>当初申請の場合は</a:t>
              </a:r>
              <a:r>
                <a:rPr lang="en-US" altLang="ja-JP" sz="1400" dirty="0">
                  <a:solidFill>
                    <a:srgbClr val="FF0000"/>
                  </a:solidFill>
                  <a:latin typeface="ＭＳ ゴシック" panose="020B0609070205080204" pitchFamily="49" charset="-128"/>
                  <a:ea typeface="ＭＳ ゴシック" panose="020B0609070205080204" pitchFamily="49" charset="-128"/>
                </a:rPr>
                <a:t>【</a:t>
              </a:r>
              <a:r>
                <a:rPr lang="ja-JP" altLang="en-US" sz="1400" dirty="0">
                  <a:solidFill>
                    <a:srgbClr val="FF0000"/>
                  </a:solidFill>
                  <a:latin typeface="ＭＳ ゴシック" panose="020B0609070205080204" pitchFamily="49" charset="-128"/>
                  <a:ea typeface="ＭＳ ゴシック" panose="020B0609070205080204" pitchFamily="49" charset="-128"/>
                </a:rPr>
                <a:t>新規</a:t>
              </a:r>
              <a:r>
                <a:rPr lang="en-US" altLang="ja-JP" sz="1400" dirty="0">
                  <a:solidFill>
                    <a:srgbClr val="FF0000"/>
                  </a:solidFill>
                  <a:latin typeface="ＭＳ ゴシック" panose="020B0609070205080204" pitchFamily="49" charset="-128"/>
                  <a:ea typeface="ＭＳ ゴシック" panose="020B0609070205080204" pitchFamily="49" charset="-128"/>
                </a:rPr>
                <a:t>】</a:t>
              </a:r>
              <a:r>
                <a:rPr lang="ja-JP" altLang="en-US" sz="1400" dirty="0">
                  <a:solidFill>
                    <a:srgbClr val="FF0000"/>
                  </a:solidFill>
                  <a:latin typeface="ＭＳ ゴシック" panose="020B0609070205080204" pitchFamily="49" charset="-128"/>
                  <a:ea typeface="ＭＳ ゴシック" panose="020B0609070205080204" pitchFamily="49" charset="-128"/>
                </a:rPr>
                <a:t>変更申請の場合は</a:t>
              </a:r>
              <a:r>
                <a:rPr lang="en-US" altLang="ja-JP" sz="1400" dirty="0">
                  <a:solidFill>
                    <a:srgbClr val="FF0000"/>
                  </a:solidFill>
                  <a:latin typeface="ＭＳ ゴシック" panose="020B0609070205080204" pitchFamily="49" charset="-128"/>
                  <a:ea typeface="ＭＳ ゴシック" panose="020B0609070205080204" pitchFamily="49" charset="-128"/>
                </a:rPr>
                <a:t>【</a:t>
              </a:r>
              <a:r>
                <a:rPr lang="ja-JP" altLang="en-US" sz="1400" dirty="0">
                  <a:solidFill>
                    <a:srgbClr val="FF0000"/>
                  </a:solidFill>
                  <a:latin typeface="ＭＳ ゴシック" panose="020B0609070205080204" pitchFamily="49" charset="-128"/>
                  <a:ea typeface="ＭＳ ゴシック" panose="020B0609070205080204" pitchFamily="49" charset="-128"/>
                </a:rPr>
                <a:t>変更</a:t>
              </a:r>
              <a:r>
                <a:rPr lang="en-US" altLang="ja-JP" sz="1400" dirty="0">
                  <a:solidFill>
                    <a:srgbClr val="FF0000"/>
                  </a:solidFill>
                  <a:latin typeface="ＭＳ ゴシック" panose="020B0609070205080204" pitchFamily="49" charset="-128"/>
                  <a:ea typeface="ＭＳ ゴシック" panose="020B0609070205080204" pitchFamily="49" charset="-128"/>
                </a:rPr>
                <a:t>】</a:t>
              </a:r>
              <a:r>
                <a:rPr lang="ja-JP" altLang="en-US" sz="1400" dirty="0">
                  <a:solidFill>
                    <a:srgbClr val="FF0000"/>
                  </a:solidFill>
                  <a:latin typeface="ＭＳ ゴシック" panose="020B0609070205080204" pitchFamily="49" charset="-128"/>
                  <a:ea typeface="ＭＳ ゴシック" panose="020B0609070205080204" pitchFamily="49" charset="-128"/>
                </a:rPr>
                <a:t>一部変更申請の場合に、変更の無い項目は</a:t>
              </a:r>
              <a:r>
                <a:rPr lang="en-US" altLang="ja-JP" sz="1400" dirty="0">
                  <a:solidFill>
                    <a:srgbClr val="FF0000"/>
                  </a:solidFill>
                  <a:latin typeface="ＭＳ ゴシック" panose="020B0609070205080204" pitchFamily="49" charset="-128"/>
                  <a:ea typeface="ＭＳ ゴシック" panose="020B0609070205080204" pitchFamily="49" charset="-128"/>
                </a:rPr>
                <a:t>【</a:t>
              </a:r>
              <a:r>
                <a:rPr lang="ja-JP" altLang="en-US" sz="1400" dirty="0">
                  <a:solidFill>
                    <a:srgbClr val="FF0000"/>
                  </a:solidFill>
                  <a:latin typeface="ＭＳ ゴシック" panose="020B0609070205080204" pitchFamily="49" charset="-128"/>
                  <a:ea typeface="ＭＳ ゴシック" panose="020B0609070205080204" pitchFamily="49" charset="-128"/>
                </a:rPr>
                <a:t>申請済</a:t>
              </a:r>
              <a:r>
                <a:rPr lang="en-US" altLang="ja-JP" sz="1400" dirty="0">
                  <a:solidFill>
                    <a:srgbClr val="FF0000"/>
                  </a:solidFill>
                  <a:latin typeface="ＭＳ ゴシック" panose="020B0609070205080204" pitchFamily="49" charset="-128"/>
                  <a:ea typeface="ＭＳ ゴシック" panose="020B0609070205080204" pitchFamily="49" charset="-128"/>
                </a:rPr>
                <a:t>】</a:t>
              </a:r>
              <a:r>
                <a:rPr lang="ja-JP" altLang="en-US" sz="1400" dirty="0">
                  <a:solidFill>
                    <a:srgbClr val="FF0000"/>
                  </a:solidFill>
                  <a:latin typeface="ＭＳ ゴシック" panose="020B0609070205080204" pitchFamily="49" charset="-128"/>
                  <a:ea typeface="ＭＳ ゴシック" panose="020B0609070205080204" pitchFamily="49" charset="-128"/>
                </a:rPr>
                <a:t>を選択します。</a:t>
              </a:r>
            </a:p>
          </p:txBody>
        </p:sp>
      </p:grpSp>
      <p:grpSp>
        <p:nvGrpSpPr>
          <p:cNvPr id="31" name="グループ化 30"/>
          <p:cNvGrpSpPr/>
          <p:nvPr/>
        </p:nvGrpSpPr>
        <p:grpSpPr>
          <a:xfrm>
            <a:off x="323851" y="2721380"/>
            <a:ext cx="8388350" cy="2985405"/>
            <a:chOff x="431802" y="2485506"/>
            <a:chExt cx="11184466" cy="3980540"/>
          </a:xfrm>
        </p:grpSpPr>
        <p:sp>
          <p:nvSpPr>
            <p:cNvPr id="24" name="正方形/長方形 23"/>
            <p:cNvSpPr/>
            <p:nvPr/>
          </p:nvSpPr>
          <p:spPr>
            <a:xfrm>
              <a:off x="1653980" y="2485506"/>
              <a:ext cx="366014" cy="151688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p>
          </p:txBody>
        </p:sp>
        <p:sp>
          <p:nvSpPr>
            <p:cNvPr id="27" name="正方形/長方形 26"/>
            <p:cNvSpPr/>
            <p:nvPr/>
          </p:nvSpPr>
          <p:spPr>
            <a:xfrm>
              <a:off x="431802" y="5148029"/>
              <a:ext cx="11184466" cy="1318017"/>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smtClean="0">
                  <a:solidFill>
                    <a:srgbClr val="FF0000"/>
                  </a:solidFill>
                  <a:latin typeface="ＭＳ ゴシック" panose="020B0609070205080204" pitchFamily="49" charset="-128"/>
                  <a:ea typeface="ＭＳ ゴシック" panose="020B0609070205080204" pitchFamily="49" charset="-128"/>
                </a:rPr>
                <a:t>実施</a:t>
              </a:r>
              <a:r>
                <a:rPr lang="ja-JP" altLang="en-US" sz="1400" dirty="0">
                  <a:solidFill>
                    <a:srgbClr val="FF0000"/>
                  </a:solidFill>
                  <a:latin typeface="ＭＳ ゴシック" panose="020B0609070205080204" pitchFamily="49" charset="-128"/>
                  <a:ea typeface="ＭＳ ゴシック" panose="020B0609070205080204" pitchFamily="49" charset="-128"/>
                </a:rPr>
                <a:t>支援室ホームページに掲載の「補助対象ソフトウェア等リスト」に記載の登録</a:t>
              </a:r>
              <a:r>
                <a:rPr lang="en-US" altLang="ja-JP" sz="1400" dirty="0">
                  <a:solidFill>
                    <a:srgbClr val="FF0000"/>
                  </a:solidFill>
                  <a:latin typeface="ＭＳ ゴシック" panose="020B0609070205080204" pitchFamily="49" charset="-128"/>
                  <a:ea typeface="ＭＳ ゴシック" panose="020B0609070205080204" pitchFamily="49" charset="-128"/>
                </a:rPr>
                <a:t>No.</a:t>
              </a:r>
              <a:r>
                <a:rPr lang="ja-JP" altLang="en-US" sz="1400" dirty="0">
                  <a:solidFill>
                    <a:srgbClr val="FF0000"/>
                  </a:solidFill>
                  <a:latin typeface="ＭＳ ゴシック" panose="020B0609070205080204" pitchFamily="49" charset="-128"/>
                  <a:ea typeface="ＭＳ ゴシック" panose="020B0609070205080204" pitchFamily="49" charset="-128"/>
                </a:rPr>
                <a:t>を入力</a:t>
              </a:r>
              <a:r>
                <a:rPr lang="ja-JP" altLang="en-US" sz="1400" dirty="0" smtClean="0">
                  <a:solidFill>
                    <a:srgbClr val="FF0000"/>
                  </a:solidFill>
                  <a:latin typeface="ＭＳ ゴシック" panose="020B0609070205080204" pitchFamily="49" charset="-128"/>
                  <a:ea typeface="ＭＳ ゴシック" panose="020B0609070205080204" pitchFamily="49" charset="-128"/>
                </a:rPr>
                <a:t>して</a:t>
              </a:r>
              <a:r>
                <a:rPr lang="ja-JP" altLang="en-US" sz="1400" dirty="0">
                  <a:solidFill>
                    <a:srgbClr val="FF0000"/>
                  </a:solidFill>
                  <a:latin typeface="ＭＳ ゴシック" panose="020B0609070205080204" pitchFamily="49" charset="-128"/>
                  <a:ea typeface="ＭＳ ゴシック" panose="020B0609070205080204" pitchFamily="49" charset="-128"/>
                </a:rPr>
                <a:t>くだ</a:t>
              </a:r>
              <a:r>
                <a:rPr lang="ja-JP" altLang="en-US" sz="1400" dirty="0" smtClean="0">
                  <a:solidFill>
                    <a:srgbClr val="FF0000"/>
                  </a:solidFill>
                  <a:latin typeface="ＭＳ ゴシック" panose="020B0609070205080204" pitchFamily="49" charset="-128"/>
                  <a:ea typeface="ＭＳ ゴシック" panose="020B0609070205080204" pitchFamily="49" charset="-128"/>
                </a:rPr>
                <a:t>さい</a:t>
              </a:r>
              <a:r>
                <a:rPr lang="ja-JP" altLang="en-US" sz="1400" dirty="0">
                  <a:solidFill>
                    <a:srgbClr val="FF0000"/>
                  </a:solidFill>
                  <a:latin typeface="ＭＳ ゴシック" panose="020B0609070205080204" pitchFamily="49" charset="-128"/>
                  <a:ea typeface="ＭＳ ゴシック" panose="020B0609070205080204" pitchFamily="49" charset="-128"/>
                </a:rPr>
                <a:t>。</a:t>
              </a:r>
            </a:p>
            <a:p>
              <a:r>
                <a:rPr lang="ja-JP" altLang="en-US" sz="1400" dirty="0">
                  <a:solidFill>
                    <a:srgbClr val="FF0000"/>
                  </a:solidFill>
                  <a:latin typeface="ＭＳ ゴシック" panose="020B0609070205080204" pitchFamily="49" charset="-128"/>
                  <a:ea typeface="ＭＳ ゴシック" panose="020B0609070205080204" pitchFamily="49" charset="-128"/>
                </a:rPr>
                <a:t>リストに記載の無いソフトウェア等は、補助申請は出来ません。リストへの追加を要望する際は、別途、実施支援室にホームページに掲載の申請書様式を使用し、申請をしていただく必要があります。</a:t>
              </a:r>
            </a:p>
          </p:txBody>
        </p:sp>
      </p:grpSp>
      <p:grpSp>
        <p:nvGrpSpPr>
          <p:cNvPr id="32" name="グループ化 31"/>
          <p:cNvGrpSpPr/>
          <p:nvPr/>
        </p:nvGrpSpPr>
        <p:grpSpPr>
          <a:xfrm>
            <a:off x="323851" y="2727615"/>
            <a:ext cx="8388350" cy="3463069"/>
            <a:chOff x="431802" y="2493819"/>
            <a:chExt cx="11184466" cy="4617427"/>
          </a:xfrm>
        </p:grpSpPr>
        <p:sp>
          <p:nvSpPr>
            <p:cNvPr id="25" name="正方形/長方形 24"/>
            <p:cNvSpPr/>
            <p:nvPr/>
          </p:nvSpPr>
          <p:spPr>
            <a:xfrm>
              <a:off x="3117887" y="2493819"/>
              <a:ext cx="323582" cy="151688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p>
          </p:txBody>
        </p:sp>
        <p:sp>
          <p:nvSpPr>
            <p:cNvPr id="28" name="正方形/長方形 27"/>
            <p:cNvSpPr/>
            <p:nvPr/>
          </p:nvSpPr>
          <p:spPr>
            <a:xfrm>
              <a:off x="431802" y="6587703"/>
              <a:ext cx="11184466" cy="523543"/>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rgbClr val="FF0000"/>
                  </a:solidFill>
                  <a:latin typeface="ＭＳ ゴシック" panose="020B0609070205080204" pitchFamily="49" charset="-128"/>
                  <a:ea typeface="ＭＳ ゴシック" panose="020B0609070205080204" pitchFamily="49" charset="-128"/>
                </a:rPr>
                <a:t>契約</a:t>
              </a:r>
              <a:r>
                <a:rPr lang="ja-JP" altLang="en-US" sz="1400" dirty="0" smtClean="0">
                  <a:solidFill>
                    <a:srgbClr val="FF0000"/>
                  </a:solidFill>
                  <a:latin typeface="ＭＳ ゴシック" panose="020B0609070205080204" pitchFamily="49" charset="-128"/>
                  <a:ea typeface="ＭＳ ゴシック" panose="020B0609070205080204" pitchFamily="49" charset="-128"/>
                </a:rPr>
                <a:t>形態は</a:t>
              </a:r>
              <a:r>
                <a:rPr lang="en-US" altLang="ja-JP" sz="1400" dirty="0" smtClean="0">
                  <a:solidFill>
                    <a:srgbClr val="FF0000"/>
                  </a:solidFill>
                  <a:latin typeface="ＭＳ ゴシック" panose="020B0609070205080204" pitchFamily="49" charset="-128"/>
                  <a:ea typeface="ＭＳ ゴシック" panose="020B0609070205080204" pitchFamily="49" charset="-128"/>
                </a:rPr>
                <a:t>【</a:t>
              </a:r>
              <a:r>
                <a:rPr lang="ja-JP" altLang="en-US" sz="1400" dirty="0">
                  <a:solidFill>
                    <a:srgbClr val="FF0000"/>
                  </a:solidFill>
                  <a:latin typeface="ＭＳ ゴシック" panose="020B0609070205080204" pitchFamily="49" charset="-128"/>
                  <a:ea typeface="ＭＳ ゴシック" panose="020B0609070205080204" pitchFamily="49" charset="-128"/>
                </a:rPr>
                <a:t>購入</a:t>
              </a:r>
              <a:r>
                <a:rPr lang="en-US" altLang="ja-JP" sz="1400" dirty="0">
                  <a:solidFill>
                    <a:srgbClr val="FF0000"/>
                  </a:solidFill>
                  <a:latin typeface="ＭＳ ゴシック" panose="020B0609070205080204" pitchFamily="49" charset="-128"/>
                  <a:ea typeface="ＭＳ ゴシック" panose="020B0609070205080204" pitchFamily="49" charset="-128"/>
                </a:rPr>
                <a:t>】【</a:t>
              </a:r>
              <a:r>
                <a:rPr lang="ja-JP" altLang="en-US" sz="1400" dirty="0">
                  <a:solidFill>
                    <a:srgbClr val="FF0000"/>
                  </a:solidFill>
                  <a:latin typeface="ＭＳ ゴシック" panose="020B0609070205080204" pitchFamily="49" charset="-128"/>
                  <a:ea typeface="ＭＳ ゴシック" panose="020B0609070205080204" pitchFamily="49" charset="-128"/>
                </a:rPr>
                <a:t>サブスク</a:t>
              </a:r>
              <a:r>
                <a:rPr lang="en-US" altLang="ja-JP" sz="1400" dirty="0">
                  <a:solidFill>
                    <a:srgbClr val="FF0000"/>
                  </a:solidFill>
                  <a:latin typeface="ＭＳ ゴシック" panose="020B0609070205080204" pitchFamily="49" charset="-128"/>
                  <a:ea typeface="ＭＳ ゴシック" panose="020B0609070205080204" pitchFamily="49" charset="-128"/>
                </a:rPr>
                <a:t>】【</a:t>
              </a:r>
              <a:r>
                <a:rPr lang="ja-JP" altLang="en-US" sz="1400" dirty="0">
                  <a:solidFill>
                    <a:srgbClr val="FF0000"/>
                  </a:solidFill>
                  <a:latin typeface="ＭＳ ゴシック" panose="020B0609070205080204" pitchFamily="49" charset="-128"/>
                  <a:ea typeface="ＭＳ ゴシック" panose="020B0609070205080204" pitchFamily="49" charset="-128"/>
                </a:rPr>
                <a:t>リース</a:t>
              </a:r>
              <a:r>
                <a:rPr lang="en-US" altLang="ja-JP" sz="1400" dirty="0">
                  <a:solidFill>
                    <a:srgbClr val="FF0000"/>
                  </a:solidFill>
                  <a:latin typeface="ＭＳ ゴシック" panose="020B0609070205080204" pitchFamily="49" charset="-128"/>
                  <a:ea typeface="ＭＳ ゴシック" panose="020B0609070205080204" pitchFamily="49" charset="-128"/>
                </a:rPr>
                <a:t>】【</a:t>
              </a:r>
              <a:r>
                <a:rPr lang="ja-JP" altLang="en-US" sz="1400" dirty="0">
                  <a:solidFill>
                    <a:srgbClr val="FF0000"/>
                  </a:solidFill>
                  <a:latin typeface="ＭＳ ゴシック" panose="020B0609070205080204" pitchFamily="49" charset="-128"/>
                  <a:ea typeface="ＭＳ ゴシック" panose="020B0609070205080204" pitchFamily="49" charset="-128"/>
                </a:rPr>
                <a:t>レンタル</a:t>
              </a:r>
              <a:r>
                <a:rPr lang="en-US" altLang="ja-JP" sz="1400" dirty="0" smtClean="0">
                  <a:solidFill>
                    <a:srgbClr val="FF0000"/>
                  </a:solidFill>
                  <a:latin typeface="ＭＳ ゴシック" panose="020B0609070205080204" pitchFamily="49" charset="-128"/>
                  <a:ea typeface="ＭＳ ゴシック" panose="020B0609070205080204" pitchFamily="49" charset="-128"/>
                </a:rPr>
                <a:t>】</a:t>
              </a:r>
              <a:r>
                <a:rPr lang="ja-JP" altLang="en-US" sz="1400" dirty="0">
                  <a:solidFill>
                    <a:srgbClr val="FF0000"/>
                  </a:solidFill>
                  <a:latin typeface="ＭＳ ゴシック" panose="020B0609070205080204" pitchFamily="49" charset="-128"/>
                  <a:ea typeface="ＭＳ ゴシック" panose="020B0609070205080204" pitchFamily="49" charset="-128"/>
                </a:rPr>
                <a:t>から</a:t>
              </a:r>
              <a:r>
                <a:rPr lang="ja-JP" altLang="en-US" sz="1400" dirty="0" smtClean="0">
                  <a:solidFill>
                    <a:srgbClr val="FF0000"/>
                  </a:solidFill>
                  <a:latin typeface="ＭＳ ゴシック" panose="020B0609070205080204" pitchFamily="49" charset="-128"/>
                  <a:ea typeface="ＭＳ ゴシック" panose="020B0609070205080204" pitchFamily="49" charset="-128"/>
                </a:rPr>
                <a:t>選択していただきます。</a:t>
              </a:r>
              <a:endParaRPr lang="en-US" altLang="ja-JP" sz="1400" dirty="0">
                <a:solidFill>
                  <a:srgbClr val="FF0000"/>
                </a:solidFill>
                <a:latin typeface="ＭＳ ゴシック" panose="020B0609070205080204" pitchFamily="49" charset="-128"/>
                <a:ea typeface="ＭＳ ゴシック" panose="020B0609070205080204" pitchFamily="49" charset="-128"/>
              </a:endParaRPr>
            </a:p>
          </p:txBody>
        </p:sp>
      </p:grpSp>
      <p:sp>
        <p:nvSpPr>
          <p:cNvPr id="18" name="タイトル 1"/>
          <p:cNvSpPr txBox="1">
            <a:spLocks/>
          </p:cNvSpPr>
          <p:nvPr/>
        </p:nvSpPr>
        <p:spPr>
          <a:xfrm>
            <a:off x="8150347" y="0"/>
            <a:ext cx="993653" cy="393138"/>
          </a:xfrm>
          <a:prstGeom prst="rect">
            <a:avLst/>
          </a:prstGeom>
          <a:noFill/>
          <a:ln w="25400">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4000"/>
              </a:lnSpc>
            </a:pPr>
            <a:r>
              <a:rPr lang="en-US" altLang="ja-JP" sz="1400" b="1" dirty="0" smtClean="0">
                <a:latin typeface="ＭＳ ゴシック" panose="020B0609070205080204" pitchFamily="49" charset="-128"/>
                <a:ea typeface="ＭＳ ゴシック" panose="020B0609070205080204" pitchFamily="49" charset="-128"/>
              </a:rPr>
              <a:t>46/56</a:t>
            </a:r>
            <a:endParaRPr lang="ja-JP" altLang="en-US" sz="1400" b="1" dirty="0">
              <a:latin typeface="ＭＳ ゴシック" panose="020B0609070205080204" pitchFamily="49" charset="-128"/>
              <a:ea typeface="ＭＳ ゴシック" panose="020B0609070205080204" pitchFamily="49" charset="-128"/>
            </a:endParaRPr>
          </a:p>
        </p:txBody>
      </p:sp>
      <p:sp>
        <p:nvSpPr>
          <p:cNvPr id="10" name="タイトル 9"/>
          <p:cNvSpPr>
            <a:spLocks noGrp="1"/>
          </p:cNvSpPr>
          <p:nvPr>
            <p:ph type="title"/>
          </p:nvPr>
        </p:nvSpPr>
        <p:spPr/>
        <p:txBody>
          <a:bodyPr/>
          <a:lstStyle/>
          <a:p>
            <a:r>
              <a:rPr lang="zh-TW" altLang="en-US" dirty="0"/>
              <a:t>交付申請様式</a:t>
            </a:r>
            <a:r>
              <a:rPr lang="ja-JP" altLang="en-US" dirty="0"/>
              <a:t>（記入例）</a:t>
            </a:r>
            <a:r>
              <a:rPr lang="ja-JP" altLang="en-US" dirty="0">
                <a:solidFill>
                  <a:srgbClr val="C00000"/>
                </a:solidFill>
              </a:rPr>
              <a:t>＜交付申請所定様式②作成支援様式＞</a:t>
            </a:r>
            <a:endParaRPr kumimoji="1" lang="ja-JP" altLang="en-US" dirty="0"/>
          </a:p>
        </p:txBody>
      </p:sp>
    </p:spTree>
    <p:extLst>
      <p:ext uri="{BB962C8B-B14F-4D97-AF65-F5344CB8AC3E}">
        <p14:creationId xmlns:p14="http://schemas.microsoft.com/office/powerpoint/2010/main" val="3802694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3"/>
          <a:srcRect r="1227"/>
          <a:stretch/>
        </p:blipFill>
        <p:spPr>
          <a:xfrm>
            <a:off x="273576" y="1953392"/>
            <a:ext cx="8433260" cy="1848924"/>
          </a:xfrm>
          <a:prstGeom prst="rect">
            <a:avLst/>
          </a:prstGeom>
        </p:spPr>
      </p:pic>
      <p:pic>
        <p:nvPicPr>
          <p:cNvPr id="4" name="図 3"/>
          <p:cNvPicPr>
            <a:picLocks noChangeAspect="1"/>
          </p:cNvPicPr>
          <p:nvPr/>
        </p:nvPicPr>
        <p:blipFill rotWithShape="1">
          <a:blip r:embed="rId4"/>
          <a:srcRect t="4950"/>
          <a:stretch/>
        </p:blipFill>
        <p:spPr>
          <a:xfrm>
            <a:off x="246463" y="4157877"/>
            <a:ext cx="8433260" cy="1758087"/>
          </a:xfrm>
          <a:prstGeom prst="rect">
            <a:avLst/>
          </a:prstGeom>
        </p:spPr>
      </p:pic>
      <p:grpSp>
        <p:nvGrpSpPr>
          <p:cNvPr id="8" name="グループ化 7"/>
          <p:cNvGrpSpPr/>
          <p:nvPr/>
        </p:nvGrpSpPr>
        <p:grpSpPr>
          <a:xfrm>
            <a:off x="323850" y="2727614"/>
            <a:ext cx="8388350" cy="2595175"/>
            <a:chOff x="431800" y="2493819"/>
            <a:chExt cx="11184467" cy="3388919"/>
          </a:xfrm>
        </p:grpSpPr>
        <p:sp>
          <p:nvSpPr>
            <p:cNvPr id="26" name="正方形/長方形 25"/>
            <p:cNvSpPr/>
            <p:nvPr/>
          </p:nvSpPr>
          <p:spPr>
            <a:xfrm>
              <a:off x="3449781" y="2493819"/>
              <a:ext cx="207819" cy="147448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p>
          </p:txBody>
        </p:sp>
        <p:sp>
          <p:nvSpPr>
            <p:cNvPr id="29" name="正方形/長方形 28"/>
            <p:cNvSpPr/>
            <p:nvPr/>
          </p:nvSpPr>
          <p:spPr>
            <a:xfrm>
              <a:off x="431800" y="4050521"/>
              <a:ext cx="11184467" cy="1832217"/>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rgbClr val="FF0000"/>
                  </a:solidFill>
                  <a:latin typeface="ＭＳ ゴシック" panose="020B0609070205080204" pitchFamily="49" charset="-128"/>
                  <a:ea typeface="ＭＳ ゴシック" panose="020B0609070205080204" pitchFamily="49" charset="-128"/>
                </a:rPr>
                <a:t>耐用年数は下記のとおりです。</a:t>
              </a:r>
            </a:p>
            <a:p>
              <a:r>
                <a:rPr lang="ja-JP" altLang="en-US" sz="1400" b="1" dirty="0">
                  <a:solidFill>
                    <a:srgbClr val="FF0000"/>
                  </a:solidFill>
                  <a:latin typeface="ＭＳ ゴシック" panose="020B0609070205080204" pitchFamily="49" charset="-128"/>
                  <a:ea typeface="ＭＳ ゴシック" panose="020B0609070205080204" pitchFamily="49" charset="-128"/>
                </a:rPr>
                <a:t>＜購入の場合＞</a:t>
              </a:r>
              <a:r>
                <a:rPr lang="ja-JP" altLang="en-US" sz="1400" dirty="0">
                  <a:solidFill>
                    <a:srgbClr val="FF0000"/>
                  </a:solidFill>
                  <a:latin typeface="ＭＳ ゴシック" panose="020B0609070205080204" pitchFamily="49" charset="-128"/>
                  <a:ea typeface="ＭＳ ゴシック" panose="020B0609070205080204" pitchFamily="49" charset="-128"/>
                </a:rPr>
                <a:t>　</a:t>
              </a:r>
              <a:r>
                <a:rPr lang="ja-JP" altLang="en-US" sz="1400" u="sng" dirty="0">
                  <a:solidFill>
                    <a:srgbClr val="FF0000"/>
                  </a:solidFill>
                  <a:latin typeface="ＭＳ ゴシック" panose="020B0609070205080204" pitchFamily="49" charset="-128"/>
                  <a:ea typeface="ＭＳ ゴシック" panose="020B0609070205080204" pitchFamily="49" charset="-128"/>
                </a:rPr>
                <a:t>ソフトウェア</a:t>
              </a:r>
              <a:r>
                <a:rPr lang="ja-JP" altLang="en-US" sz="1400" u="sng" dirty="0" smtClean="0">
                  <a:solidFill>
                    <a:srgbClr val="FF0000"/>
                  </a:solidFill>
                  <a:latin typeface="ＭＳ ゴシック" panose="020B0609070205080204" pitchFamily="49" charset="-128"/>
                  <a:ea typeface="ＭＳ ゴシック" panose="020B0609070205080204" pitchFamily="49" charset="-128"/>
                </a:rPr>
                <a:t>：５年、</a:t>
              </a:r>
              <a:r>
                <a:rPr lang="ja-JP" altLang="en-US" sz="1400" u="sng" dirty="0">
                  <a:solidFill>
                    <a:srgbClr val="FF0000"/>
                  </a:solidFill>
                  <a:latin typeface="ＭＳ ゴシック" panose="020B0609070205080204" pitchFamily="49" charset="-128"/>
                  <a:ea typeface="ＭＳ ゴシック" panose="020B0609070205080204" pitchFamily="49" charset="-128"/>
                </a:rPr>
                <a:t>パソコン</a:t>
              </a:r>
              <a:r>
                <a:rPr lang="ja-JP" altLang="en-US" sz="1400" u="sng" dirty="0" smtClean="0">
                  <a:solidFill>
                    <a:srgbClr val="FF0000"/>
                  </a:solidFill>
                  <a:latin typeface="ＭＳ ゴシック" panose="020B0609070205080204" pitchFamily="49" charset="-128"/>
                  <a:ea typeface="ＭＳ ゴシック" panose="020B0609070205080204" pitchFamily="49" charset="-128"/>
                </a:rPr>
                <a:t>：６年、その他の関連機器：５年</a:t>
              </a:r>
              <a:endParaRPr lang="ja-JP" altLang="en-US" sz="1400" u="sng" dirty="0">
                <a:solidFill>
                  <a:srgbClr val="FF0000"/>
                </a:solidFill>
                <a:latin typeface="ＭＳ ゴシック" panose="020B0609070205080204" pitchFamily="49" charset="-128"/>
                <a:ea typeface="ＭＳ ゴシック" panose="020B0609070205080204" pitchFamily="49" charset="-128"/>
              </a:endParaRPr>
            </a:p>
            <a:p>
              <a:r>
                <a:rPr lang="ja-JP" altLang="en-US" sz="1400" b="1" dirty="0">
                  <a:solidFill>
                    <a:srgbClr val="FF0000"/>
                  </a:solidFill>
                  <a:latin typeface="ＭＳ ゴシック" panose="020B0609070205080204" pitchFamily="49" charset="-128"/>
                  <a:ea typeface="ＭＳ ゴシック" panose="020B0609070205080204" pitchFamily="49" charset="-128"/>
                </a:rPr>
                <a:t>＜サブスクリプション、リース、レンタルの場合＞</a:t>
              </a:r>
              <a:r>
                <a:rPr lang="ja-JP" altLang="en-US" sz="1400" dirty="0">
                  <a:solidFill>
                    <a:srgbClr val="FF0000"/>
                  </a:solidFill>
                  <a:latin typeface="ＭＳ ゴシック" panose="020B0609070205080204" pitchFamily="49" charset="-128"/>
                  <a:ea typeface="ＭＳ ゴシック" panose="020B0609070205080204" pitchFamily="49" charset="-128"/>
                </a:rPr>
                <a:t>　</a:t>
              </a:r>
              <a:r>
                <a:rPr lang="ja-JP" altLang="en-US" sz="1400" u="sng" dirty="0">
                  <a:solidFill>
                    <a:srgbClr val="FF0000"/>
                  </a:solidFill>
                  <a:latin typeface="ＭＳ ゴシック" panose="020B0609070205080204" pitchFamily="49" charset="-128"/>
                  <a:ea typeface="ＭＳ ゴシック" panose="020B0609070205080204" pitchFamily="49" charset="-128"/>
                </a:rPr>
                <a:t>契約期間＝耐用年数</a:t>
              </a:r>
            </a:p>
            <a:p>
              <a:r>
                <a:rPr lang="ja-JP" altLang="en-US" sz="1400" dirty="0">
                  <a:solidFill>
                    <a:srgbClr val="FF0000"/>
                  </a:solidFill>
                  <a:latin typeface="ＭＳ ゴシック" panose="020B0609070205080204" pitchFamily="49" charset="-128"/>
                  <a:ea typeface="ＭＳ ゴシック" panose="020B0609070205080204" pitchFamily="49" charset="-128"/>
                </a:rPr>
                <a:t>ただし、完了実績報告期限の</a:t>
              </a:r>
              <a:r>
                <a:rPr lang="ja-JP" altLang="en-US" sz="1400" dirty="0" smtClean="0">
                  <a:solidFill>
                    <a:srgbClr val="FF0000"/>
                  </a:solidFill>
                  <a:latin typeface="ＭＳ ゴシック" panose="020B0609070205080204" pitchFamily="49" charset="-128"/>
                  <a:ea typeface="ＭＳ ゴシック" panose="020B0609070205080204" pitchFamily="49" charset="-128"/>
                </a:rPr>
                <a:t>令和７年２月</a:t>
              </a:r>
              <a:r>
                <a:rPr lang="en-US" altLang="ja-JP" sz="1400" dirty="0">
                  <a:solidFill>
                    <a:srgbClr val="FF0000"/>
                  </a:solidFill>
                  <a:latin typeface="ＭＳ ゴシック" panose="020B0609070205080204" pitchFamily="49" charset="-128"/>
                  <a:ea typeface="ＭＳ ゴシック" panose="020B0609070205080204" pitchFamily="49" charset="-128"/>
                </a:rPr>
                <a:t>28</a:t>
              </a:r>
              <a:r>
                <a:rPr lang="ja-JP" altLang="en-US" sz="1400" dirty="0">
                  <a:solidFill>
                    <a:srgbClr val="FF0000"/>
                  </a:solidFill>
                  <a:latin typeface="ＭＳ ゴシック" panose="020B0609070205080204" pitchFamily="49" charset="-128"/>
                  <a:ea typeface="ＭＳ ゴシック" panose="020B0609070205080204" pitchFamily="49" charset="-128"/>
                </a:rPr>
                <a:t>日までに支払いが完了した額が補助対象の上限となりますので、分割払いの場合は、</a:t>
              </a:r>
              <a:r>
                <a:rPr lang="ja-JP" altLang="en-US" sz="1400" dirty="0" smtClean="0">
                  <a:solidFill>
                    <a:srgbClr val="FF0000"/>
                  </a:solidFill>
                  <a:latin typeface="ＭＳ ゴシック" panose="020B0609070205080204" pitchFamily="49" charset="-128"/>
                  <a:ea typeface="ＭＳ ゴシック" panose="020B0609070205080204" pitchFamily="49" charset="-128"/>
                </a:rPr>
                <a:t>令和７年２月</a:t>
              </a:r>
              <a:r>
                <a:rPr lang="en-US" altLang="ja-JP" sz="1400" dirty="0">
                  <a:solidFill>
                    <a:srgbClr val="FF0000"/>
                  </a:solidFill>
                  <a:latin typeface="ＭＳ ゴシック" panose="020B0609070205080204" pitchFamily="49" charset="-128"/>
                  <a:ea typeface="ＭＳ ゴシック" panose="020B0609070205080204" pitchFamily="49" charset="-128"/>
                </a:rPr>
                <a:t>28</a:t>
              </a:r>
              <a:r>
                <a:rPr lang="ja-JP" altLang="en-US" sz="1400" dirty="0">
                  <a:solidFill>
                    <a:srgbClr val="FF0000"/>
                  </a:solidFill>
                  <a:latin typeface="ＭＳ ゴシック" panose="020B0609070205080204" pitchFamily="49" charset="-128"/>
                  <a:ea typeface="ＭＳ ゴシック" panose="020B0609070205080204" pitchFamily="49" charset="-128"/>
                </a:rPr>
                <a:t>日までに支払いが完了した対象期間分が耐用年数となります。</a:t>
              </a:r>
            </a:p>
            <a:p>
              <a:r>
                <a:rPr lang="en-US" altLang="ja-JP" sz="1400" dirty="0">
                  <a:solidFill>
                    <a:srgbClr val="FF0000"/>
                  </a:solidFill>
                  <a:latin typeface="ＭＳ ゴシック" panose="020B0609070205080204" pitchFamily="49" charset="-128"/>
                  <a:ea typeface="ＭＳ ゴシック" panose="020B0609070205080204" pitchFamily="49" charset="-128"/>
                </a:rPr>
                <a:t>※</a:t>
              </a:r>
              <a:r>
                <a:rPr lang="ja-JP" altLang="en-US" sz="1400" dirty="0">
                  <a:solidFill>
                    <a:srgbClr val="FF0000"/>
                  </a:solidFill>
                  <a:latin typeface="ＭＳ ゴシック" panose="020B0609070205080204" pitchFamily="49" charset="-128"/>
                  <a:ea typeface="ＭＳ ゴシック" panose="020B0609070205080204" pitchFamily="49" charset="-128"/>
                </a:rPr>
                <a:t>プルダウンに無い期間については、「以内」で選択します。</a:t>
              </a:r>
            </a:p>
          </p:txBody>
        </p:sp>
      </p:grpSp>
      <p:grpSp>
        <p:nvGrpSpPr>
          <p:cNvPr id="9" name="グループ化 8"/>
          <p:cNvGrpSpPr/>
          <p:nvPr/>
        </p:nvGrpSpPr>
        <p:grpSpPr>
          <a:xfrm>
            <a:off x="323850" y="2727614"/>
            <a:ext cx="8382986" cy="3112467"/>
            <a:chOff x="431799" y="2493819"/>
            <a:chExt cx="11177315" cy="4149956"/>
          </a:xfrm>
        </p:grpSpPr>
        <p:sp>
          <p:nvSpPr>
            <p:cNvPr id="16" name="正方形/長方形 15"/>
            <p:cNvSpPr/>
            <p:nvPr/>
          </p:nvSpPr>
          <p:spPr>
            <a:xfrm>
              <a:off x="4647210" y="2493819"/>
              <a:ext cx="306627" cy="151688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p>
          </p:txBody>
        </p:sp>
        <p:sp>
          <p:nvSpPr>
            <p:cNvPr id="18" name="正方形/長方形 17"/>
            <p:cNvSpPr/>
            <p:nvPr/>
          </p:nvSpPr>
          <p:spPr>
            <a:xfrm>
              <a:off x="431799" y="6055230"/>
              <a:ext cx="11177315" cy="588545"/>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rgbClr val="FF0000"/>
                  </a:solidFill>
                  <a:latin typeface="ＭＳ ゴシック" panose="020B0609070205080204" pitchFamily="49" charset="-128"/>
                  <a:ea typeface="ＭＳ ゴシック" panose="020B0609070205080204" pitchFamily="49" charset="-128"/>
                </a:rPr>
                <a:t>他のプロジェクトでもソフトウェア等を利用していた場合は</a:t>
              </a:r>
              <a:r>
                <a:rPr lang="ja-JP" altLang="en-US" sz="1400" dirty="0" smtClean="0">
                  <a:solidFill>
                    <a:srgbClr val="FF0000"/>
                  </a:solidFill>
                  <a:latin typeface="ＭＳ ゴシック" panose="020B0609070205080204" pitchFamily="49" charset="-128"/>
                  <a:ea typeface="ＭＳ ゴシック" panose="020B0609070205080204" pitchFamily="49" charset="-128"/>
                </a:rPr>
                <a:t>、○と</a:t>
              </a:r>
              <a:r>
                <a:rPr lang="ja-JP" altLang="en-US" sz="1400" dirty="0">
                  <a:solidFill>
                    <a:srgbClr val="FF0000"/>
                  </a:solidFill>
                  <a:latin typeface="ＭＳ ゴシック" panose="020B0609070205080204" pitchFamily="49" charset="-128"/>
                  <a:ea typeface="ＭＳ ゴシック" panose="020B0609070205080204" pitchFamily="49" charset="-128"/>
                </a:rPr>
                <a:t>し、各事業者において管理するログや勤務簿等の根拠資料を基に、利用割合を入力すると補助対象経費が算定できます。</a:t>
              </a:r>
            </a:p>
          </p:txBody>
        </p:sp>
      </p:grpSp>
      <p:grpSp>
        <p:nvGrpSpPr>
          <p:cNvPr id="10" name="グループ化 9"/>
          <p:cNvGrpSpPr/>
          <p:nvPr/>
        </p:nvGrpSpPr>
        <p:grpSpPr>
          <a:xfrm>
            <a:off x="323850" y="2721380"/>
            <a:ext cx="8388350" cy="3993008"/>
            <a:chOff x="431800" y="2535746"/>
            <a:chExt cx="11184467" cy="5332574"/>
          </a:xfrm>
        </p:grpSpPr>
        <p:sp>
          <p:nvSpPr>
            <p:cNvPr id="17" name="正方形/長方形 16"/>
            <p:cNvSpPr/>
            <p:nvPr/>
          </p:nvSpPr>
          <p:spPr>
            <a:xfrm>
              <a:off x="5671310" y="2535746"/>
              <a:ext cx="699345" cy="151688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p>
          </p:txBody>
        </p:sp>
        <p:sp>
          <p:nvSpPr>
            <p:cNvPr id="19" name="正方形/長方形 18"/>
            <p:cNvSpPr/>
            <p:nvPr/>
          </p:nvSpPr>
          <p:spPr>
            <a:xfrm>
              <a:off x="431800" y="6795190"/>
              <a:ext cx="11184467" cy="1073130"/>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srgbClr val="FF0000"/>
                  </a:solidFill>
                  <a:latin typeface="ＭＳ ゴシック" panose="020B0609070205080204" pitchFamily="49" charset="-128"/>
                  <a:ea typeface="ＭＳ ゴシック" panose="020B0609070205080204" pitchFamily="49" charset="-128"/>
                </a:rPr>
                <a:t>＜実施状況報告・完了実績報告時提出資料＞</a:t>
              </a:r>
            </a:p>
            <a:p>
              <a:r>
                <a:rPr lang="ja-JP" altLang="en-US" sz="1400" dirty="0">
                  <a:solidFill>
                    <a:srgbClr val="FF0000"/>
                  </a:solidFill>
                  <a:latin typeface="ＭＳ ゴシック" panose="020B0609070205080204" pitchFamily="49" charset="-128"/>
                  <a:ea typeface="ＭＳ ゴシック" panose="020B0609070205080204" pitchFamily="49" charset="-128"/>
                </a:rPr>
                <a:t>注文書、契約書、納品書、領収書等の根拠資料の名称を記載し、対象のソフトウェア毎にまとめて</a:t>
              </a:r>
              <a:r>
                <a:rPr lang="en-US" altLang="ja-JP" sz="1400" dirty="0">
                  <a:solidFill>
                    <a:srgbClr val="FF0000"/>
                  </a:solidFill>
                  <a:latin typeface="ＭＳ ゴシック" panose="020B0609070205080204" pitchFamily="49" charset="-128"/>
                  <a:ea typeface="ＭＳ ゴシック" panose="020B0609070205080204" pitchFamily="49" charset="-128"/>
                </a:rPr>
                <a:t>PDF</a:t>
              </a:r>
              <a:r>
                <a:rPr lang="ja-JP" altLang="en-US" sz="1400" dirty="0">
                  <a:solidFill>
                    <a:srgbClr val="FF0000"/>
                  </a:solidFill>
                  <a:latin typeface="ＭＳ ゴシック" panose="020B0609070205080204" pitchFamily="49" charset="-128"/>
                  <a:ea typeface="ＭＳ ゴシック" panose="020B0609070205080204" pitchFamily="49" charset="-128"/>
                </a:rPr>
                <a:t>化した資料に通し番号を振ってください。</a:t>
              </a:r>
            </a:p>
          </p:txBody>
        </p:sp>
      </p:grpSp>
      <p:sp>
        <p:nvSpPr>
          <p:cNvPr id="24" name="タイトル 1"/>
          <p:cNvSpPr txBox="1">
            <a:spLocks/>
          </p:cNvSpPr>
          <p:nvPr/>
        </p:nvSpPr>
        <p:spPr>
          <a:xfrm>
            <a:off x="8150347" y="0"/>
            <a:ext cx="993653" cy="393138"/>
          </a:xfrm>
          <a:prstGeom prst="rect">
            <a:avLst/>
          </a:prstGeom>
          <a:noFill/>
          <a:ln w="25400">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4000"/>
              </a:lnSpc>
            </a:pPr>
            <a:r>
              <a:rPr lang="en-US" altLang="ja-JP" sz="1400" b="1" dirty="0" smtClean="0">
                <a:latin typeface="ＭＳ ゴシック" panose="020B0609070205080204" pitchFamily="49" charset="-128"/>
                <a:ea typeface="ＭＳ ゴシック" panose="020B0609070205080204" pitchFamily="49" charset="-128"/>
              </a:rPr>
              <a:t>46/56</a:t>
            </a:r>
            <a:endParaRPr lang="ja-JP" altLang="en-US" sz="1400" b="1" dirty="0">
              <a:latin typeface="ＭＳ ゴシック" panose="020B0609070205080204" pitchFamily="49" charset="-128"/>
              <a:ea typeface="ＭＳ ゴシック" panose="020B0609070205080204" pitchFamily="49" charset="-128"/>
            </a:endParaRPr>
          </a:p>
        </p:txBody>
      </p:sp>
      <p:sp>
        <p:nvSpPr>
          <p:cNvPr id="25" name="正方形/長方形 24"/>
          <p:cNvSpPr/>
          <p:nvPr/>
        </p:nvSpPr>
        <p:spPr>
          <a:xfrm>
            <a:off x="252000" y="619200"/>
            <a:ext cx="1980000" cy="360000"/>
          </a:xfrm>
          <a:prstGeom prst="rect">
            <a:avLst/>
          </a:prstGeom>
          <a:solidFill>
            <a:schemeClr val="accent2">
              <a:lumMod val="20000"/>
              <a:lumOff val="80000"/>
            </a:schemeClr>
          </a:solidFill>
          <a:ln w="34925" cmpd="dbl">
            <a:solidFill>
              <a:srgbClr val="C00000"/>
            </a:solidFill>
          </a:ln>
        </p:spPr>
        <p:txBody>
          <a:bodyPr wrap="square">
            <a:spAutoFit/>
          </a:bodyPr>
          <a:lstStyle/>
          <a:p>
            <a:pPr algn="ctr"/>
            <a:r>
              <a:rPr lang="ja-JP" altLang="en-US" sz="1600" b="1" dirty="0">
                <a:solidFill>
                  <a:srgbClr val="C00000"/>
                </a:solidFill>
                <a:latin typeface="ＭＳ ゴシック" panose="020B0609070205080204" pitchFamily="49" charset="-128"/>
                <a:ea typeface="ＭＳ ゴシック" panose="020B0609070205080204" pitchFamily="49" charset="-128"/>
              </a:rPr>
              <a:t>作成支援様式⑫</a:t>
            </a:r>
          </a:p>
        </p:txBody>
      </p:sp>
      <p:sp>
        <p:nvSpPr>
          <p:cNvPr id="6" name="タイトル 5"/>
          <p:cNvSpPr>
            <a:spLocks noGrp="1"/>
          </p:cNvSpPr>
          <p:nvPr>
            <p:ph type="title"/>
          </p:nvPr>
        </p:nvSpPr>
        <p:spPr>
          <a:xfrm>
            <a:off x="250825" y="1"/>
            <a:ext cx="7899522" cy="495300"/>
          </a:xfrm>
        </p:spPr>
        <p:txBody>
          <a:bodyPr/>
          <a:lstStyle/>
          <a:p>
            <a:r>
              <a:rPr lang="en-US" altLang="zh-TW" dirty="0" smtClean="0"/>
              <a:t>7 </a:t>
            </a:r>
            <a:r>
              <a:rPr lang="zh-TW" altLang="en-US" dirty="0" smtClean="0"/>
              <a:t>交付</a:t>
            </a:r>
            <a:r>
              <a:rPr lang="zh-TW" altLang="en-US" dirty="0"/>
              <a:t>申請様式</a:t>
            </a:r>
            <a:r>
              <a:rPr lang="ja-JP" altLang="en-US" dirty="0"/>
              <a:t>（記入例）</a:t>
            </a:r>
            <a:r>
              <a:rPr lang="ja-JP" altLang="en-US" dirty="0">
                <a:solidFill>
                  <a:srgbClr val="C00000"/>
                </a:solidFill>
              </a:rPr>
              <a:t>＜交付申請所定様式②作成支援様式＞</a:t>
            </a:r>
            <a:endParaRPr kumimoji="1" lang="ja-JP" altLang="en-US" dirty="0"/>
          </a:p>
        </p:txBody>
      </p:sp>
      <p:sp>
        <p:nvSpPr>
          <p:cNvPr id="23" name="テキスト ボックス 1"/>
          <p:cNvSpPr txBox="1"/>
          <p:nvPr/>
        </p:nvSpPr>
        <p:spPr>
          <a:xfrm>
            <a:off x="4967289" y="1953392"/>
            <a:ext cx="3744912" cy="574717"/>
          </a:xfrm>
          <a:prstGeom prst="rect">
            <a:avLst/>
          </a:prstGeom>
          <a:solidFill>
            <a:schemeClr val="lt1"/>
          </a:solidFill>
          <a:ln w="9525" cmpd="sng">
            <a:solidFill>
              <a:srgbClr val="FF0000"/>
            </a:solidFill>
          </a:ln>
        </p:spPr>
        <p:style>
          <a:lnRef idx="0">
            <a:scrgbClr r="0" g="0" b="0"/>
          </a:lnRef>
          <a:fillRef idx="0">
            <a:scrgbClr r="0" g="0" b="0"/>
          </a:fillRef>
          <a:effectRef idx="0">
            <a:scrgbClr r="0" g="0" b="0"/>
          </a:effectRef>
          <a:fontRef idx="minor">
            <a:schemeClr val="dk1"/>
          </a:fontRef>
        </p:style>
        <p:txBody>
          <a:bodyPr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400" dirty="0">
                <a:solidFill>
                  <a:srgbClr val="FF0000"/>
                </a:solidFill>
                <a:latin typeface="ＭＳ ゴシック" panose="020B0609070205080204" pitchFamily="49" charset="-128"/>
                <a:ea typeface="ＭＳ ゴシック" panose="020B0609070205080204" pitchFamily="49" charset="-128"/>
              </a:rPr>
              <a:t>実績と合わせて予定を記載</a:t>
            </a:r>
            <a:r>
              <a:rPr lang="ja-JP" altLang="en-US" sz="1400">
                <a:solidFill>
                  <a:srgbClr val="FF0000"/>
                </a:solidFill>
                <a:latin typeface="ＭＳ ゴシック" panose="020B0609070205080204" pitchFamily="49" charset="-128"/>
                <a:ea typeface="ＭＳ ゴシック" panose="020B0609070205080204" pitchFamily="49" charset="-128"/>
              </a:rPr>
              <a:t>し</a:t>
            </a:r>
            <a:r>
              <a:rPr lang="ja-JP" altLang="en-US" sz="1400" smtClean="0">
                <a:solidFill>
                  <a:srgbClr val="FF0000"/>
                </a:solidFill>
                <a:latin typeface="ＭＳ ゴシック" panose="020B0609070205080204" pitchFamily="49" charset="-128"/>
                <a:ea typeface="ＭＳ ゴシック" panose="020B0609070205080204" pitchFamily="49" charset="-128"/>
              </a:rPr>
              <a:t>、</a:t>
            </a:r>
            <a:endParaRPr lang="en-US" altLang="ja-JP" sz="1400" dirty="0" smtClean="0">
              <a:solidFill>
                <a:srgbClr val="FF0000"/>
              </a:solidFill>
              <a:latin typeface="ＭＳ ゴシック" panose="020B0609070205080204" pitchFamily="49" charset="-128"/>
              <a:ea typeface="ＭＳ ゴシック" panose="020B0609070205080204" pitchFamily="49" charset="-128"/>
            </a:endParaRPr>
          </a:p>
          <a:p>
            <a:r>
              <a:rPr lang="ja-JP" altLang="en-US" sz="1400" dirty="0" smtClean="0">
                <a:solidFill>
                  <a:srgbClr val="FF0000"/>
                </a:solidFill>
                <a:latin typeface="ＭＳ ゴシック" panose="020B0609070205080204" pitchFamily="49" charset="-128"/>
                <a:ea typeface="ＭＳ ゴシック" panose="020B0609070205080204" pitchFamily="49" charset="-128"/>
              </a:rPr>
              <a:t>補助</a:t>
            </a:r>
            <a:r>
              <a:rPr lang="ja-JP" altLang="en-US" sz="1400" dirty="0">
                <a:solidFill>
                  <a:srgbClr val="FF0000"/>
                </a:solidFill>
                <a:latin typeface="ＭＳ ゴシック" panose="020B0609070205080204" pitchFamily="49" charset="-128"/>
                <a:ea typeface="ＭＳ ゴシック" panose="020B0609070205080204" pitchFamily="49" charset="-128"/>
              </a:rPr>
              <a:t>対象経費の総額を算定</a:t>
            </a:r>
            <a:r>
              <a:rPr lang="ja-JP" altLang="en-US" sz="1400" dirty="0" smtClean="0">
                <a:solidFill>
                  <a:srgbClr val="FF0000"/>
                </a:solidFill>
                <a:latin typeface="ＭＳ ゴシック" panose="020B0609070205080204" pitchFamily="49" charset="-128"/>
                <a:ea typeface="ＭＳ ゴシック" panose="020B0609070205080204" pitchFamily="49" charset="-128"/>
              </a:rPr>
              <a:t>してください</a:t>
            </a:r>
            <a:r>
              <a:rPr lang="ja-JP" altLang="en-US" sz="1400" dirty="0">
                <a:solidFill>
                  <a:srgbClr val="FF0000"/>
                </a:solidFill>
                <a:latin typeface="ＭＳ ゴシック" panose="020B0609070205080204" pitchFamily="49" charset="-128"/>
                <a:ea typeface="ＭＳ ゴシック" panose="020B0609070205080204" pitchFamily="49" charset="-128"/>
              </a:rPr>
              <a:t>。</a:t>
            </a:r>
            <a:endParaRPr lang="en-US" altLang="ja-JP" sz="1400" dirty="0">
              <a:solidFill>
                <a:srgbClr val="FF0000"/>
              </a:solidFill>
              <a:latin typeface="ＭＳ ゴシック" panose="020B0609070205080204" pitchFamily="49" charset="-128"/>
              <a:ea typeface="ＭＳ ゴシック" panose="020B0609070205080204" pitchFamily="49" charset="-128"/>
            </a:endParaRPr>
          </a:p>
        </p:txBody>
      </p:sp>
      <p:sp>
        <p:nvSpPr>
          <p:cNvPr id="20" name="テキスト ボックス 1"/>
          <p:cNvSpPr txBox="1"/>
          <p:nvPr/>
        </p:nvSpPr>
        <p:spPr>
          <a:xfrm>
            <a:off x="3076303" y="619201"/>
            <a:ext cx="5816871" cy="978630"/>
          </a:xfrm>
          <a:prstGeom prst="rect">
            <a:avLst/>
          </a:prstGeom>
          <a:solidFill>
            <a:schemeClr val="lt1"/>
          </a:solidFill>
          <a:ln w="9525" cmpd="sng">
            <a:solidFill>
              <a:srgbClr val="0070C0"/>
            </a:solidFill>
          </a:ln>
        </p:spPr>
        <p:style>
          <a:lnRef idx="0">
            <a:scrgbClr r="0" g="0" b="0"/>
          </a:lnRef>
          <a:fillRef idx="0">
            <a:scrgbClr r="0" g="0" b="0"/>
          </a:fillRef>
          <a:effectRef idx="0">
            <a:scrgbClr r="0" g="0" b="0"/>
          </a:effectRef>
          <a:fontRef idx="minor">
            <a:schemeClr val="dk1"/>
          </a:fontRef>
        </p:style>
        <p:txBody>
          <a:bodyPr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400" dirty="0">
                <a:solidFill>
                  <a:srgbClr val="0070C0"/>
                </a:solidFill>
                <a:latin typeface="ＭＳ ゴシック" panose="020B0609070205080204" pitchFamily="49" charset="-128"/>
                <a:ea typeface="ＭＳ ゴシック" panose="020B0609070205080204" pitchFamily="49" charset="-128"/>
              </a:rPr>
              <a:t>様式⑫、⑬、⑬</a:t>
            </a:r>
            <a:r>
              <a:rPr lang="en-US" altLang="ja-JP" sz="1400" dirty="0">
                <a:solidFill>
                  <a:srgbClr val="0070C0"/>
                </a:solidFill>
                <a:latin typeface="ＭＳ ゴシック" panose="020B0609070205080204" pitchFamily="49" charset="-128"/>
                <a:ea typeface="ＭＳ ゴシック" panose="020B0609070205080204" pitchFamily="49" charset="-128"/>
              </a:rPr>
              <a:t>-1</a:t>
            </a:r>
            <a:r>
              <a:rPr lang="ja-JP" altLang="en-US" sz="1400" dirty="0" err="1">
                <a:solidFill>
                  <a:srgbClr val="0070C0"/>
                </a:solidFill>
                <a:latin typeface="ＭＳ ゴシック" panose="020B0609070205080204" pitchFamily="49" charset="-128"/>
                <a:ea typeface="ＭＳ ゴシック" panose="020B0609070205080204" pitchFamily="49" charset="-128"/>
              </a:rPr>
              <a:t>、</a:t>
            </a:r>
            <a:r>
              <a:rPr lang="ja-JP" altLang="en-US" sz="1400" dirty="0">
                <a:solidFill>
                  <a:srgbClr val="0070C0"/>
                </a:solidFill>
                <a:latin typeface="ＭＳ ゴシック" panose="020B0609070205080204" pitchFamily="49" charset="-128"/>
                <a:ea typeface="ＭＳ ゴシック" panose="020B0609070205080204" pitchFamily="49" charset="-128"/>
              </a:rPr>
              <a:t>⑬</a:t>
            </a:r>
            <a:r>
              <a:rPr lang="en-US" altLang="ja-JP" sz="1400" dirty="0">
                <a:solidFill>
                  <a:srgbClr val="0070C0"/>
                </a:solidFill>
                <a:latin typeface="ＭＳ ゴシック" panose="020B0609070205080204" pitchFamily="49" charset="-128"/>
                <a:ea typeface="ＭＳ ゴシック" panose="020B0609070205080204" pitchFamily="49" charset="-128"/>
              </a:rPr>
              <a:t>-2</a:t>
            </a:r>
            <a:r>
              <a:rPr lang="ja-JP" altLang="en-US" sz="1400" dirty="0" err="1">
                <a:solidFill>
                  <a:srgbClr val="0070C0"/>
                </a:solidFill>
                <a:latin typeface="ＭＳ ゴシック" panose="020B0609070205080204" pitchFamily="49" charset="-128"/>
                <a:ea typeface="ＭＳ ゴシック" panose="020B0609070205080204" pitchFamily="49" charset="-128"/>
              </a:rPr>
              <a:t>、</a:t>
            </a:r>
            <a:r>
              <a:rPr lang="ja-JP" altLang="en-US" sz="1400" dirty="0">
                <a:solidFill>
                  <a:srgbClr val="0070C0"/>
                </a:solidFill>
                <a:latin typeface="ＭＳ ゴシック" panose="020B0609070205080204" pitchFamily="49" charset="-128"/>
                <a:ea typeface="ＭＳ ゴシック" panose="020B0609070205080204" pitchFamily="49" charset="-128"/>
              </a:rPr>
              <a:t>⑭、⑮は、交付申請書所定様式②の作成を支援するための算定様式です。交付申請時に提出は求めませんが、実施状況報告・完了実績報告時には同じ様式に実績を記載し、提出します。</a:t>
            </a:r>
            <a:endParaRPr lang="en-US" altLang="ja-JP" sz="1400" dirty="0">
              <a:solidFill>
                <a:srgbClr val="0070C0"/>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72974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3"/>
          <a:srcRect r="1227"/>
          <a:stretch/>
        </p:blipFill>
        <p:spPr>
          <a:xfrm>
            <a:off x="273576" y="1953392"/>
            <a:ext cx="8433260" cy="1848924"/>
          </a:xfrm>
          <a:prstGeom prst="rect">
            <a:avLst/>
          </a:prstGeom>
        </p:spPr>
      </p:pic>
      <p:pic>
        <p:nvPicPr>
          <p:cNvPr id="4" name="図 3"/>
          <p:cNvPicPr>
            <a:picLocks noChangeAspect="1"/>
          </p:cNvPicPr>
          <p:nvPr/>
        </p:nvPicPr>
        <p:blipFill rotWithShape="1">
          <a:blip r:embed="rId4"/>
          <a:srcRect t="4950"/>
          <a:stretch/>
        </p:blipFill>
        <p:spPr>
          <a:xfrm>
            <a:off x="246463" y="4157877"/>
            <a:ext cx="8433260" cy="1758087"/>
          </a:xfrm>
          <a:prstGeom prst="rect">
            <a:avLst/>
          </a:prstGeom>
        </p:spPr>
      </p:pic>
      <p:grpSp>
        <p:nvGrpSpPr>
          <p:cNvPr id="8" name="グループ化 7"/>
          <p:cNvGrpSpPr/>
          <p:nvPr/>
        </p:nvGrpSpPr>
        <p:grpSpPr>
          <a:xfrm>
            <a:off x="323850" y="2720057"/>
            <a:ext cx="8388350" cy="3089544"/>
            <a:chOff x="431800" y="2483949"/>
            <a:chExt cx="11184467" cy="3665918"/>
          </a:xfrm>
        </p:grpSpPr>
        <p:sp>
          <p:nvSpPr>
            <p:cNvPr id="26" name="正方形/長方形 25"/>
            <p:cNvSpPr/>
            <p:nvPr/>
          </p:nvSpPr>
          <p:spPr>
            <a:xfrm>
              <a:off x="6695400" y="2483949"/>
              <a:ext cx="750429" cy="132496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p>
          </p:txBody>
        </p:sp>
        <p:sp>
          <p:nvSpPr>
            <p:cNvPr id="29" name="正方形/長方形 28"/>
            <p:cNvSpPr/>
            <p:nvPr/>
          </p:nvSpPr>
          <p:spPr>
            <a:xfrm>
              <a:off x="431800" y="3941953"/>
              <a:ext cx="11184467" cy="2207914"/>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srgbClr val="FF0000"/>
                  </a:solidFill>
                  <a:latin typeface="ＭＳ ゴシック" panose="020B0609070205080204" pitchFamily="49" charset="-128"/>
                  <a:ea typeface="ＭＳ ゴシック" panose="020B0609070205080204" pitchFamily="49" charset="-128"/>
                </a:rPr>
                <a:t>＜ソフトウェア購入の場合＞</a:t>
              </a:r>
              <a:r>
                <a:rPr lang="ja-JP" altLang="en-US" sz="1400" dirty="0">
                  <a:solidFill>
                    <a:srgbClr val="FF0000"/>
                  </a:solidFill>
                  <a:latin typeface="ＭＳ ゴシック" panose="020B0609070205080204" pitchFamily="49" charset="-128"/>
                  <a:ea typeface="ＭＳ ゴシック" panose="020B0609070205080204" pitchFamily="49" charset="-128"/>
                </a:rPr>
                <a:t>　</a:t>
              </a:r>
              <a:r>
                <a:rPr lang="ja-JP" altLang="en-US" sz="1400" dirty="0" smtClean="0">
                  <a:solidFill>
                    <a:srgbClr val="FF0000"/>
                  </a:solidFill>
                  <a:latin typeface="ＭＳ ゴシック" panose="020B0609070205080204" pitchFamily="49" charset="-128"/>
                  <a:ea typeface="ＭＳ ゴシック" panose="020B0609070205080204" pitchFamily="49" charset="-128"/>
                </a:rPr>
                <a:t>　　　　　開始</a:t>
              </a:r>
              <a:r>
                <a:rPr lang="ja-JP" altLang="en-US" sz="1400" dirty="0">
                  <a:solidFill>
                    <a:srgbClr val="FF0000"/>
                  </a:solidFill>
                  <a:latin typeface="ＭＳ ゴシック" panose="020B0609070205080204" pitchFamily="49" charset="-128"/>
                  <a:ea typeface="ＭＳ ゴシック" panose="020B0609070205080204" pitchFamily="49" charset="-128"/>
                </a:rPr>
                <a:t>日：納品</a:t>
              </a:r>
              <a:r>
                <a:rPr lang="ja-JP" altLang="en-US" sz="1400" dirty="0" smtClean="0">
                  <a:solidFill>
                    <a:srgbClr val="FF0000"/>
                  </a:solidFill>
                  <a:latin typeface="ＭＳ ゴシック" panose="020B0609070205080204" pitchFamily="49" charset="-128"/>
                  <a:ea typeface="ＭＳ ゴシック" panose="020B0609070205080204" pitchFamily="49" charset="-128"/>
                </a:rPr>
                <a:t>日　　終了</a:t>
              </a:r>
              <a:r>
                <a:rPr lang="ja-JP" altLang="en-US" sz="1400" dirty="0">
                  <a:solidFill>
                    <a:srgbClr val="FF0000"/>
                  </a:solidFill>
                  <a:latin typeface="ＭＳ ゴシック" panose="020B0609070205080204" pitchFamily="49" charset="-128"/>
                  <a:ea typeface="ＭＳ ゴシック" panose="020B0609070205080204" pitchFamily="49" charset="-128"/>
                </a:rPr>
                <a:t>日：</a:t>
              </a:r>
              <a:r>
                <a:rPr lang="ja-JP" altLang="en-US" sz="1400" u="sng" dirty="0">
                  <a:solidFill>
                    <a:srgbClr val="FF0000"/>
                  </a:solidFill>
                  <a:latin typeface="ＭＳ ゴシック" panose="020B0609070205080204" pitchFamily="49" charset="-128"/>
                  <a:ea typeface="ＭＳ ゴシック" panose="020B0609070205080204" pitchFamily="49" charset="-128"/>
                </a:rPr>
                <a:t>納品日</a:t>
              </a:r>
              <a:r>
                <a:rPr lang="ja-JP" altLang="en-US" sz="1400" u="sng" dirty="0" smtClean="0">
                  <a:solidFill>
                    <a:srgbClr val="FF0000"/>
                  </a:solidFill>
                  <a:latin typeface="ＭＳ ゴシック" panose="020B0609070205080204" pitchFamily="49" charset="-128"/>
                  <a:ea typeface="ＭＳ ゴシック" panose="020B0609070205080204" pitchFamily="49" charset="-128"/>
                </a:rPr>
                <a:t>より５年間</a:t>
              </a:r>
              <a:r>
                <a:rPr lang="ja-JP" altLang="en-US" sz="1400" u="sng" dirty="0">
                  <a:solidFill>
                    <a:srgbClr val="FF0000"/>
                  </a:solidFill>
                  <a:latin typeface="ＭＳ ゴシック" panose="020B0609070205080204" pitchFamily="49" charset="-128"/>
                  <a:ea typeface="ＭＳ ゴシック" panose="020B0609070205080204" pitchFamily="49" charset="-128"/>
                </a:rPr>
                <a:t>の末日</a:t>
              </a:r>
            </a:p>
            <a:p>
              <a:r>
                <a:rPr lang="ja-JP" altLang="en-US" sz="1400" b="1" dirty="0" smtClean="0">
                  <a:solidFill>
                    <a:srgbClr val="FF0000"/>
                  </a:solidFill>
                  <a:latin typeface="ＭＳ ゴシック" panose="020B0609070205080204" pitchFamily="49" charset="-128"/>
                  <a:ea typeface="ＭＳ ゴシック" panose="020B0609070205080204" pitchFamily="49" charset="-128"/>
                </a:rPr>
                <a:t>＜パソコン・タブレット等購入</a:t>
              </a:r>
              <a:r>
                <a:rPr lang="ja-JP" altLang="en-US" sz="1400" b="1" dirty="0">
                  <a:solidFill>
                    <a:srgbClr val="FF0000"/>
                  </a:solidFill>
                  <a:latin typeface="ＭＳ ゴシック" panose="020B0609070205080204" pitchFamily="49" charset="-128"/>
                  <a:ea typeface="ＭＳ ゴシック" panose="020B0609070205080204" pitchFamily="49" charset="-128"/>
                </a:rPr>
                <a:t>の場合</a:t>
              </a:r>
              <a:r>
                <a:rPr lang="ja-JP" altLang="en-US" sz="1400" b="1" dirty="0" smtClean="0">
                  <a:solidFill>
                    <a:srgbClr val="FF0000"/>
                  </a:solidFill>
                  <a:latin typeface="ＭＳ ゴシック" panose="020B0609070205080204" pitchFamily="49" charset="-128"/>
                  <a:ea typeface="ＭＳ ゴシック" panose="020B0609070205080204" pitchFamily="49" charset="-128"/>
                </a:rPr>
                <a:t>＞　</a:t>
              </a:r>
              <a:r>
                <a:rPr lang="ja-JP" altLang="en-US" sz="1400" dirty="0" smtClean="0">
                  <a:solidFill>
                    <a:srgbClr val="FF0000"/>
                  </a:solidFill>
                  <a:latin typeface="ＭＳ ゴシック" panose="020B0609070205080204" pitchFamily="49" charset="-128"/>
                  <a:ea typeface="ＭＳ ゴシック" panose="020B0609070205080204" pitchFamily="49" charset="-128"/>
                </a:rPr>
                <a:t>開始</a:t>
              </a:r>
              <a:r>
                <a:rPr lang="ja-JP" altLang="en-US" sz="1400" dirty="0">
                  <a:solidFill>
                    <a:srgbClr val="FF0000"/>
                  </a:solidFill>
                  <a:latin typeface="ＭＳ ゴシック" panose="020B0609070205080204" pitchFamily="49" charset="-128"/>
                  <a:ea typeface="ＭＳ ゴシック" panose="020B0609070205080204" pitchFamily="49" charset="-128"/>
                </a:rPr>
                <a:t>日：納品</a:t>
              </a:r>
              <a:r>
                <a:rPr lang="ja-JP" altLang="en-US" sz="1400" dirty="0" smtClean="0">
                  <a:solidFill>
                    <a:srgbClr val="FF0000"/>
                  </a:solidFill>
                  <a:latin typeface="ＭＳ ゴシック" panose="020B0609070205080204" pitchFamily="49" charset="-128"/>
                  <a:ea typeface="ＭＳ ゴシック" panose="020B0609070205080204" pitchFamily="49" charset="-128"/>
                </a:rPr>
                <a:t>日　　終了</a:t>
              </a:r>
              <a:r>
                <a:rPr lang="ja-JP" altLang="en-US" sz="1400" dirty="0">
                  <a:solidFill>
                    <a:srgbClr val="FF0000"/>
                  </a:solidFill>
                  <a:latin typeface="ＭＳ ゴシック" panose="020B0609070205080204" pitchFamily="49" charset="-128"/>
                  <a:ea typeface="ＭＳ ゴシック" panose="020B0609070205080204" pitchFamily="49" charset="-128"/>
                </a:rPr>
                <a:t>日：</a:t>
              </a:r>
              <a:r>
                <a:rPr lang="ja-JP" altLang="en-US" sz="1400" u="sng" dirty="0">
                  <a:solidFill>
                    <a:srgbClr val="FF0000"/>
                  </a:solidFill>
                  <a:latin typeface="ＭＳ ゴシック" panose="020B0609070205080204" pitchFamily="49" charset="-128"/>
                  <a:ea typeface="ＭＳ ゴシック" panose="020B0609070205080204" pitchFamily="49" charset="-128"/>
                </a:rPr>
                <a:t>納品日</a:t>
              </a:r>
              <a:r>
                <a:rPr lang="ja-JP" altLang="en-US" sz="1400" u="sng" dirty="0" smtClean="0">
                  <a:solidFill>
                    <a:srgbClr val="FF0000"/>
                  </a:solidFill>
                  <a:latin typeface="ＭＳ ゴシック" panose="020B0609070205080204" pitchFamily="49" charset="-128"/>
                  <a:ea typeface="ＭＳ ゴシック" panose="020B0609070205080204" pitchFamily="49" charset="-128"/>
                </a:rPr>
                <a:t>より６年間</a:t>
              </a:r>
              <a:r>
                <a:rPr lang="ja-JP" altLang="en-US" sz="1400" u="sng" dirty="0">
                  <a:solidFill>
                    <a:srgbClr val="FF0000"/>
                  </a:solidFill>
                  <a:latin typeface="ＭＳ ゴシック" panose="020B0609070205080204" pitchFamily="49" charset="-128"/>
                  <a:ea typeface="ＭＳ ゴシック" panose="020B0609070205080204" pitchFamily="49" charset="-128"/>
                </a:rPr>
                <a:t>の</a:t>
              </a:r>
              <a:r>
                <a:rPr lang="ja-JP" altLang="en-US" sz="1400" u="sng" dirty="0" smtClean="0">
                  <a:solidFill>
                    <a:srgbClr val="FF0000"/>
                  </a:solidFill>
                  <a:latin typeface="ＭＳ ゴシック" panose="020B0609070205080204" pitchFamily="49" charset="-128"/>
                  <a:ea typeface="ＭＳ ゴシック" panose="020B0609070205080204" pitchFamily="49" charset="-128"/>
                </a:rPr>
                <a:t>末日</a:t>
              </a:r>
              <a:endParaRPr lang="en-US" altLang="ja-JP" sz="1400" u="sng" dirty="0" smtClean="0">
                <a:solidFill>
                  <a:srgbClr val="FF0000"/>
                </a:solidFill>
                <a:latin typeface="ＭＳ ゴシック" panose="020B0609070205080204" pitchFamily="49" charset="-128"/>
                <a:ea typeface="ＭＳ ゴシック" panose="020B0609070205080204" pitchFamily="49" charset="-128"/>
              </a:endParaRPr>
            </a:p>
            <a:p>
              <a:r>
                <a:rPr lang="en-US" altLang="ja-JP" sz="1400" dirty="0" smtClean="0">
                  <a:solidFill>
                    <a:srgbClr val="FF0000"/>
                  </a:solidFill>
                  <a:latin typeface="ＭＳ ゴシック" panose="020B0609070205080204" pitchFamily="49" charset="-128"/>
                  <a:ea typeface="ＭＳ ゴシック" panose="020B0609070205080204" pitchFamily="49" charset="-128"/>
                </a:rPr>
                <a:t>※</a:t>
              </a:r>
              <a:r>
                <a:rPr lang="ja-JP" altLang="en-US" sz="1400" dirty="0" smtClean="0">
                  <a:solidFill>
                    <a:srgbClr val="FF0000"/>
                  </a:solidFill>
                  <a:latin typeface="ＭＳ ゴシック" panose="020B0609070205080204" pitchFamily="49" charset="-128"/>
                  <a:ea typeface="ＭＳ ゴシック" panose="020B0609070205080204" pitchFamily="49" charset="-128"/>
                </a:rPr>
                <a:t>パソコン以外のその他の関連機器については、基本５年</a:t>
              </a:r>
              <a:endParaRPr lang="ja-JP" altLang="en-US" sz="1400" dirty="0">
                <a:solidFill>
                  <a:srgbClr val="FF0000"/>
                </a:solidFill>
                <a:latin typeface="ＭＳ ゴシック" panose="020B0609070205080204" pitchFamily="49" charset="-128"/>
                <a:ea typeface="ＭＳ ゴシック" panose="020B0609070205080204" pitchFamily="49" charset="-128"/>
              </a:endParaRPr>
            </a:p>
            <a:p>
              <a:r>
                <a:rPr lang="ja-JP" altLang="en-US" sz="1400" b="1" dirty="0">
                  <a:solidFill>
                    <a:srgbClr val="FF0000"/>
                  </a:solidFill>
                  <a:latin typeface="ＭＳ ゴシック" panose="020B0609070205080204" pitchFamily="49" charset="-128"/>
                  <a:ea typeface="ＭＳ ゴシック" panose="020B0609070205080204" pitchFamily="49" charset="-128"/>
                </a:rPr>
                <a:t>＜サブスク、リース、レンタルの場合の＞</a:t>
              </a:r>
              <a:r>
                <a:rPr lang="ja-JP" altLang="en-US" sz="1400" dirty="0">
                  <a:solidFill>
                    <a:srgbClr val="FF0000"/>
                  </a:solidFill>
                  <a:latin typeface="ＭＳ ゴシック" panose="020B0609070205080204" pitchFamily="49" charset="-128"/>
                  <a:ea typeface="ＭＳ ゴシック" panose="020B0609070205080204" pitchFamily="49" charset="-128"/>
                </a:rPr>
                <a:t>　開始日・終了日：</a:t>
              </a:r>
              <a:r>
                <a:rPr lang="ja-JP" altLang="en-US" sz="1400" u="sng" dirty="0">
                  <a:solidFill>
                    <a:srgbClr val="FF0000"/>
                  </a:solidFill>
                  <a:latin typeface="ＭＳ ゴシック" panose="020B0609070205080204" pitchFamily="49" charset="-128"/>
                  <a:ea typeface="ＭＳ ゴシック" panose="020B0609070205080204" pitchFamily="49" charset="-128"/>
                </a:rPr>
                <a:t>契約による利用可能な期間の開始日、終了日</a:t>
              </a:r>
            </a:p>
            <a:p>
              <a:r>
                <a:rPr lang="ja-JP" altLang="en-US" sz="1400" dirty="0">
                  <a:solidFill>
                    <a:srgbClr val="FF0000"/>
                  </a:solidFill>
                  <a:latin typeface="ＭＳ ゴシック" panose="020B0609070205080204" pitchFamily="49" charset="-128"/>
                  <a:ea typeface="ＭＳ ゴシック" panose="020B0609070205080204" pitchFamily="49" charset="-128"/>
                </a:rPr>
                <a:t>ただし、完了実績報告期限の</a:t>
              </a:r>
              <a:r>
                <a:rPr lang="ja-JP" altLang="en-US" sz="1400" dirty="0" smtClean="0">
                  <a:solidFill>
                    <a:srgbClr val="FF0000"/>
                  </a:solidFill>
                  <a:latin typeface="ＭＳ ゴシック" panose="020B0609070205080204" pitchFamily="49" charset="-128"/>
                  <a:ea typeface="ＭＳ ゴシック" panose="020B0609070205080204" pitchFamily="49" charset="-128"/>
                </a:rPr>
                <a:t>令和７年２月</a:t>
              </a:r>
              <a:r>
                <a:rPr lang="en-US" altLang="ja-JP" sz="1400" dirty="0">
                  <a:solidFill>
                    <a:srgbClr val="FF0000"/>
                  </a:solidFill>
                  <a:latin typeface="ＭＳ ゴシック" panose="020B0609070205080204" pitchFamily="49" charset="-128"/>
                  <a:ea typeface="ＭＳ ゴシック" panose="020B0609070205080204" pitchFamily="49" charset="-128"/>
                </a:rPr>
                <a:t>28</a:t>
              </a:r>
              <a:r>
                <a:rPr lang="ja-JP" altLang="en-US" sz="1400" dirty="0">
                  <a:solidFill>
                    <a:srgbClr val="FF0000"/>
                  </a:solidFill>
                  <a:latin typeface="ＭＳ ゴシック" panose="020B0609070205080204" pitchFamily="49" charset="-128"/>
                  <a:ea typeface="ＭＳ ゴシック" panose="020B0609070205080204" pitchFamily="49" charset="-128"/>
                </a:rPr>
                <a:t>日までに支払いが完了した額が補助対象の上限となりますので、分割払いの場合は、</a:t>
              </a:r>
              <a:r>
                <a:rPr lang="ja-JP" altLang="en-US" sz="1400" dirty="0" smtClean="0">
                  <a:solidFill>
                    <a:srgbClr val="FF0000"/>
                  </a:solidFill>
                  <a:latin typeface="ＭＳ ゴシック" panose="020B0609070205080204" pitchFamily="49" charset="-128"/>
                  <a:ea typeface="ＭＳ ゴシック" panose="020B0609070205080204" pitchFamily="49" charset="-128"/>
                </a:rPr>
                <a:t>令和７年２月</a:t>
              </a:r>
              <a:r>
                <a:rPr lang="en-US" altLang="ja-JP" sz="1400" dirty="0">
                  <a:solidFill>
                    <a:srgbClr val="FF0000"/>
                  </a:solidFill>
                  <a:latin typeface="ＭＳ ゴシック" panose="020B0609070205080204" pitchFamily="49" charset="-128"/>
                  <a:ea typeface="ＭＳ ゴシック" panose="020B0609070205080204" pitchFamily="49" charset="-128"/>
                </a:rPr>
                <a:t>28</a:t>
              </a:r>
              <a:r>
                <a:rPr lang="ja-JP" altLang="en-US" sz="1400" dirty="0">
                  <a:solidFill>
                    <a:srgbClr val="FF0000"/>
                  </a:solidFill>
                  <a:latin typeface="ＭＳ ゴシック" panose="020B0609070205080204" pitchFamily="49" charset="-128"/>
                  <a:ea typeface="ＭＳ ゴシック" panose="020B0609070205080204" pitchFamily="49" charset="-128"/>
                </a:rPr>
                <a:t>日までに支払いが完了した対象期間分の開始日から終了日を記載することになります。</a:t>
              </a:r>
            </a:p>
          </p:txBody>
        </p:sp>
      </p:grpSp>
      <p:grpSp>
        <p:nvGrpSpPr>
          <p:cNvPr id="9" name="グループ化 8"/>
          <p:cNvGrpSpPr/>
          <p:nvPr/>
        </p:nvGrpSpPr>
        <p:grpSpPr>
          <a:xfrm>
            <a:off x="323850" y="2715947"/>
            <a:ext cx="8388349" cy="3862906"/>
            <a:chOff x="431799" y="2292172"/>
            <a:chExt cx="11184466" cy="5150537"/>
          </a:xfrm>
        </p:grpSpPr>
        <p:sp>
          <p:nvSpPr>
            <p:cNvPr id="16" name="正方形/長方形 15"/>
            <p:cNvSpPr/>
            <p:nvPr/>
          </p:nvSpPr>
          <p:spPr>
            <a:xfrm>
              <a:off x="7453470" y="2292172"/>
              <a:ext cx="715840" cy="149433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p>
          </p:txBody>
        </p:sp>
        <p:sp>
          <p:nvSpPr>
            <p:cNvPr id="18" name="正方形/長方形 17"/>
            <p:cNvSpPr/>
            <p:nvPr/>
          </p:nvSpPr>
          <p:spPr>
            <a:xfrm>
              <a:off x="431799" y="6496190"/>
              <a:ext cx="11184466" cy="946519"/>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rgbClr val="FF0000"/>
                  </a:solidFill>
                  <a:latin typeface="ＭＳ ゴシック" panose="020B0609070205080204" pitchFamily="49" charset="-128"/>
                  <a:ea typeface="ＭＳ ゴシック" panose="020B0609070205080204" pitchFamily="49" charset="-128"/>
                </a:rPr>
                <a:t>補助対象期間</a:t>
              </a:r>
              <a:r>
                <a:rPr lang="en-US" altLang="ja-JP" sz="1400" dirty="0">
                  <a:solidFill>
                    <a:srgbClr val="FF0000"/>
                  </a:solidFill>
                  <a:latin typeface="ＭＳ ゴシック" panose="020B0609070205080204" pitchFamily="49" charset="-128"/>
                  <a:ea typeface="ＭＳ ゴシック" panose="020B0609070205080204" pitchFamily="49" charset="-128"/>
                </a:rPr>
                <a:t>(</a:t>
              </a:r>
              <a:r>
                <a:rPr lang="ja-JP" altLang="en-US" sz="1400" dirty="0">
                  <a:solidFill>
                    <a:srgbClr val="FF0000"/>
                  </a:solidFill>
                  <a:latin typeface="ＭＳ ゴシック" panose="020B0609070205080204" pitchFamily="49" charset="-128"/>
                  <a:ea typeface="ＭＳ ゴシック" panose="020B0609070205080204" pitchFamily="49" charset="-128"/>
                </a:rPr>
                <a:t>プロジェクト利用期間</a:t>
              </a:r>
              <a:r>
                <a:rPr lang="en-US" altLang="ja-JP" sz="1400" dirty="0">
                  <a:solidFill>
                    <a:srgbClr val="FF0000"/>
                  </a:solidFill>
                  <a:latin typeface="ＭＳ ゴシック" panose="020B0609070205080204" pitchFamily="49" charset="-128"/>
                  <a:ea typeface="ＭＳ ゴシック" panose="020B0609070205080204" pitchFamily="49" charset="-128"/>
                </a:rPr>
                <a:t>)</a:t>
              </a:r>
              <a:r>
                <a:rPr lang="ja-JP" altLang="en-US" sz="1400" dirty="0">
                  <a:solidFill>
                    <a:srgbClr val="FF0000"/>
                  </a:solidFill>
                  <a:latin typeface="ＭＳ ゴシック" panose="020B0609070205080204" pitchFamily="49" charset="-128"/>
                  <a:ea typeface="ＭＳ ゴシック" panose="020B0609070205080204" pitchFamily="49" charset="-128"/>
                </a:rPr>
                <a:t>は</a:t>
              </a:r>
              <a:r>
                <a:rPr lang="ja-JP" altLang="en-US" sz="1400" dirty="0" smtClean="0">
                  <a:solidFill>
                    <a:srgbClr val="FF0000"/>
                  </a:solidFill>
                  <a:latin typeface="ＭＳ ゴシック" panose="020B0609070205080204" pitchFamily="49" charset="-128"/>
                  <a:ea typeface="ＭＳ ゴシック" panose="020B0609070205080204" pitchFamily="49" charset="-128"/>
                </a:rPr>
                <a:t>、ソフトウェア</a:t>
              </a:r>
              <a:r>
                <a:rPr lang="ja-JP" altLang="en-US" sz="1400" dirty="0">
                  <a:solidFill>
                    <a:srgbClr val="FF0000"/>
                  </a:solidFill>
                  <a:latin typeface="ＭＳ ゴシック" panose="020B0609070205080204" pitchFamily="49" charset="-128"/>
                  <a:ea typeface="ＭＳ ゴシック" panose="020B0609070205080204" pitchFamily="49" charset="-128"/>
                </a:rPr>
                <a:t>等</a:t>
              </a:r>
              <a:r>
                <a:rPr lang="ja-JP" altLang="en-US" sz="1400" dirty="0" smtClean="0">
                  <a:solidFill>
                    <a:srgbClr val="FF0000"/>
                  </a:solidFill>
                  <a:latin typeface="ＭＳ ゴシック" panose="020B0609070205080204" pitchFamily="49" charset="-128"/>
                  <a:ea typeface="ＭＳ ゴシック" panose="020B0609070205080204" pitchFamily="49" charset="-128"/>
                </a:rPr>
                <a:t>を申請</a:t>
              </a:r>
              <a:r>
                <a:rPr lang="ja-JP" altLang="en-US" sz="1400" dirty="0">
                  <a:solidFill>
                    <a:srgbClr val="FF0000"/>
                  </a:solidFill>
                  <a:latin typeface="ＭＳ ゴシック" panose="020B0609070205080204" pitchFamily="49" charset="-128"/>
                  <a:ea typeface="ＭＳ ゴシック" panose="020B0609070205080204" pitchFamily="49" charset="-128"/>
                </a:rPr>
                <a:t>するプロジェクトで利用した期間を</a:t>
              </a:r>
              <a:r>
                <a:rPr lang="ja-JP" altLang="en-US" sz="1400" dirty="0" smtClean="0">
                  <a:solidFill>
                    <a:srgbClr val="FF0000"/>
                  </a:solidFill>
                  <a:latin typeface="ＭＳ ゴシック" panose="020B0609070205080204" pitchFamily="49" charset="-128"/>
                  <a:ea typeface="ＭＳ ゴシック" panose="020B0609070205080204" pitchFamily="49" charset="-128"/>
                </a:rPr>
                <a:t>記載してください。残存</a:t>
              </a:r>
              <a:r>
                <a:rPr lang="ja-JP" altLang="en-US" sz="1400" dirty="0">
                  <a:solidFill>
                    <a:srgbClr val="FF0000"/>
                  </a:solidFill>
                  <a:latin typeface="ＭＳ ゴシック" panose="020B0609070205080204" pitchFamily="49" charset="-128"/>
                  <a:ea typeface="ＭＳ ゴシック" panose="020B0609070205080204" pitchFamily="49" charset="-128"/>
                </a:rPr>
                <a:t>価値を踏まえた補助対象経費が算定されます。</a:t>
              </a:r>
            </a:p>
            <a:p>
              <a:r>
                <a:rPr lang="en-US" altLang="ja-JP" sz="1400" dirty="0">
                  <a:solidFill>
                    <a:srgbClr val="FF0000"/>
                  </a:solidFill>
                  <a:latin typeface="ＭＳ ゴシック" panose="020B0609070205080204" pitchFamily="49" charset="-128"/>
                  <a:ea typeface="ＭＳ ゴシック" panose="020B0609070205080204" pitchFamily="49" charset="-128"/>
                </a:rPr>
                <a:t>※</a:t>
              </a:r>
              <a:r>
                <a:rPr lang="ja-JP" altLang="en-US" sz="1400" dirty="0">
                  <a:solidFill>
                    <a:srgbClr val="FF0000"/>
                  </a:solidFill>
                  <a:latin typeface="ＭＳ ゴシック" panose="020B0609070205080204" pitchFamily="49" charset="-128"/>
                  <a:ea typeface="ＭＳ ゴシック" panose="020B0609070205080204" pitchFamily="49" charset="-128"/>
                </a:rPr>
                <a:t>上記期間については、様式②の事業期間内で、且つ左記の契約</a:t>
              </a:r>
              <a:r>
                <a:rPr lang="en-US" altLang="ja-JP" sz="1400" dirty="0">
                  <a:solidFill>
                    <a:srgbClr val="FF0000"/>
                  </a:solidFill>
                  <a:latin typeface="ＭＳ ゴシック" panose="020B0609070205080204" pitchFamily="49" charset="-128"/>
                  <a:ea typeface="ＭＳ ゴシック" panose="020B0609070205080204" pitchFamily="49" charset="-128"/>
                </a:rPr>
                <a:t>(</a:t>
              </a:r>
              <a:r>
                <a:rPr lang="ja-JP" altLang="en-US" sz="1400" dirty="0">
                  <a:solidFill>
                    <a:srgbClr val="FF0000"/>
                  </a:solidFill>
                  <a:latin typeface="ＭＳ ゴシック" panose="020B0609070205080204" pitchFamily="49" charset="-128"/>
                  <a:ea typeface="ＭＳ ゴシック" panose="020B0609070205080204" pitchFamily="49" charset="-128"/>
                </a:rPr>
                <a:t>耐用</a:t>
              </a:r>
              <a:r>
                <a:rPr lang="en-US" altLang="ja-JP" sz="1400" dirty="0">
                  <a:solidFill>
                    <a:srgbClr val="FF0000"/>
                  </a:solidFill>
                  <a:latin typeface="ＭＳ ゴシック" panose="020B0609070205080204" pitchFamily="49" charset="-128"/>
                  <a:ea typeface="ＭＳ ゴシック" panose="020B0609070205080204" pitchFamily="49" charset="-128"/>
                </a:rPr>
                <a:t>)</a:t>
              </a:r>
              <a:r>
                <a:rPr lang="ja-JP" altLang="en-US" sz="1400" dirty="0">
                  <a:solidFill>
                    <a:srgbClr val="FF0000"/>
                  </a:solidFill>
                  <a:latin typeface="ＭＳ ゴシック" panose="020B0609070205080204" pitchFamily="49" charset="-128"/>
                  <a:ea typeface="ＭＳ ゴシック" panose="020B0609070205080204" pitchFamily="49" charset="-128"/>
                </a:rPr>
                <a:t>期間内になります。</a:t>
              </a:r>
            </a:p>
          </p:txBody>
        </p:sp>
      </p:grpSp>
      <p:sp>
        <p:nvSpPr>
          <p:cNvPr id="20" name="タイトル 1"/>
          <p:cNvSpPr txBox="1">
            <a:spLocks/>
          </p:cNvSpPr>
          <p:nvPr/>
        </p:nvSpPr>
        <p:spPr>
          <a:xfrm>
            <a:off x="8150347" y="0"/>
            <a:ext cx="993653" cy="393138"/>
          </a:xfrm>
          <a:prstGeom prst="rect">
            <a:avLst/>
          </a:prstGeom>
          <a:noFill/>
          <a:ln w="25400">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4000"/>
              </a:lnSpc>
            </a:pPr>
            <a:r>
              <a:rPr lang="en-US" altLang="ja-JP" sz="1400" b="1" dirty="0" smtClean="0">
                <a:latin typeface="ＭＳ ゴシック" panose="020B0609070205080204" pitchFamily="49" charset="-128"/>
                <a:ea typeface="ＭＳ ゴシック" panose="020B0609070205080204" pitchFamily="49" charset="-128"/>
              </a:rPr>
              <a:t>46/56</a:t>
            </a:r>
            <a:endParaRPr lang="ja-JP" altLang="en-US" sz="1400" b="1" dirty="0">
              <a:latin typeface="ＭＳ ゴシック" panose="020B0609070205080204" pitchFamily="49" charset="-128"/>
              <a:ea typeface="ＭＳ ゴシック" panose="020B0609070205080204" pitchFamily="49" charset="-128"/>
            </a:endParaRPr>
          </a:p>
        </p:txBody>
      </p:sp>
      <p:sp>
        <p:nvSpPr>
          <p:cNvPr id="21" name="正方形/長方形 20"/>
          <p:cNvSpPr/>
          <p:nvPr/>
        </p:nvSpPr>
        <p:spPr>
          <a:xfrm>
            <a:off x="252000" y="619200"/>
            <a:ext cx="1980000" cy="360000"/>
          </a:xfrm>
          <a:prstGeom prst="rect">
            <a:avLst/>
          </a:prstGeom>
          <a:solidFill>
            <a:schemeClr val="accent2">
              <a:lumMod val="20000"/>
              <a:lumOff val="80000"/>
            </a:schemeClr>
          </a:solidFill>
          <a:ln w="34925" cmpd="dbl">
            <a:solidFill>
              <a:srgbClr val="C00000"/>
            </a:solidFill>
          </a:ln>
        </p:spPr>
        <p:txBody>
          <a:bodyPr wrap="square">
            <a:spAutoFit/>
          </a:bodyPr>
          <a:lstStyle/>
          <a:p>
            <a:pPr algn="ctr"/>
            <a:r>
              <a:rPr lang="ja-JP" altLang="en-US" sz="1600" b="1" dirty="0">
                <a:solidFill>
                  <a:srgbClr val="C00000"/>
                </a:solidFill>
                <a:latin typeface="ＭＳ ゴシック" panose="020B0609070205080204" pitchFamily="49" charset="-128"/>
                <a:ea typeface="ＭＳ ゴシック" panose="020B0609070205080204" pitchFamily="49" charset="-128"/>
              </a:rPr>
              <a:t>作成支援様式⑫</a:t>
            </a:r>
          </a:p>
        </p:txBody>
      </p:sp>
      <p:sp>
        <p:nvSpPr>
          <p:cNvPr id="5" name="タイトル 4"/>
          <p:cNvSpPr>
            <a:spLocks noGrp="1"/>
          </p:cNvSpPr>
          <p:nvPr>
            <p:ph type="title"/>
          </p:nvPr>
        </p:nvSpPr>
        <p:spPr>
          <a:xfrm>
            <a:off x="250825" y="1"/>
            <a:ext cx="7754488" cy="495300"/>
          </a:xfrm>
        </p:spPr>
        <p:txBody>
          <a:bodyPr/>
          <a:lstStyle/>
          <a:p>
            <a:r>
              <a:rPr lang="en-US" altLang="zh-TW" dirty="0" smtClean="0"/>
              <a:t>7 </a:t>
            </a:r>
            <a:r>
              <a:rPr lang="zh-TW" altLang="en-US" dirty="0" smtClean="0"/>
              <a:t>交付</a:t>
            </a:r>
            <a:r>
              <a:rPr lang="zh-TW" altLang="en-US" dirty="0"/>
              <a:t>申請様式</a:t>
            </a:r>
            <a:r>
              <a:rPr lang="ja-JP" altLang="en-US" dirty="0"/>
              <a:t>（記入例）</a:t>
            </a:r>
            <a:r>
              <a:rPr lang="ja-JP" altLang="en-US" dirty="0">
                <a:solidFill>
                  <a:srgbClr val="C00000"/>
                </a:solidFill>
              </a:rPr>
              <a:t>＜交付申請所定様式②作成支援様式＞</a:t>
            </a:r>
            <a:endParaRPr kumimoji="1" lang="ja-JP" altLang="en-US" dirty="0"/>
          </a:p>
        </p:txBody>
      </p:sp>
      <p:sp>
        <p:nvSpPr>
          <p:cNvPr id="22" name="テキスト ボックス 1"/>
          <p:cNvSpPr txBox="1"/>
          <p:nvPr/>
        </p:nvSpPr>
        <p:spPr>
          <a:xfrm>
            <a:off x="4967289" y="1953392"/>
            <a:ext cx="3744912" cy="574717"/>
          </a:xfrm>
          <a:prstGeom prst="rect">
            <a:avLst/>
          </a:prstGeom>
          <a:solidFill>
            <a:schemeClr val="lt1"/>
          </a:solidFill>
          <a:ln w="9525" cmpd="sng">
            <a:solidFill>
              <a:srgbClr val="FF0000"/>
            </a:solidFill>
          </a:ln>
        </p:spPr>
        <p:style>
          <a:lnRef idx="0">
            <a:scrgbClr r="0" g="0" b="0"/>
          </a:lnRef>
          <a:fillRef idx="0">
            <a:scrgbClr r="0" g="0" b="0"/>
          </a:fillRef>
          <a:effectRef idx="0">
            <a:scrgbClr r="0" g="0" b="0"/>
          </a:effectRef>
          <a:fontRef idx="minor">
            <a:schemeClr val="dk1"/>
          </a:fontRef>
        </p:style>
        <p:txBody>
          <a:bodyPr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400" dirty="0">
                <a:solidFill>
                  <a:srgbClr val="FF0000"/>
                </a:solidFill>
                <a:latin typeface="ＭＳ ゴシック" panose="020B0609070205080204" pitchFamily="49" charset="-128"/>
                <a:ea typeface="ＭＳ ゴシック" panose="020B0609070205080204" pitchFamily="49" charset="-128"/>
              </a:rPr>
              <a:t>実績と合わせて予定を記載</a:t>
            </a:r>
            <a:r>
              <a:rPr lang="ja-JP" altLang="en-US" sz="1400">
                <a:solidFill>
                  <a:srgbClr val="FF0000"/>
                </a:solidFill>
                <a:latin typeface="ＭＳ ゴシック" panose="020B0609070205080204" pitchFamily="49" charset="-128"/>
                <a:ea typeface="ＭＳ ゴシック" panose="020B0609070205080204" pitchFamily="49" charset="-128"/>
              </a:rPr>
              <a:t>し</a:t>
            </a:r>
            <a:r>
              <a:rPr lang="ja-JP" altLang="en-US" sz="1400" smtClean="0">
                <a:solidFill>
                  <a:srgbClr val="FF0000"/>
                </a:solidFill>
                <a:latin typeface="ＭＳ ゴシック" panose="020B0609070205080204" pitchFamily="49" charset="-128"/>
                <a:ea typeface="ＭＳ ゴシック" panose="020B0609070205080204" pitchFamily="49" charset="-128"/>
              </a:rPr>
              <a:t>、</a:t>
            </a:r>
            <a:endParaRPr lang="en-US" altLang="ja-JP" sz="1400" dirty="0" smtClean="0">
              <a:solidFill>
                <a:srgbClr val="FF0000"/>
              </a:solidFill>
              <a:latin typeface="ＭＳ ゴシック" panose="020B0609070205080204" pitchFamily="49" charset="-128"/>
              <a:ea typeface="ＭＳ ゴシック" panose="020B0609070205080204" pitchFamily="49" charset="-128"/>
            </a:endParaRPr>
          </a:p>
          <a:p>
            <a:r>
              <a:rPr lang="ja-JP" altLang="en-US" sz="1400" dirty="0" smtClean="0">
                <a:solidFill>
                  <a:srgbClr val="FF0000"/>
                </a:solidFill>
                <a:latin typeface="ＭＳ ゴシック" panose="020B0609070205080204" pitchFamily="49" charset="-128"/>
                <a:ea typeface="ＭＳ ゴシック" panose="020B0609070205080204" pitchFamily="49" charset="-128"/>
              </a:rPr>
              <a:t>補助</a:t>
            </a:r>
            <a:r>
              <a:rPr lang="ja-JP" altLang="en-US" sz="1400" dirty="0">
                <a:solidFill>
                  <a:srgbClr val="FF0000"/>
                </a:solidFill>
                <a:latin typeface="ＭＳ ゴシック" panose="020B0609070205080204" pitchFamily="49" charset="-128"/>
                <a:ea typeface="ＭＳ ゴシック" panose="020B0609070205080204" pitchFamily="49" charset="-128"/>
              </a:rPr>
              <a:t>対象経費の総額を算定</a:t>
            </a:r>
            <a:r>
              <a:rPr lang="ja-JP" altLang="en-US" sz="1400" dirty="0" smtClean="0">
                <a:solidFill>
                  <a:srgbClr val="FF0000"/>
                </a:solidFill>
                <a:latin typeface="ＭＳ ゴシック" panose="020B0609070205080204" pitchFamily="49" charset="-128"/>
                <a:ea typeface="ＭＳ ゴシック" panose="020B0609070205080204" pitchFamily="49" charset="-128"/>
              </a:rPr>
              <a:t>してください</a:t>
            </a:r>
            <a:r>
              <a:rPr lang="ja-JP" altLang="en-US" sz="1400" dirty="0">
                <a:solidFill>
                  <a:srgbClr val="FF0000"/>
                </a:solidFill>
                <a:latin typeface="ＭＳ ゴシック" panose="020B0609070205080204" pitchFamily="49" charset="-128"/>
                <a:ea typeface="ＭＳ ゴシック" panose="020B0609070205080204" pitchFamily="49" charset="-128"/>
              </a:rPr>
              <a:t>。</a:t>
            </a:r>
            <a:endParaRPr lang="en-US" altLang="ja-JP" sz="1400" dirty="0">
              <a:solidFill>
                <a:srgbClr val="FF0000"/>
              </a:solidFill>
              <a:latin typeface="ＭＳ ゴシック" panose="020B0609070205080204" pitchFamily="49" charset="-128"/>
              <a:ea typeface="ＭＳ ゴシック" panose="020B0609070205080204" pitchFamily="49" charset="-128"/>
            </a:endParaRPr>
          </a:p>
        </p:txBody>
      </p:sp>
      <p:sp>
        <p:nvSpPr>
          <p:cNvPr id="15" name="テキスト ボックス 1"/>
          <p:cNvSpPr txBox="1"/>
          <p:nvPr/>
        </p:nvSpPr>
        <p:spPr>
          <a:xfrm>
            <a:off x="3076303" y="619201"/>
            <a:ext cx="5816871" cy="978630"/>
          </a:xfrm>
          <a:prstGeom prst="rect">
            <a:avLst/>
          </a:prstGeom>
          <a:solidFill>
            <a:schemeClr val="lt1"/>
          </a:solidFill>
          <a:ln w="9525" cmpd="sng">
            <a:solidFill>
              <a:srgbClr val="0070C0"/>
            </a:solidFill>
          </a:ln>
        </p:spPr>
        <p:style>
          <a:lnRef idx="0">
            <a:scrgbClr r="0" g="0" b="0"/>
          </a:lnRef>
          <a:fillRef idx="0">
            <a:scrgbClr r="0" g="0" b="0"/>
          </a:fillRef>
          <a:effectRef idx="0">
            <a:scrgbClr r="0" g="0" b="0"/>
          </a:effectRef>
          <a:fontRef idx="minor">
            <a:schemeClr val="dk1"/>
          </a:fontRef>
        </p:style>
        <p:txBody>
          <a:bodyPr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400" dirty="0">
                <a:solidFill>
                  <a:srgbClr val="0070C0"/>
                </a:solidFill>
                <a:latin typeface="ＭＳ ゴシック" panose="020B0609070205080204" pitchFamily="49" charset="-128"/>
                <a:ea typeface="ＭＳ ゴシック" panose="020B0609070205080204" pitchFamily="49" charset="-128"/>
              </a:rPr>
              <a:t>様式⑫、⑬、⑬</a:t>
            </a:r>
            <a:r>
              <a:rPr lang="en-US" altLang="ja-JP" sz="1400" dirty="0">
                <a:solidFill>
                  <a:srgbClr val="0070C0"/>
                </a:solidFill>
                <a:latin typeface="ＭＳ ゴシック" panose="020B0609070205080204" pitchFamily="49" charset="-128"/>
                <a:ea typeface="ＭＳ ゴシック" panose="020B0609070205080204" pitchFamily="49" charset="-128"/>
              </a:rPr>
              <a:t>-1</a:t>
            </a:r>
            <a:r>
              <a:rPr lang="ja-JP" altLang="en-US" sz="1400" dirty="0" err="1">
                <a:solidFill>
                  <a:srgbClr val="0070C0"/>
                </a:solidFill>
                <a:latin typeface="ＭＳ ゴシック" panose="020B0609070205080204" pitchFamily="49" charset="-128"/>
                <a:ea typeface="ＭＳ ゴシック" panose="020B0609070205080204" pitchFamily="49" charset="-128"/>
              </a:rPr>
              <a:t>、</a:t>
            </a:r>
            <a:r>
              <a:rPr lang="ja-JP" altLang="en-US" sz="1400" dirty="0">
                <a:solidFill>
                  <a:srgbClr val="0070C0"/>
                </a:solidFill>
                <a:latin typeface="ＭＳ ゴシック" panose="020B0609070205080204" pitchFamily="49" charset="-128"/>
                <a:ea typeface="ＭＳ ゴシック" panose="020B0609070205080204" pitchFamily="49" charset="-128"/>
              </a:rPr>
              <a:t>⑬</a:t>
            </a:r>
            <a:r>
              <a:rPr lang="en-US" altLang="ja-JP" sz="1400" dirty="0">
                <a:solidFill>
                  <a:srgbClr val="0070C0"/>
                </a:solidFill>
                <a:latin typeface="ＭＳ ゴシック" panose="020B0609070205080204" pitchFamily="49" charset="-128"/>
                <a:ea typeface="ＭＳ ゴシック" panose="020B0609070205080204" pitchFamily="49" charset="-128"/>
              </a:rPr>
              <a:t>-2</a:t>
            </a:r>
            <a:r>
              <a:rPr lang="ja-JP" altLang="en-US" sz="1400" dirty="0" err="1">
                <a:solidFill>
                  <a:srgbClr val="0070C0"/>
                </a:solidFill>
                <a:latin typeface="ＭＳ ゴシック" panose="020B0609070205080204" pitchFamily="49" charset="-128"/>
                <a:ea typeface="ＭＳ ゴシック" panose="020B0609070205080204" pitchFamily="49" charset="-128"/>
              </a:rPr>
              <a:t>、</a:t>
            </a:r>
            <a:r>
              <a:rPr lang="ja-JP" altLang="en-US" sz="1400" dirty="0">
                <a:solidFill>
                  <a:srgbClr val="0070C0"/>
                </a:solidFill>
                <a:latin typeface="ＭＳ ゴシック" panose="020B0609070205080204" pitchFamily="49" charset="-128"/>
                <a:ea typeface="ＭＳ ゴシック" panose="020B0609070205080204" pitchFamily="49" charset="-128"/>
              </a:rPr>
              <a:t>⑭、⑮は、交付申請書所定様式②の作成を支援するための算定様式です。交付申請時に提出は求めませんが、実施状況報告・完了実績報告時には同じ様式に実績を記載し、提出します。</a:t>
            </a:r>
            <a:endParaRPr lang="en-US" altLang="ja-JP" sz="1400" dirty="0">
              <a:solidFill>
                <a:srgbClr val="0070C0"/>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530601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3"/>
          <a:srcRect r="1227"/>
          <a:stretch/>
        </p:blipFill>
        <p:spPr>
          <a:xfrm>
            <a:off x="273576" y="1953392"/>
            <a:ext cx="8433260" cy="1848924"/>
          </a:xfrm>
          <a:prstGeom prst="rect">
            <a:avLst/>
          </a:prstGeom>
        </p:spPr>
      </p:pic>
      <p:pic>
        <p:nvPicPr>
          <p:cNvPr id="4" name="図 3"/>
          <p:cNvPicPr>
            <a:picLocks noChangeAspect="1"/>
          </p:cNvPicPr>
          <p:nvPr/>
        </p:nvPicPr>
        <p:blipFill rotWithShape="1">
          <a:blip r:embed="rId4"/>
          <a:srcRect t="4950"/>
          <a:stretch/>
        </p:blipFill>
        <p:spPr>
          <a:xfrm>
            <a:off x="246463" y="4157877"/>
            <a:ext cx="8433260" cy="1758087"/>
          </a:xfrm>
          <a:prstGeom prst="rect">
            <a:avLst/>
          </a:prstGeom>
        </p:spPr>
      </p:pic>
      <p:grpSp>
        <p:nvGrpSpPr>
          <p:cNvPr id="8" name="グループ化 7"/>
          <p:cNvGrpSpPr/>
          <p:nvPr/>
        </p:nvGrpSpPr>
        <p:grpSpPr>
          <a:xfrm>
            <a:off x="323850" y="2720056"/>
            <a:ext cx="8388350" cy="2188374"/>
            <a:chOff x="431800" y="2483949"/>
            <a:chExt cx="11184466" cy="2857696"/>
          </a:xfrm>
        </p:grpSpPr>
        <p:sp>
          <p:nvSpPr>
            <p:cNvPr id="26" name="正方形/長方形 25"/>
            <p:cNvSpPr/>
            <p:nvPr/>
          </p:nvSpPr>
          <p:spPr>
            <a:xfrm>
              <a:off x="10106850" y="2483949"/>
              <a:ext cx="1502263" cy="145800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9" name="正方形/長方形 28"/>
            <p:cNvSpPr/>
            <p:nvPr/>
          </p:nvSpPr>
          <p:spPr>
            <a:xfrm>
              <a:off x="431800" y="4119405"/>
              <a:ext cx="11184466" cy="1222240"/>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rgbClr val="FF0000"/>
                  </a:solidFill>
                  <a:latin typeface="ＭＳ ゴシック" panose="020B0609070205080204" pitchFamily="49" charset="-128"/>
                  <a:ea typeface="ＭＳ ゴシック" panose="020B0609070205080204" pitchFamily="49" charset="-128"/>
                </a:rPr>
                <a:t>完了実績報告以降対象額は、</a:t>
              </a:r>
              <a:r>
                <a:rPr lang="ja-JP" altLang="en-US" sz="1600" dirty="0" smtClean="0">
                  <a:solidFill>
                    <a:srgbClr val="FF0000"/>
                  </a:solidFill>
                  <a:latin typeface="ＭＳ ゴシック" panose="020B0609070205080204" pitchFamily="49" charset="-128"/>
                  <a:ea typeface="ＭＳ ゴシック" panose="020B0609070205080204" pitchFamily="49" charset="-128"/>
                </a:rPr>
                <a:t>完了</a:t>
              </a:r>
              <a:r>
                <a:rPr lang="ja-JP" altLang="en-US" sz="1600" dirty="0">
                  <a:solidFill>
                    <a:srgbClr val="FF0000"/>
                  </a:solidFill>
                  <a:latin typeface="ＭＳ ゴシック" panose="020B0609070205080204" pitchFamily="49" charset="-128"/>
                  <a:ea typeface="ＭＳ ゴシック" panose="020B0609070205080204" pitchFamily="49" charset="-128"/>
                </a:rPr>
                <a:t>実績</a:t>
              </a:r>
              <a:r>
                <a:rPr lang="ja-JP" altLang="en-US" sz="1600" dirty="0" smtClean="0">
                  <a:solidFill>
                    <a:srgbClr val="FF0000"/>
                  </a:solidFill>
                  <a:latin typeface="ＭＳ ゴシック" panose="020B0609070205080204" pitchFamily="49" charset="-128"/>
                  <a:ea typeface="ＭＳ ゴシック" panose="020B0609070205080204" pitchFamily="49" charset="-128"/>
                </a:rPr>
                <a:t>報告</a:t>
              </a:r>
              <a:r>
                <a:rPr lang="ja-JP" altLang="en-US" sz="1600" dirty="0">
                  <a:solidFill>
                    <a:srgbClr val="FF0000"/>
                  </a:solidFill>
                  <a:latin typeface="ＭＳ ゴシック" panose="020B0609070205080204" pitchFamily="49" charset="-128"/>
                  <a:ea typeface="ＭＳ ゴシック" panose="020B0609070205080204" pitchFamily="49" charset="-128"/>
                </a:rPr>
                <a:t>提出期限の</a:t>
              </a:r>
              <a:r>
                <a:rPr lang="ja-JP" altLang="en-US" sz="1600" dirty="0" smtClean="0">
                  <a:solidFill>
                    <a:srgbClr val="FF0000"/>
                  </a:solidFill>
                  <a:latin typeface="ＭＳ ゴシック" panose="020B0609070205080204" pitchFamily="49" charset="-128"/>
                  <a:ea typeface="ＭＳ ゴシック" panose="020B0609070205080204" pitchFamily="49" charset="-128"/>
                </a:rPr>
                <a:t>令和７年２月</a:t>
              </a:r>
              <a:r>
                <a:rPr lang="en-US" altLang="ja-JP" sz="1600" dirty="0">
                  <a:solidFill>
                    <a:srgbClr val="FF0000"/>
                  </a:solidFill>
                  <a:latin typeface="ＭＳ ゴシック" panose="020B0609070205080204" pitchFamily="49" charset="-128"/>
                  <a:ea typeface="ＭＳ ゴシック" panose="020B0609070205080204" pitchFamily="49" charset="-128"/>
                </a:rPr>
                <a:t>28</a:t>
              </a:r>
              <a:r>
                <a:rPr lang="ja-JP" altLang="en-US" sz="1600" dirty="0">
                  <a:solidFill>
                    <a:srgbClr val="FF0000"/>
                  </a:solidFill>
                  <a:latin typeface="ＭＳ ゴシック" panose="020B0609070205080204" pitchFamily="49" charset="-128"/>
                  <a:ea typeface="ＭＳ ゴシック" panose="020B0609070205080204" pitchFamily="49" charset="-128"/>
                </a:rPr>
                <a:t>日を超えて、補助対象のソフトウェア等を使用する場合の、当該期間分の対象額が算定されます。</a:t>
              </a:r>
            </a:p>
            <a:p>
              <a:r>
                <a:rPr lang="ja-JP" altLang="en-US" sz="1600" dirty="0">
                  <a:solidFill>
                    <a:srgbClr val="FF0000"/>
                  </a:solidFill>
                  <a:latin typeface="ＭＳ ゴシック" panose="020B0609070205080204" pitchFamily="49" charset="-128"/>
                  <a:ea typeface="ＭＳ ゴシック" panose="020B0609070205080204" pitchFamily="49" charset="-128"/>
                </a:rPr>
                <a:t>完了実績報告時点では、当該金額を所定様式で報告いただきます。</a:t>
              </a:r>
            </a:p>
          </p:txBody>
        </p:sp>
      </p:grpSp>
      <p:sp>
        <p:nvSpPr>
          <p:cNvPr id="15" name="タイトル 1"/>
          <p:cNvSpPr txBox="1">
            <a:spLocks/>
          </p:cNvSpPr>
          <p:nvPr/>
        </p:nvSpPr>
        <p:spPr>
          <a:xfrm>
            <a:off x="8150347" y="0"/>
            <a:ext cx="993653" cy="393138"/>
          </a:xfrm>
          <a:prstGeom prst="rect">
            <a:avLst/>
          </a:prstGeom>
          <a:noFill/>
          <a:ln w="25400">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4000"/>
              </a:lnSpc>
            </a:pPr>
            <a:r>
              <a:rPr lang="en-US" altLang="ja-JP" sz="1400" b="1" dirty="0" smtClean="0">
                <a:latin typeface="ＭＳ ゴシック" panose="020B0609070205080204" pitchFamily="49" charset="-128"/>
                <a:ea typeface="ＭＳ ゴシック" panose="020B0609070205080204" pitchFamily="49" charset="-128"/>
              </a:rPr>
              <a:t>46/56</a:t>
            </a:r>
            <a:endParaRPr lang="ja-JP" altLang="en-US" sz="1400" b="1" dirty="0">
              <a:latin typeface="ＭＳ ゴシック" panose="020B0609070205080204" pitchFamily="49" charset="-128"/>
              <a:ea typeface="ＭＳ ゴシック" panose="020B0609070205080204" pitchFamily="49" charset="-128"/>
            </a:endParaRPr>
          </a:p>
        </p:txBody>
      </p:sp>
      <p:sp>
        <p:nvSpPr>
          <p:cNvPr id="16" name="正方形/長方形 15"/>
          <p:cNvSpPr/>
          <p:nvPr/>
        </p:nvSpPr>
        <p:spPr>
          <a:xfrm>
            <a:off x="252000" y="619200"/>
            <a:ext cx="1980000" cy="360000"/>
          </a:xfrm>
          <a:prstGeom prst="rect">
            <a:avLst/>
          </a:prstGeom>
          <a:solidFill>
            <a:schemeClr val="accent2">
              <a:lumMod val="20000"/>
              <a:lumOff val="80000"/>
            </a:schemeClr>
          </a:solidFill>
          <a:ln w="34925" cmpd="dbl">
            <a:solidFill>
              <a:srgbClr val="C00000"/>
            </a:solidFill>
          </a:ln>
        </p:spPr>
        <p:txBody>
          <a:bodyPr wrap="square">
            <a:spAutoFit/>
          </a:bodyPr>
          <a:lstStyle/>
          <a:p>
            <a:pPr algn="ctr"/>
            <a:r>
              <a:rPr lang="ja-JP" altLang="en-US" sz="1600" b="1" dirty="0">
                <a:solidFill>
                  <a:srgbClr val="C00000"/>
                </a:solidFill>
                <a:latin typeface="ＭＳ ゴシック" panose="020B0609070205080204" pitchFamily="49" charset="-128"/>
                <a:ea typeface="ＭＳ ゴシック" panose="020B0609070205080204" pitchFamily="49" charset="-128"/>
              </a:rPr>
              <a:t>作成支援様式⑫</a:t>
            </a:r>
          </a:p>
        </p:txBody>
      </p:sp>
      <p:sp>
        <p:nvSpPr>
          <p:cNvPr id="5" name="タイトル 4"/>
          <p:cNvSpPr>
            <a:spLocks noGrp="1"/>
          </p:cNvSpPr>
          <p:nvPr>
            <p:ph type="title"/>
          </p:nvPr>
        </p:nvSpPr>
        <p:spPr>
          <a:xfrm>
            <a:off x="250825" y="1"/>
            <a:ext cx="7685477" cy="495300"/>
          </a:xfrm>
        </p:spPr>
        <p:txBody>
          <a:bodyPr/>
          <a:lstStyle/>
          <a:p>
            <a:r>
              <a:rPr lang="en-US" altLang="zh-TW" dirty="0" smtClean="0"/>
              <a:t>7 </a:t>
            </a:r>
            <a:r>
              <a:rPr lang="zh-TW" altLang="en-US" dirty="0" smtClean="0"/>
              <a:t>交付</a:t>
            </a:r>
            <a:r>
              <a:rPr lang="zh-TW" altLang="en-US" dirty="0"/>
              <a:t>申請様式</a:t>
            </a:r>
            <a:r>
              <a:rPr lang="ja-JP" altLang="en-US" dirty="0"/>
              <a:t>（記入例）</a:t>
            </a:r>
            <a:r>
              <a:rPr lang="ja-JP" altLang="en-US" dirty="0">
                <a:solidFill>
                  <a:srgbClr val="C00000"/>
                </a:solidFill>
              </a:rPr>
              <a:t>＜交付申請所定様式②作成支援様式＞</a:t>
            </a:r>
            <a:endParaRPr kumimoji="1" lang="ja-JP" altLang="en-US" dirty="0"/>
          </a:p>
        </p:txBody>
      </p:sp>
      <p:sp>
        <p:nvSpPr>
          <p:cNvPr id="18" name="テキスト ボックス 1"/>
          <p:cNvSpPr txBox="1"/>
          <p:nvPr/>
        </p:nvSpPr>
        <p:spPr>
          <a:xfrm>
            <a:off x="4967289" y="1953392"/>
            <a:ext cx="3744912" cy="574717"/>
          </a:xfrm>
          <a:prstGeom prst="rect">
            <a:avLst/>
          </a:prstGeom>
          <a:solidFill>
            <a:schemeClr val="lt1"/>
          </a:solidFill>
          <a:ln w="9525" cmpd="sng">
            <a:solidFill>
              <a:srgbClr val="FF0000"/>
            </a:solidFill>
          </a:ln>
        </p:spPr>
        <p:style>
          <a:lnRef idx="0">
            <a:scrgbClr r="0" g="0" b="0"/>
          </a:lnRef>
          <a:fillRef idx="0">
            <a:scrgbClr r="0" g="0" b="0"/>
          </a:fillRef>
          <a:effectRef idx="0">
            <a:scrgbClr r="0" g="0" b="0"/>
          </a:effectRef>
          <a:fontRef idx="minor">
            <a:schemeClr val="dk1"/>
          </a:fontRef>
        </p:style>
        <p:txBody>
          <a:bodyPr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400" dirty="0">
                <a:solidFill>
                  <a:srgbClr val="FF0000"/>
                </a:solidFill>
                <a:latin typeface="ＭＳ ゴシック" panose="020B0609070205080204" pitchFamily="49" charset="-128"/>
                <a:ea typeface="ＭＳ ゴシック" panose="020B0609070205080204" pitchFamily="49" charset="-128"/>
              </a:rPr>
              <a:t>実績と合わせて予定を記載</a:t>
            </a:r>
            <a:r>
              <a:rPr lang="ja-JP" altLang="en-US" sz="1400">
                <a:solidFill>
                  <a:srgbClr val="FF0000"/>
                </a:solidFill>
                <a:latin typeface="ＭＳ ゴシック" panose="020B0609070205080204" pitchFamily="49" charset="-128"/>
                <a:ea typeface="ＭＳ ゴシック" panose="020B0609070205080204" pitchFamily="49" charset="-128"/>
              </a:rPr>
              <a:t>し</a:t>
            </a:r>
            <a:r>
              <a:rPr lang="ja-JP" altLang="en-US" sz="1400" smtClean="0">
                <a:solidFill>
                  <a:srgbClr val="FF0000"/>
                </a:solidFill>
                <a:latin typeface="ＭＳ ゴシック" panose="020B0609070205080204" pitchFamily="49" charset="-128"/>
                <a:ea typeface="ＭＳ ゴシック" panose="020B0609070205080204" pitchFamily="49" charset="-128"/>
              </a:rPr>
              <a:t>、</a:t>
            </a:r>
            <a:endParaRPr lang="en-US" altLang="ja-JP" sz="1400" dirty="0" smtClean="0">
              <a:solidFill>
                <a:srgbClr val="FF0000"/>
              </a:solidFill>
              <a:latin typeface="ＭＳ ゴシック" panose="020B0609070205080204" pitchFamily="49" charset="-128"/>
              <a:ea typeface="ＭＳ ゴシック" panose="020B0609070205080204" pitchFamily="49" charset="-128"/>
            </a:endParaRPr>
          </a:p>
          <a:p>
            <a:r>
              <a:rPr lang="ja-JP" altLang="en-US" sz="1400" dirty="0" smtClean="0">
                <a:solidFill>
                  <a:srgbClr val="FF0000"/>
                </a:solidFill>
                <a:latin typeface="ＭＳ ゴシック" panose="020B0609070205080204" pitchFamily="49" charset="-128"/>
                <a:ea typeface="ＭＳ ゴシック" panose="020B0609070205080204" pitchFamily="49" charset="-128"/>
              </a:rPr>
              <a:t>補助</a:t>
            </a:r>
            <a:r>
              <a:rPr lang="ja-JP" altLang="en-US" sz="1400" dirty="0">
                <a:solidFill>
                  <a:srgbClr val="FF0000"/>
                </a:solidFill>
                <a:latin typeface="ＭＳ ゴシック" panose="020B0609070205080204" pitchFamily="49" charset="-128"/>
                <a:ea typeface="ＭＳ ゴシック" panose="020B0609070205080204" pitchFamily="49" charset="-128"/>
              </a:rPr>
              <a:t>対象経費の総額を算定</a:t>
            </a:r>
            <a:r>
              <a:rPr lang="ja-JP" altLang="en-US" sz="1400" dirty="0" smtClean="0">
                <a:solidFill>
                  <a:srgbClr val="FF0000"/>
                </a:solidFill>
                <a:latin typeface="ＭＳ ゴシック" panose="020B0609070205080204" pitchFamily="49" charset="-128"/>
                <a:ea typeface="ＭＳ ゴシック" panose="020B0609070205080204" pitchFamily="49" charset="-128"/>
              </a:rPr>
              <a:t>してください</a:t>
            </a:r>
            <a:r>
              <a:rPr lang="ja-JP" altLang="en-US" sz="1400" dirty="0">
                <a:solidFill>
                  <a:srgbClr val="FF0000"/>
                </a:solidFill>
                <a:latin typeface="ＭＳ ゴシック" panose="020B0609070205080204" pitchFamily="49" charset="-128"/>
                <a:ea typeface="ＭＳ ゴシック" panose="020B0609070205080204" pitchFamily="49" charset="-128"/>
              </a:rPr>
              <a:t>。</a:t>
            </a:r>
            <a:endParaRPr lang="en-US" altLang="ja-JP" sz="1400" dirty="0">
              <a:solidFill>
                <a:srgbClr val="FF0000"/>
              </a:solidFill>
              <a:latin typeface="ＭＳ ゴシック" panose="020B0609070205080204" pitchFamily="49" charset="-128"/>
              <a:ea typeface="ＭＳ ゴシック" panose="020B0609070205080204" pitchFamily="49" charset="-128"/>
            </a:endParaRPr>
          </a:p>
        </p:txBody>
      </p:sp>
      <p:sp>
        <p:nvSpPr>
          <p:cNvPr id="12" name="テキスト ボックス 1"/>
          <p:cNvSpPr txBox="1"/>
          <p:nvPr/>
        </p:nvSpPr>
        <p:spPr>
          <a:xfrm>
            <a:off x="3076303" y="619201"/>
            <a:ext cx="5816871" cy="978630"/>
          </a:xfrm>
          <a:prstGeom prst="rect">
            <a:avLst/>
          </a:prstGeom>
          <a:solidFill>
            <a:schemeClr val="lt1"/>
          </a:solidFill>
          <a:ln w="9525" cmpd="sng">
            <a:solidFill>
              <a:srgbClr val="0070C0"/>
            </a:solidFill>
          </a:ln>
        </p:spPr>
        <p:style>
          <a:lnRef idx="0">
            <a:scrgbClr r="0" g="0" b="0"/>
          </a:lnRef>
          <a:fillRef idx="0">
            <a:scrgbClr r="0" g="0" b="0"/>
          </a:fillRef>
          <a:effectRef idx="0">
            <a:scrgbClr r="0" g="0" b="0"/>
          </a:effectRef>
          <a:fontRef idx="minor">
            <a:schemeClr val="dk1"/>
          </a:fontRef>
        </p:style>
        <p:txBody>
          <a:bodyPr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400" dirty="0">
                <a:solidFill>
                  <a:srgbClr val="0070C0"/>
                </a:solidFill>
                <a:latin typeface="ＭＳ ゴシック" panose="020B0609070205080204" pitchFamily="49" charset="-128"/>
                <a:ea typeface="ＭＳ ゴシック" panose="020B0609070205080204" pitchFamily="49" charset="-128"/>
              </a:rPr>
              <a:t>様式⑫、⑬、⑬</a:t>
            </a:r>
            <a:r>
              <a:rPr lang="en-US" altLang="ja-JP" sz="1400" dirty="0">
                <a:solidFill>
                  <a:srgbClr val="0070C0"/>
                </a:solidFill>
                <a:latin typeface="ＭＳ ゴシック" panose="020B0609070205080204" pitchFamily="49" charset="-128"/>
                <a:ea typeface="ＭＳ ゴシック" panose="020B0609070205080204" pitchFamily="49" charset="-128"/>
              </a:rPr>
              <a:t>-1</a:t>
            </a:r>
            <a:r>
              <a:rPr lang="ja-JP" altLang="en-US" sz="1400" dirty="0" err="1">
                <a:solidFill>
                  <a:srgbClr val="0070C0"/>
                </a:solidFill>
                <a:latin typeface="ＭＳ ゴシック" panose="020B0609070205080204" pitchFamily="49" charset="-128"/>
                <a:ea typeface="ＭＳ ゴシック" panose="020B0609070205080204" pitchFamily="49" charset="-128"/>
              </a:rPr>
              <a:t>、</a:t>
            </a:r>
            <a:r>
              <a:rPr lang="ja-JP" altLang="en-US" sz="1400" dirty="0">
                <a:solidFill>
                  <a:srgbClr val="0070C0"/>
                </a:solidFill>
                <a:latin typeface="ＭＳ ゴシック" panose="020B0609070205080204" pitchFamily="49" charset="-128"/>
                <a:ea typeface="ＭＳ ゴシック" panose="020B0609070205080204" pitchFamily="49" charset="-128"/>
              </a:rPr>
              <a:t>⑬</a:t>
            </a:r>
            <a:r>
              <a:rPr lang="en-US" altLang="ja-JP" sz="1400" dirty="0">
                <a:solidFill>
                  <a:srgbClr val="0070C0"/>
                </a:solidFill>
                <a:latin typeface="ＭＳ ゴシック" panose="020B0609070205080204" pitchFamily="49" charset="-128"/>
                <a:ea typeface="ＭＳ ゴシック" panose="020B0609070205080204" pitchFamily="49" charset="-128"/>
              </a:rPr>
              <a:t>-2</a:t>
            </a:r>
            <a:r>
              <a:rPr lang="ja-JP" altLang="en-US" sz="1400" dirty="0" err="1">
                <a:solidFill>
                  <a:srgbClr val="0070C0"/>
                </a:solidFill>
                <a:latin typeface="ＭＳ ゴシック" panose="020B0609070205080204" pitchFamily="49" charset="-128"/>
                <a:ea typeface="ＭＳ ゴシック" panose="020B0609070205080204" pitchFamily="49" charset="-128"/>
              </a:rPr>
              <a:t>、</a:t>
            </a:r>
            <a:r>
              <a:rPr lang="ja-JP" altLang="en-US" sz="1400" dirty="0">
                <a:solidFill>
                  <a:srgbClr val="0070C0"/>
                </a:solidFill>
                <a:latin typeface="ＭＳ ゴシック" panose="020B0609070205080204" pitchFamily="49" charset="-128"/>
                <a:ea typeface="ＭＳ ゴシック" panose="020B0609070205080204" pitchFamily="49" charset="-128"/>
              </a:rPr>
              <a:t>⑭、⑮は、交付申請書所定様式②の作成を支援するための算定様式です。交付申請時に提出は求めません</a:t>
            </a:r>
            <a:r>
              <a:rPr lang="ja-JP" altLang="en-US" sz="1400" dirty="0" smtClean="0">
                <a:solidFill>
                  <a:srgbClr val="0070C0"/>
                </a:solidFill>
                <a:latin typeface="ＭＳ ゴシック" panose="020B0609070205080204" pitchFamily="49" charset="-128"/>
                <a:ea typeface="ＭＳ ゴシック" panose="020B0609070205080204" pitchFamily="49" charset="-128"/>
              </a:rPr>
              <a:t>が</a:t>
            </a:r>
            <a:r>
              <a:rPr lang="ja-JP" altLang="en-US" sz="1400" dirty="0">
                <a:solidFill>
                  <a:srgbClr val="0070C0"/>
                </a:solidFill>
                <a:latin typeface="ＭＳ ゴシック" panose="020B0609070205080204" pitchFamily="49" charset="-128"/>
                <a:ea typeface="ＭＳ ゴシック" panose="020B0609070205080204" pitchFamily="49" charset="-128"/>
              </a:rPr>
              <a:t>、</a:t>
            </a:r>
            <a:r>
              <a:rPr lang="ja-JP" altLang="en-US" sz="1400" dirty="0" smtClean="0">
                <a:solidFill>
                  <a:srgbClr val="0070C0"/>
                </a:solidFill>
                <a:latin typeface="ＭＳ ゴシック" panose="020B0609070205080204" pitchFamily="49" charset="-128"/>
                <a:ea typeface="ＭＳ ゴシック" panose="020B0609070205080204" pitchFamily="49" charset="-128"/>
              </a:rPr>
              <a:t>実施</a:t>
            </a:r>
            <a:r>
              <a:rPr lang="ja-JP" altLang="en-US" sz="1400" dirty="0">
                <a:solidFill>
                  <a:srgbClr val="0070C0"/>
                </a:solidFill>
                <a:latin typeface="ＭＳ ゴシック" panose="020B0609070205080204" pitchFamily="49" charset="-128"/>
                <a:ea typeface="ＭＳ ゴシック" panose="020B0609070205080204" pitchFamily="49" charset="-128"/>
              </a:rPr>
              <a:t>状況報告・完了実績報告時には同じ様式に実績を記載し、提出します。</a:t>
            </a:r>
            <a:endParaRPr lang="en-US" altLang="ja-JP" sz="1400" dirty="0">
              <a:solidFill>
                <a:srgbClr val="0070C0"/>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262340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3"/>
          <a:srcRect r="1227"/>
          <a:stretch/>
        </p:blipFill>
        <p:spPr>
          <a:xfrm>
            <a:off x="273576" y="1953392"/>
            <a:ext cx="8433260" cy="1848924"/>
          </a:xfrm>
          <a:prstGeom prst="rect">
            <a:avLst/>
          </a:prstGeom>
        </p:spPr>
      </p:pic>
      <p:pic>
        <p:nvPicPr>
          <p:cNvPr id="4" name="図 3"/>
          <p:cNvPicPr>
            <a:picLocks noChangeAspect="1"/>
          </p:cNvPicPr>
          <p:nvPr/>
        </p:nvPicPr>
        <p:blipFill rotWithShape="1">
          <a:blip r:embed="rId4"/>
          <a:srcRect t="4950"/>
          <a:stretch/>
        </p:blipFill>
        <p:spPr>
          <a:xfrm>
            <a:off x="246463" y="4157877"/>
            <a:ext cx="8433260" cy="1758087"/>
          </a:xfrm>
          <a:prstGeom prst="rect">
            <a:avLst/>
          </a:prstGeom>
        </p:spPr>
      </p:pic>
      <p:grpSp>
        <p:nvGrpSpPr>
          <p:cNvPr id="8" name="グループ化 7"/>
          <p:cNvGrpSpPr/>
          <p:nvPr/>
        </p:nvGrpSpPr>
        <p:grpSpPr>
          <a:xfrm>
            <a:off x="323851" y="2789498"/>
            <a:ext cx="8388349" cy="2539254"/>
            <a:chOff x="431801" y="2574628"/>
            <a:chExt cx="11184466" cy="3315895"/>
          </a:xfrm>
        </p:grpSpPr>
        <p:sp>
          <p:nvSpPr>
            <p:cNvPr id="26" name="正方形/長方形 25"/>
            <p:cNvSpPr/>
            <p:nvPr/>
          </p:nvSpPr>
          <p:spPr>
            <a:xfrm>
              <a:off x="1626042" y="4432518"/>
              <a:ext cx="1478899" cy="145800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p>
          </p:txBody>
        </p:sp>
        <p:sp>
          <p:nvSpPr>
            <p:cNvPr id="29" name="正方形/長方形 28"/>
            <p:cNvSpPr/>
            <p:nvPr/>
          </p:nvSpPr>
          <p:spPr>
            <a:xfrm>
              <a:off x="431801" y="2574628"/>
              <a:ext cx="11184466" cy="1619464"/>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rgbClr val="FF0000"/>
                  </a:solidFill>
                  <a:latin typeface="ＭＳ ゴシック" panose="020B0609070205080204" pitchFamily="49" charset="-128"/>
                  <a:ea typeface="ＭＳ ゴシック" panose="020B0609070205080204" pitchFamily="49" charset="-128"/>
                </a:rPr>
                <a:t>パソコン、モニター等、一般的な関連機器で実施支援室ホームページに掲載の補助対象ソフトウェアリストに記載のない</a:t>
              </a:r>
              <a:r>
                <a:rPr lang="ja-JP" altLang="en-US" sz="1400" dirty="0" smtClean="0">
                  <a:solidFill>
                    <a:srgbClr val="FF0000"/>
                  </a:solidFill>
                  <a:latin typeface="ＭＳ ゴシック" panose="020B0609070205080204" pitchFamily="49" charset="-128"/>
                  <a:ea typeface="ＭＳ ゴシック" panose="020B0609070205080204" pitchFamily="49" charset="-128"/>
                </a:rPr>
                <a:t>ものについて、</a:t>
              </a:r>
              <a:r>
                <a:rPr lang="ja-JP" altLang="en-US" sz="1400" dirty="0">
                  <a:solidFill>
                    <a:srgbClr val="FF0000"/>
                  </a:solidFill>
                  <a:latin typeface="ＭＳ ゴシック" panose="020B0609070205080204" pitchFamily="49" charset="-128"/>
                  <a:ea typeface="ＭＳ ゴシック" panose="020B0609070205080204" pitchFamily="49" charset="-128"/>
                </a:rPr>
                <a:t>こちらに型番等を直接記載します。</a:t>
              </a:r>
            </a:p>
            <a:p>
              <a:pPr marL="180975" indent="-180975"/>
              <a:r>
                <a:rPr lang="en-US" altLang="ja-JP" sz="1400" dirty="0" smtClean="0">
                  <a:solidFill>
                    <a:srgbClr val="FF0000"/>
                  </a:solidFill>
                  <a:latin typeface="ＭＳ ゴシック" panose="020B0609070205080204" pitchFamily="49" charset="-128"/>
                  <a:ea typeface="ＭＳ ゴシック" panose="020B0609070205080204" pitchFamily="49" charset="-128"/>
                </a:rPr>
                <a:t>※VR</a:t>
              </a:r>
              <a:r>
                <a:rPr lang="ja-JP" altLang="en-US" sz="1400" dirty="0" smtClean="0">
                  <a:solidFill>
                    <a:srgbClr val="FF0000"/>
                  </a:solidFill>
                  <a:latin typeface="ＭＳ ゴシック" panose="020B0609070205080204" pitchFamily="49" charset="-128"/>
                  <a:ea typeface="ＭＳ ゴシック" panose="020B0609070205080204" pitchFamily="49" charset="-128"/>
                </a:rPr>
                <a:t>ゴーグル</a:t>
              </a:r>
              <a:r>
                <a:rPr lang="ja-JP" altLang="en-US" sz="1400" dirty="0">
                  <a:solidFill>
                    <a:srgbClr val="FF0000"/>
                  </a:solidFill>
                  <a:latin typeface="ＭＳ ゴシック" panose="020B0609070205080204" pitchFamily="49" charset="-128"/>
                  <a:ea typeface="ＭＳ ゴシック" panose="020B0609070205080204" pitchFamily="49" charset="-128"/>
                </a:rPr>
                <a:t>等特殊な関連機器については、リストに掲載していないものは対象となりません。リストに掲載の関連機器については</a:t>
              </a:r>
              <a:r>
                <a:rPr lang="ja-JP" altLang="en-US" sz="1400" dirty="0" smtClean="0">
                  <a:solidFill>
                    <a:srgbClr val="FF0000"/>
                  </a:solidFill>
                  <a:latin typeface="ＭＳ ゴシック" panose="020B0609070205080204" pitchFamily="49" charset="-128"/>
                  <a:ea typeface="ＭＳ ゴシック" panose="020B0609070205080204" pitchFamily="49" charset="-128"/>
                </a:rPr>
                <a:t>、こちらの欄ではなく、上段の「ソフトウェア利用費」の</a:t>
              </a:r>
              <a:r>
                <a:rPr lang="ja-JP" altLang="en-US" sz="1400" dirty="0">
                  <a:solidFill>
                    <a:srgbClr val="FF0000"/>
                  </a:solidFill>
                  <a:latin typeface="ＭＳ ゴシック" panose="020B0609070205080204" pitchFamily="49" charset="-128"/>
                  <a:ea typeface="ＭＳ ゴシック" panose="020B0609070205080204" pitchFamily="49" charset="-128"/>
                </a:rPr>
                <a:t>表にリストの登録</a:t>
              </a:r>
              <a:r>
                <a:rPr lang="en-US" altLang="ja-JP" sz="1400" dirty="0">
                  <a:solidFill>
                    <a:srgbClr val="FF0000"/>
                  </a:solidFill>
                  <a:latin typeface="ＭＳ ゴシック" panose="020B0609070205080204" pitchFamily="49" charset="-128"/>
                  <a:ea typeface="ＭＳ ゴシック" panose="020B0609070205080204" pitchFamily="49" charset="-128"/>
                </a:rPr>
                <a:t>No</a:t>
              </a:r>
              <a:r>
                <a:rPr lang="ja-JP" altLang="en-US" sz="1400" dirty="0">
                  <a:solidFill>
                    <a:srgbClr val="FF0000"/>
                  </a:solidFill>
                  <a:latin typeface="ＭＳ ゴシック" panose="020B0609070205080204" pitchFamily="49" charset="-128"/>
                  <a:ea typeface="ＭＳ ゴシック" panose="020B0609070205080204" pitchFamily="49" charset="-128"/>
                </a:rPr>
                <a:t>を記載の上、</a:t>
              </a:r>
              <a:r>
                <a:rPr lang="ja-JP" altLang="en-US" sz="1400" dirty="0" smtClean="0">
                  <a:solidFill>
                    <a:srgbClr val="FF0000"/>
                  </a:solidFill>
                  <a:latin typeface="ＭＳ ゴシック" panose="020B0609070205080204" pitchFamily="49" charset="-128"/>
                  <a:ea typeface="ＭＳ ゴシック" panose="020B0609070205080204" pitchFamily="49" charset="-128"/>
                </a:rPr>
                <a:t>入力していただきます。</a:t>
              </a:r>
              <a:endParaRPr lang="ja-JP" altLang="en-US" sz="1400" dirty="0">
                <a:solidFill>
                  <a:srgbClr val="FF0000"/>
                </a:solidFill>
                <a:latin typeface="ＭＳ ゴシック" panose="020B0609070205080204" pitchFamily="49" charset="-128"/>
                <a:ea typeface="ＭＳ ゴシック" panose="020B0609070205080204" pitchFamily="49" charset="-128"/>
              </a:endParaRPr>
            </a:p>
          </p:txBody>
        </p:sp>
      </p:grpSp>
      <p:sp>
        <p:nvSpPr>
          <p:cNvPr id="15" name="タイトル 1"/>
          <p:cNvSpPr txBox="1">
            <a:spLocks/>
          </p:cNvSpPr>
          <p:nvPr/>
        </p:nvSpPr>
        <p:spPr>
          <a:xfrm>
            <a:off x="8150347" y="0"/>
            <a:ext cx="993653" cy="393138"/>
          </a:xfrm>
          <a:prstGeom prst="rect">
            <a:avLst/>
          </a:prstGeom>
          <a:noFill/>
          <a:ln w="25400">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4000"/>
              </a:lnSpc>
            </a:pPr>
            <a:r>
              <a:rPr lang="en-US" altLang="ja-JP" sz="1400" b="1" dirty="0" smtClean="0">
                <a:latin typeface="ＭＳ ゴシック" panose="020B0609070205080204" pitchFamily="49" charset="-128"/>
                <a:ea typeface="ＭＳ ゴシック" panose="020B0609070205080204" pitchFamily="49" charset="-128"/>
              </a:rPr>
              <a:t>46/56</a:t>
            </a:r>
            <a:endParaRPr lang="ja-JP" altLang="en-US" sz="1400" b="1" dirty="0">
              <a:latin typeface="ＭＳ ゴシック" panose="020B0609070205080204" pitchFamily="49" charset="-128"/>
              <a:ea typeface="ＭＳ ゴシック" panose="020B0609070205080204" pitchFamily="49" charset="-128"/>
            </a:endParaRPr>
          </a:p>
        </p:txBody>
      </p:sp>
      <p:sp>
        <p:nvSpPr>
          <p:cNvPr id="16" name="正方形/長方形 15"/>
          <p:cNvSpPr/>
          <p:nvPr/>
        </p:nvSpPr>
        <p:spPr>
          <a:xfrm>
            <a:off x="252000" y="619199"/>
            <a:ext cx="1980000" cy="360000"/>
          </a:xfrm>
          <a:prstGeom prst="rect">
            <a:avLst/>
          </a:prstGeom>
          <a:solidFill>
            <a:schemeClr val="accent2">
              <a:lumMod val="20000"/>
              <a:lumOff val="80000"/>
            </a:schemeClr>
          </a:solidFill>
          <a:ln w="34925" cmpd="dbl">
            <a:solidFill>
              <a:srgbClr val="C00000"/>
            </a:solidFill>
          </a:ln>
        </p:spPr>
        <p:txBody>
          <a:bodyPr wrap="square">
            <a:spAutoFit/>
          </a:bodyPr>
          <a:lstStyle/>
          <a:p>
            <a:pPr algn="ctr"/>
            <a:r>
              <a:rPr lang="ja-JP" altLang="en-US" sz="1600" b="1" dirty="0">
                <a:solidFill>
                  <a:srgbClr val="C00000"/>
                </a:solidFill>
                <a:latin typeface="ＭＳ ゴシック" panose="020B0609070205080204" pitchFamily="49" charset="-128"/>
                <a:ea typeface="ＭＳ ゴシック" panose="020B0609070205080204" pitchFamily="49" charset="-128"/>
              </a:rPr>
              <a:t>作成支援様式⑫</a:t>
            </a:r>
          </a:p>
        </p:txBody>
      </p:sp>
      <p:sp>
        <p:nvSpPr>
          <p:cNvPr id="5" name="タイトル 4"/>
          <p:cNvSpPr>
            <a:spLocks noGrp="1"/>
          </p:cNvSpPr>
          <p:nvPr>
            <p:ph type="title"/>
          </p:nvPr>
        </p:nvSpPr>
        <p:spPr>
          <a:xfrm>
            <a:off x="250825" y="1"/>
            <a:ext cx="7745862" cy="495300"/>
          </a:xfrm>
        </p:spPr>
        <p:txBody>
          <a:bodyPr/>
          <a:lstStyle/>
          <a:p>
            <a:r>
              <a:rPr lang="en-US" altLang="zh-TW" dirty="0" smtClean="0"/>
              <a:t>7 </a:t>
            </a:r>
            <a:r>
              <a:rPr lang="zh-TW" altLang="en-US" dirty="0" smtClean="0"/>
              <a:t>交付</a:t>
            </a:r>
            <a:r>
              <a:rPr lang="zh-TW" altLang="en-US" dirty="0"/>
              <a:t>申請様式</a:t>
            </a:r>
            <a:r>
              <a:rPr lang="ja-JP" altLang="en-US" dirty="0"/>
              <a:t>（記入例）</a:t>
            </a:r>
            <a:r>
              <a:rPr lang="ja-JP" altLang="en-US" dirty="0">
                <a:solidFill>
                  <a:srgbClr val="C00000"/>
                </a:solidFill>
              </a:rPr>
              <a:t>＜交付申請所定様式②作成支援様式＞</a:t>
            </a:r>
            <a:endParaRPr kumimoji="1" lang="ja-JP" altLang="en-US" dirty="0"/>
          </a:p>
        </p:txBody>
      </p:sp>
      <p:sp>
        <p:nvSpPr>
          <p:cNvPr id="18" name="テキスト ボックス 1"/>
          <p:cNvSpPr txBox="1"/>
          <p:nvPr/>
        </p:nvSpPr>
        <p:spPr>
          <a:xfrm>
            <a:off x="4967289" y="1953392"/>
            <a:ext cx="3744912" cy="574717"/>
          </a:xfrm>
          <a:prstGeom prst="rect">
            <a:avLst/>
          </a:prstGeom>
          <a:solidFill>
            <a:schemeClr val="lt1"/>
          </a:solidFill>
          <a:ln w="9525" cmpd="sng">
            <a:solidFill>
              <a:srgbClr val="FF0000"/>
            </a:solidFill>
          </a:ln>
        </p:spPr>
        <p:style>
          <a:lnRef idx="0">
            <a:scrgbClr r="0" g="0" b="0"/>
          </a:lnRef>
          <a:fillRef idx="0">
            <a:scrgbClr r="0" g="0" b="0"/>
          </a:fillRef>
          <a:effectRef idx="0">
            <a:scrgbClr r="0" g="0" b="0"/>
          </a:effectRef>
          <a:fontRef idx="minor">
            <a:schemeClr val="dk1"/>
          </a:fontRef>
        </p:style>
        <p:txBody>
          <a:bodyPr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400" dirty="0">
                <a:solidFill>
                  <a:srgbClr val="FF0000"/>
                </a:solidFill>
                <a:latin typeface="ＭＳ ゴシック" panose="020B0609070205080204" pitchFamily="49" charset="-128"/>
                <a:ea typeface="ＭＳ ゴシック" panose="020B0609070205080204" pitchFamily="49" charset="-128"/>
              </a:rPr>
              <a:t>実績と合わせて予定を記載</a:t>
            </a:r>
            <a:r>
              <a:rPr lang="ja-JP" altLang="en-US" sz="1400">
                <a:solidFill>
                  <a:srgbClr val="FF0000"/>
                </a:solidFill>
                <a:latin typeface="ＭＳ ゴシック" panose="020B0609070205080204" pitchFamily="49" charset="-128"/>
                <a:ea typeface="ＭＳ ゴシック" panose="020B0609070205080204" pitchFamily="49" charset="-128"/>
              </a:rPr>
              <a:t>し</a:t>
            </a:r>
            <a:r>
              <a:rPr lang="ja-JP" altLang="en-US" sz="1400" smtClean="0">
                <a:solidFill>
                  <a:srgbClr val="FF0000"/>
                </a:solidFill>
                <a:latin typeface="ＭＳ ゴシック" panose="020B0609070205080204" pitchFamily="49" charset="-128"/>
                <a:ea typeface="ＭＳ ゴシック" panose="020B0609070205080204" pitchFamily="49" charset="-128"/>
              </a:rPr>
              <a:t>、</a:t>
            </a:r>
            <a:endParaRPr lang="en-US" altLang="ja-JP" sz="1400" dirty="0" smtClean="0">
              <a:solidFill>
                <a:srgbClr val="FF0000"/>
              </a:solidFill>
              <a:latin typeface="ＭＳ ゴシック" panose="020B0609070205080204" pitchFamily="49" charset="-128"/>
              <a:ea typeface="ＭＳ ゴシック" panose="020B0609070205080204" pitchFamily="49" charset="-128"/>
            </a:endParaRPr>
          </a:p>
          <a:p>
            <a:r>
              <a:rPr lang="ja-JP" altLang="en-US" sz="1400" dirty="0" smtClean="0">
                <a:solidFill>
                  <a:srgbClr val="FF0000"/>
                </a:solidFill>
                <a:latin typeface="ＭＳ ゴシック" panose="020B0609070205080204" pitchFamily="49" charset="-128"/>
                <a:ea typeface="ＭＳ ゴシック" panose="020B0609070205080204" pitchFamily="49" charset="-128"/>
              </a:rPr>
              <a:t>補助</a:t>
            </a:r>
            <a:r>
              <a:rPr lang="ja-JP" altLang="en-US" sz="1400" dirty="0">
                <a:solidFill>
                  <a:srgbClr val="FF0000"/>
                </a:solidFill>
                <a:latin typeface="ＭＳ ゴシック" panose="020B0609070205080204" pitchFamily="49" charset="-128"/>
                <a:ea typeface="ＭＳ ゴシック" panose="020B0609070205080204" pitchFamily="49" charset="-128"/>
              </a:rPr>
              <a:t>対象経費の総額を算定</a:t>
            </a:r>
            <a:r>
              <a:rPr lang="ja-JP" altLang="en-US" sz="1400" dirty="0" smtClean="0">
                <a:solidFill>
                  <a:srgbClr val="FF0000"/>
                </a:solidFill>
                <a:latin typeface="ＭＳ ゴシック" panose="020B0609070205080204" pitchFamily="49" charset="-128"/>
                <a:ea typeface="ＭＳ ゴシック" panose="020B0609070205080204" pitchFamily="49" charset="-128"/>
              </a:rPr>
              <a:t>してください</a:t>
            </a:r>
            <a:r>
              <a:rPr lang="ja-JP" altLang="en-US" sz="1400" dirty="0">
                <a:solidFill>
                  <a:srgbClr val="FF0000"/>
                </a:solidFill>
                <a:latin typeface="ＭＳ ゴシック" panose="020B0609070205080204" pitchFamily="49" charset="-128"/>
                <a:ea typeface="ＭＳ ゴシック" panose="020B0609070205080204" pitchFamily="49" charset="-128"/>
              </a:rPr>
              <a:t>。</a:t>
            </a:r>
            <a:endParaRPr lang="en-US" altLang="ja-JP" sz="1400" dirty="0">
              <a:solidFill>
                <a:srgbClr val="FF0000"/>
              </a:solidFill>
              <a:latin typeface="ＭＳ ゴシック" panose="020B0609070205080204" pitchFamily="49" charset="-128"/>
              <a:ea typeface="ＭＳ ゴシック" panose="020B0609070205080204" pitchFamily="49" charset="-128"/>
            </a:endParaRPr>
          </a:p>
        </p:txBody>
      </p:sp>
      <p:sp>
        <p:nvSpPr>
          <p:cNvPr id="12" name="テキスト ボックス 1"/>
          <p:cNvSpPr txBox="1"/>
          <p:nvPr/>
        </p:nvSpPr>
        <p:spPr>
          <a:xfrm>
            <a:off x="3076303" y="619201"/>
            <a:ext cx="5816871" cy="978630"/>
          </a:xfrm>
          <a:prstGeom prst="rect">
            <a:avLst/>
          </a:prstGeom>
          <a:solidFill>
            <a:schemeClr val="lt1"/>
          </a:solidFill>
          <a:ln w="9525" cmpd="sng">
            <a:solidFill>
              <a:srgbClr val="0070C0"/>
            </a:solidFill>
          </a:ln>
        </p:spPr>
        <p:style>
          <a:lnRef idx="0">
            <a:scrgbClr r="0" g="0" b="0"/>
          </a:lnRef>
          <a:fillRef idx="0">
            <a:scrgbClr r="0" g="0" b="0"/>
          </a:fillRef>
          <a:effectRef idx="0">
            <a:scrgbClr r="0" g="0" b="0"/>
          </a:effectRef>
          <a:fontRef idx="minor">
            <a:schemeClr val="dk1"/>
          </a:fontRef>
        </p:style>
        <p:txBody>
          <a:bodyPr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400" dirty="0">
                <a:solidFill>
                  <a:srgbClr val="0070C0"/>
                </a:solidFill>
                <a:latin typeface="ＭＳ ゴシック" panose="020B0609070205080204" pitchFamily="49" charset="-128"/>
                <a:ea typeface="ＭＳ ゴシック" panose="020B0609070205080204" pitchFamily="49" charset="-128"/>
              </a:rPr>
              <a:t>様式⑫、⑬、⑬</a:t>
            </a:r>
            <a:r>
              <a:rPr lang="en-US" altLang="ja-JP" sz="1400" dirty="0">
                <a:solidFill>
                  <a:srgbClr val="0070C0"/>
                </a:solidFill>
                <a:latin typeface="ＭＳ ゴシック" panose="020B0609070205080204" pitchFamily="49" charset="-128"/>
                <a:ea typeface="ＭＳ ゴシック" panose="020B0609070205080204" pitchFamily="49" charset="-128"/>
              </a:rPr>
              <a:t>-1</a:t>
            </a:r>
            <a:r>
              <a:rPr lang="ja-JP" altLang="en-US" sz="1400" dirty="0" err="1">
                <a:solidFill>
                  <a:srgbClr val="0070C0"/>
                </a:solidFill>
                <a:latin typeface="ＭＳ ゴシック" panose="020B0609070205080204" pitchFamily="49" charset="-128"/>
                <a:ea typeface="ＭＳ ゴシック" panose="020B0609070205080204" pitchFamily="49" charset="-128"/>
              </a:rPr>
              <a:t>、</a:t>
            </a:r>
            <a:r>
              <a:rPr lang="ja-JP" altLang="en-US" sz="1400" dirty="0">
                <a:solidFill>
                  <a:srgbClr val="0070C0"/>
                </a:solidFill>
                <a:latin typeface="ＭＳ ゴシック" panose="020B0609070205080204" pitchFamily="49" charset="-128"/>
                <a:ea typeface="ＭＳ ゴシック" panose="020B0609070205080204" pitchFamily="49" charset="-128"/>
              </a:rPr>
              <a:t>⑬</a:t>
            </a:r>
            <a:r>
              <a:rPr lang="en-US" altLang="ja-JP" sz="1400" dirty="0">
                <a:solidFill>
                  <a:srgbClr val="0070C0"/>
                </a:solidFill>
                <a:latin typeface="ＭＳ ゴシック" panose="020B0609070205080204" pitchFamily="49" charset="-128"/>
                <a:ea typeface="ＭＳ ゴシック" panose="020B0609070205080204" pitchFamily="49" charset="-128"/>
              </a:rPr>
              <a:t>-2</a:t>
            </a:r>
            <a:r>
              <a:rPr lang="ja-JP" altLang="en-US" sz="1400" dirty="0" err="1">
                <a:solidFill>
                  <a:srgbClr val="0070C0"/>
                </a:solidFill>
                <a:latin typeface="ＭＳ ゴシック" panose="020B0609070205080204" pitchFamily="49" charset="-128"/>
                <a:ea typeface="ＭＳ ゴシック" panose="020B0609070205080204" pitchFamily="49" charset="-128"/>
              </a:rPr>
              <a:t>、</a:t>
            </a:r>
            <a:r>
              <a:rPr lang="ja-JP" altLang="en-US" sz="1400" dirty="0">
                <a:solidFill>
                  <a:srgbClr val="0070C0"/>
                </a:solidFill>
                <a:latin typeface="ＭＳ ゴシック" panose="020B0609070205080204" pitchFamily="49" charset="-128"/>
                <a:ea typeface="ＭＳ ゴシック" panose="020B0609070205080204" pitchFamily="49" charset="-128"/>
              </a:rPr>
              <a:t>⑭、⑮は、交付申請書所定様式②の作成を支援するための算定様式です。交付申請時に提出は求めませんが、実施状況報告・完了実績報告時には同じ様式に実績を記載し、提出します。</a:t>
            </a:r>
            <a:endParaRPr lang="en-US" altLang="ja-JP" sz="1400" dirty="0">
              <a:solidFill>
                <a:srgbClr val="0070C0"/>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87329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3"/>
          <a:srcRect r="1227"/>
          <a:stretch/>
        </p:blipFill>
        <p:spPr>
          <a:xfrm>
            <a:off x="273576" y="1953392"/>
            <a:ext cx="8433260" cy="1848924"/>
          </a:xfrm>
          <a:prstGeom prst="rect">
            <a:avLst/>
          </a:prstGeom>
        </p:spPr>
      </p:pic>
      <p:pic>
        <p:nvPicPr>
          <p:cNvPr id="4" name="図 3"/>
          <p:cNvPicPr>
            <a:picLocks noChangeAspect="1"/>
          </p:cNvPicPr>
          <p:nvPr/>
        </p:nvPicPr>
        <p:blipFill rotWithShape="1">
          <a:blip r:embed="rId4"/>
          <a:srcRect t="4950"/>
          <a:stretch/>
        </p:blipFill>
        <p:spPr>
          <a:xfrm>
            <a:off x="246463" y="4157877"/>
            <a:ext cx="8433260" cy="1758087"/>
          </a:xfrm>
          <a:prstGeom prst="rect">
            <a:avLst/>
          </a:prstGeom>
        </p:spPr>
      </p:pic>
      <p:sp>
        <p:nvSpPr>
          <p:cNvPr id="11" name="テキスト ボックス 1"/>
          <p:cNvSpPr txBox="1"/>
          <p:nvPr/>
        </p:nvSpPr>
        <p:spPr>
          <a:xfrm>
            <a:off x="1508760" y="4305376"/>
            <a:ext cx="5797814" cy="358135"/>
          </a:xfrm>
          <a:prstGeom prst="rect">
            <a:avLst/>
          </a:prstGeom>
          <a:solidFill>
            <a:schemeClr val="lt1"/>
          </a:solidFill>
          <a:ln w="12700" cmpd="sng">
            <a:solidFill>
              <a:srgbClr val="FF0000"/>
            </a:solidFill>
          </a:ln>
        </p:spPr>
        <p:style>
          <a:lnRef idx="0">
            <a:scrgbClr r="0" g="0" b="0"/>
          </a:lnRef>
          <a:fillRef idx="0">
            <a:scrgbClr r="0" g="0" b="0"/>
          </a:fillRef>
          <a:effectRef idx="0">
            <a:scrgbClr r="0" g="0" b="0"/>
          </a:effectRef>
          <a:fontRef idx="minor">
            <a:schemeClr val="dk1"/>
          </a:fontRef>
        </p:style>
        <p:txBody>
          <a:bodyPr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400" dirty="0">
                <a:solidFill>
                  <a:srgbClr val="FF0000"/>
                </a:solidFill>
                <a:latin typeface="ＭＳ ゴシック" panose="020B0609070205080204" pitchFamily="49" charset="-128"/>
                <a:ea typeface="ＭＳ ゴシック" panose="020B0609070205080204" pitchFamily="49" charset="-128"/>
              </a:rPr>
              <a:t>その他、関連機器の記入例は、上段の記載と同じになります。</a:t>
            </a:r>
            <a:endParaRPr lang="en-US" altLang="ja-JP" sz="1400" dirty="0">
              <a:solidFill>
                <a:srgbClr val="FF0000"/>
              </a:solidFill>
              <a:latin typeface="ＭＳ ゴシック" panose="020B0609070205080204" pitchFamily="49" charset="-128"/>
              <a:ea typeface="ＭＳ ゴシック" panose="020B0609070205080204" pitchFamily="49" charset="-128"/>
            </a:endParaRPr>
          </a:p>
        </p:txBody>
      </p:sp>
      <p:sp>
        <p:nvSpPr>
          <p:cNvPr id="13" name="テキスト ボックス 1"/>
          <p:cNvSpPr txBox="1"/>
          <p:nvPr/>
        </p:nvSpPr>
        <p:spPr>
          <a:xfrm>
            <a:off x="1508760" y="5421792"/>
            <a:ext cx="5797814" cy="768893"/>
          </a:xfrm>
          <a:prstGeom prst="rect">
            <a:avLst/>
          </a:prstGeom>
          <a:solidFill>
            <a:schemeClr val="lt1"/>
          </a:solidFill>
          <a:ln w="12700" cmpd="sng">
            <a:solidFill>
              <a:srgbClr val="FF0000"/>
            </a:solidFill>
          </a:ln>
        </p:spPr>
        <p:style>
          <a:lnRef idx="0">
            <a:scrgbClr r="0" g="0" b="0"/>
          </a:lnRef>
          <a:fillRef idx="0">
            <a:scrgbClr r="0" g="0" b="0"/>
          </a:fillRef>
          <a:effectRef idx="0">
            <a:scrgbClr r="0" g="0" b="0"/>
          </a:effectRef>
          <a:fontRef idx="minor">
            <a:schemeClr val="dk1"/>
          </a:fontRef>
        </p:style>
        <p:txBody>
          <a:bodyPr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400" dirty="0">
                <a:solidFill>
                  <a:srgbClr val="FF0000"/>
                </a:solidFill>
                <a:latin typeface="ＭＳ ゴシック" panose="020B0609070205080204" pitchFamily="49" charset="-128"/>
                <a:ea typeface="ＭＳ ゴシック" panose="020B0609070205080204" pitchFamily="49" charset="-128"/>
              </a:rPr>
              <a:t>ソフトウェア等の購入数が多い場合、本様式を複製し</a:t>
            </a:r>
            <a:r>
              <a:rPr lang="ja-JP" altLang="en-US" sz="1400" dirty="0" smtClean="0">
                <a:solidFill>
                  <a:srgbClr val="FF0000"/>
                </a:solidFill>
                <a:latin typeface="ＭＳ ゴシック" panose="020B0609070205080204" pitchFamily="49" charset="-128"/>
                <a:ea typeface="ＭＳ ゴシック" panose="020B0609070205080204" pitchFamily="49" charset="-128"/>
              </a:rPr>
              <a:t>、１ページ目</a:t>
            </a:r>
            <a:r>
              <a:rPr lang="ja-JP" altLang="en-US" sz="1400" dirty="0">
                <a:solidFill>
                  <a:srgbClr val="FF0000"/>
                </a:solidFill>
                <a:latin typeface="ＭＳ ゴシック" panose="020B0609070205080204" pitchFamily="49" charset="-128"/>
                <a:ea typeface="ＭＳ ゴシック" panose="020B0609070205080204" pitchFamily="49" charset="-128"/>
              </a:rPr>
              <a:t>の上記枠内に、２ページ目以降の額を記載して、全ページの合計を算定します。</a:t>
            </a:r>
            <a:endParaRPr lang="en-US" altLang="ja-JP" sz="1400" dirty="0">
              <a:solidFill>
                <a:srgbClr val="FF0000"/>
              </a:solidFill>
              <a:latin typeface="ＭＳ ゴシック" panose="020B0609070205080204" pitchFamily="49" charset="-128"/>
              <a:ea typeface="ＭＳ ゴシック" panose="020B0609070205080204" pitchFamily="49" charset="-128"/>
            </a:endParaRPr>
          </a:p>
        </p:txBody>
      </p:sp>
      <p:sp>
        <p:nvSpPr>
          <p:cNvPr id="15" name="テキスト ボックス 1"/>
          <p:cNvSpPr txBox="1"/>
          <p:nvPr/>
        </p:nvSpPr>
        <p:spPr>
          <a:xfrm>
            <a:off x="1508760" y="4799303"/>
            <a:ext cx="5797814" cy="491134"/>
          </a:xfrm>
          <a:prstGeom prst="rect">
            <a:avLst/>
          </a:prstGeom>
          <a:solidFill>
            <a:schemeClr val="lt1"/>
          </a:solidFill>
          <a:ln w="12700" cmpd="sng">
            <a:solidFill>
              <a:srgbClr val="FF0000"/>
            </a:solidFill>
          </a:ln>
        </p:spPr>
        <p:style>
          <a:lnRef idx="0">
            <a:scrgbClr r="0" g="0" b="0"/>
          </a:lnRef>
          <a:fillRef idx="0">
            <a:scrgbClr r="0" g="0" b="0"/>
          </a:fillRef>
          <a:effectRef idx="0">
            <a:scrgbClr r="0" g="0" b="0"/>
          </a:effectRef>
          <a:fontRef idx="minor">
            <a:schemeClr val="dk1"/>
          </a:fontRef>
        </p:style>
        <p:txBody>
          <a:bodyPr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400" dirty="0">
                <a:solidFill>
                  <a:srgbClr val="FF0000"/>
                </a:solidFill>
                <a:latin typeface="ＭＳ ゴシック" panose="020B0609070205080204" pitchFamily="49" charset="-128"/>
                <a:ea typeface="ＭＳ ゴシック" panose="020B0609070205080204" pitchFamily="49" charset="-128"/>
              </a:rPr>
              <a:t>本様式は円単位で記載いただきます。本様式の総合計を所定様式②に転記する場合には、千円単位</a:t>
            </a:r>
            <a:r>
              <a:rPr lang="en-US" altLang="ja-JP" sz="1400" dirty="0">
                <a:solidFill>
                  <a:srgbClr val="FF0000"/>
                </a:solidFill>
                <a:latin typeface="ＭＳ ゴシック" panose="020B0609070205080204" pitchFamily="49" charset="-128"/>
                <a:ea typeface="ＭＳ ゴシック" panose="020B0609070205080204" pitchFamily="49" charset="-128"/>
              </a:rPr>
              <a:t>(</a:t>
            </a:r>
            <a:r>
              <a:rPr lang="ja-JP" altLang="en-US" sz="1400" dirty="0">
                <a:solidFill>
                  <a:srgbClr val="FF0000"/>
                </a:solidFill>
                <a:latin typeface="ＭＳ ゴシック" panose="020B0609070205080204" pitchFamily="49" charset="-128"/>
                <a:ea typeface="ＭＳ ゴシック" panose="020B0609070205080204" pitchFamily="49" charset="-128"/>
              </a:rPr>
              <a:t>千円未満切り捨て</a:t>
            </a:r>
            <a:r>
              <a:rPr lang="en-US" altLang="ja-JP" sz="1400" dirty="0">
                <a:solidFill>
                  <a:srgbClr val="FF0000"/>
                </a:solidFill>
                <a:latin typeface="ＭＳ ゴシック" panose="020B0609070205080204" pitchFamily="49" charset="-128"/>
                <a:ea typeface="ＭＳ ゴシック" panose="020B0609070205080204" pitchFamily="49" charset="-128"/>
              </a:rPr>
              <a:t>)</a:t>
            </a:r>
            <a:r>
              <a:rPr lang="ja-JP" altLang="en-US" sz="1400" dirty="0">
                <a:solidFill>
                  <a:srgbClr val="FF0000"/>
                </a:solidFill>
                <a:latin typeface="ＭＳ ゴシック" panose="020B0609070205080204" pitchFamily="49" charset="-128"/>
                <a:ea typeface="ＭＳ ゴシック" panose="020B0609070205080204" pitchFamily="49" charset="-128"/>
              </a:rPr>
              <a:t>になります。</a:t>
            </a:r>
            <a:endParaRPr lang="en-US" altLang="ja-JP" sz="1400" dirty="0">
              <a:solidFill>
                <a:srgbClr val="FF0000"/>
              </a:solidFill>
              <a:latin typeface="ＭＳ ゴシック" panose="020B0609070205080204" pitchFamily="49" charset="-128"/>
              <a:ea typeface="ＭＳ ゴシック" panose="020B0609070205080204" pitchFamily="49" charset="-128"/>
            </a:endParaRPr>
          </a:p>
        </p:txBody>
      </p:sp>
      <p:sp>
        <p:nvSpPr>
          <p:cNvPr id="10" name="タイトル 1"/>
          <p:cNvSpPr txBox="1">
            <a:spLocks/>
          </p:cNvSpPr>
          <p:nvPr/>
        </p:nvSpPr>
        <p:spPr>
          <a:xfrm>
            <a:off x="8150347" y="0"/>
            <a:ext cx="993653" cy="393138"/>
          </a:xfrm>
          <a:prstGeom prst="rect">
            <a:avLst/>
          </a:prstGeom>
          <a:noFill/>
          <a:ln w="25400">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4000"/>
              </a:lnSpc>
            </a:pPr>
            <a:r>
              <a:rPr lang="en-US" altLang="ja-JP" sz="1400" b="1" dirty="0" smtClean="0">
                <a:latin typeface="ＭＳ ゴシック" panose="020B0609070205080204" pitchFamily="49" charset="-128"/>
                <a:ea typeface="ＭＳ ゴシック" panose="020B0609070205080204" pitchFamily="49" charset="-128"/>
              </a:rPr>
              <a:t>46/56</a:t>
            </a:r>
            <a:endParaRPr lang="ja-JP" altLang="en-US" sz="1400" b="1" dirty="0">
              <a:latin typeface="ＭＳ ゴシック" panose="020B0609070205080204" pitchFamily="49" charset="-128"/>
              <a:ea typeface="ＭＳ ゴシック" panose="020B0609070205080204" pitchFamily="49" charset="-128"/>
            </a:endParaRPr>
          </a:p>
        </p:txBody>
      </p:sp>
      <p:sp>
        <p:nvSpPr>
          <p:cNvPr id="14" name="正方形/長方形 13"/>
          <p:cNvSpPr/>
          <p:nvPr/>
        </p:nvSpPr>
        <p:spPr>
          <a:xfrm>
            <a:off x="252000" y="619200"/>
            <a:ext cx="1980000" cy="360000"/>
          </a:xfrm>
          <a:prstGeom prst="rect">
            <a:avLst/>
          </a:prstGeom>
          <a:solidFill>
            <a:schemeClr val="accent2">
              <a:lumMod val="20000"/>
              <a:lumOff val="80000"/>
            </a:schemeClr>
          </a:solidFill>
          <a:ln w="34925" cmpd="dbl">
            <a:solidFill>
              <a:srgbClr val="C00000"/>
            </a:solidFill>
          </a:ln>
        </p:spPr>
        <p:txBody>
          <a:bodyPr wrap="square">
            <a:spAutoFit/>
          </a:bodyPr>
          <a:lstStyle/>
          <a:p>
            <a:pPr algn="ctr"/>
            <a:r>
              <a:rPr lang="ja-JP" altLang="en-US" sz="1600" b="1" dirty="0">
                <a:solidFill>
                  <a:srgbClr val="C00000"/>
                </a:solidFill>
                <a:latin typeface="ＭＳ ゴシック" panose="020B0609070205080204" pitchFamily="49" charset="-128"/>
                <a:ea typeface="ＭＳ ゴシック" panose="020B0609070205080204" pitchFamily="49" charset="-128"/>
              </a:rPr>
              <a:t>作成支援様式⑫</a:t>
            </a:r>
          </a:p>
        </p:txBody>
      </p:sp>
      <p:sp>
        <p:nvSpPr>
          <p:cNvPr id="5" name="タイトル 4"/>
          <p:cNvSpPr>
            <a:spLocks noGrp="1"/>
          </p:cNvSpPr>
          <p:nvPr>
            <p:ph type="title"/>
          </p:nvPr>
        </p:nvSpPr>
        <p:spPr>
          <a:xfrm>
            <a:off x="250825" y="1"/>
            <a:ext cx="7788994" cy="495300"/>
          </a:xfrm>
        </p:spPr>
        <p:txBody>
          <a:bodyPr/>
          <a:lstStyle/>
          <a:p>
            <a:r>
              <a:rPr lang="en-US" altLang="zh-TW" dirty="0" smtClean="0"/>
              <a:t>7 </a:t>
            </a:r>
            <a:r>
              <a:rPr lang="zh-TW" altLang="en-US" dirty="0" smtClean="0"/>
              <a:t>交付</a:t>
            </a:r>
            <a:r>
              <a:rPr lang="zh-TW" altLang="en-US" dirty="0"/>
              <a:t>申請様式</a:t>
            </a:r>
            <a:r>
              <a:rPr lang="ja-JP" altLang="en-US" dirty="0"/>
              <a:t>（記入例）</a:t>
            </a:r>
            <a:r>
              <a:rPr lang="ja-JP" altLang="en-US" dirty="0">
                <a:solidFill>
                  <a:srgbClr val="C00000"/>
                </a:solidFill>
              </a:rPr>
              <a:t>＜交付申請所定様式②作成支援様式＞</a:t>
            </a:r>
            <a:endParaRPr kumimoji="1" lang="ja-JP" altLang="en-US" dirty="0"/>
          </a:p>
        </p:txBody>
      </p:sp>
      <p:sp>
        <p:nvSpPr>
          <p:cNvPr id="17" name="テキスト ボックス 1"/>
          <p:cNvSpPr txBox="1"/>
          <p:nvPr/>
        </p:nvSpPr>
        <p:spPr>
          <a:xfrm>
            <a:off x="4967289" y="1953392"/>
            <a:ext cx="3744912" cy="574717"/>
          </a:xfrm>
          <a:prstGeom prst="rect">
            <a:avLst/>
          </a:prstGeom>
          <a:solidFill>
            <a:schemeClr val="lt1"/>
          </a:solidFill>
          <a:ln w="9525" cmpd="sng">
            <a:solidFill>
              <a:srgbClr val="FF0000"/>
            </a:solidFill>
          </a:ln>
        </p:spPr>
        <p:style>
          <a:lnRef idx="0">
            <a:scrgbClr r="0" g="0" b="0"/>
          </a:lnRef>
          <a:fillRef idx="0">
            <a:scrgbClr r="0" g="0" b="0"/>
          </a:fillRef>
          <a:effectRef idx="0">
            <a:scrgbClr r="0" g="0" b="0"/>
          </a:effectRef>
          <a:fontRef idx="minor">
            <a:schemeClr val="dk1"/>
          </a:fontRef>
        </p:style>
        <p:txBody>
          <a:bodyPr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400" dirty="0">
                <a:solidFill>
                  <a:srgbClr val="FF0000"/>
                </a:solidFill>
                <a:latin typeface="ＭＳ ゴシック" panose="020B0609070205080204" pitchFamily="49" charset="-128"/>
                <a:ea typeface="ＭＳ ゴシック" panose="020B0609070205080204" pitchFamily="49" charset="-128"/>
              </a:rPr>
              <a:t>実績と合わせて予定を記載</a:t>
            </a:r>
            <a:r>
              <a:rPr lang="ja-JP" altLang="en-US" sz="1400">
                <a:solidFill>
                  <a:srgbClr val="FF0000"/>
                </a:solidFill>
                <a:latin typeface="ＭＳ ゴシック" panose="020B0609070205080204" pitchFamily="49" charset="-128"/>
                <a:ea typeface="ＭＳ ゴシック" panose="020B0609070205080204" pitchFamily="49" charset="-128"/>
              </a:rPr>
              <a:t>し</a:t>
            </a:r>
            <a:r>
              <a:rPr lang="ja-JP" altLang="en-US" sz="1400" smtClean="0">
                <a:solidFill>
                  <a:srgbClr val="FF0000"/>
                </a:solidFill>
                <a:latin typeface="ＭＳ ゴシック" panose="020B0609070205080204" pitchFamily="49" charset="-128"/>
                <a:ea typeface="ＭＳ ゴシック" panose="020B0609070205080204" pitchFamily="49" charset="-128"/>
              </a:rPr>
              <a:t>、</a:t>
            </a:r>
            <a:endParaRPr lang="en-US" altLang="ja-JP" sz="1400" dirty="0" smtClean="0">
              <a:solidFill>
                <a:srgbClr val="FF0000"/>
              </a:solidFill>
              <a:latin typeface="ＭＳ ゴシック" panose="020B0609070205080204" pitchFamily="49" charset="-128"/>
              <a:ea typeface="ＭＳ ゴシック" panose="020B0609070205080204" pitchFamily="49" charset="-128"/>
            </a:endParaRPr>
          </a:p>
          <a:p>
            <a:r>
              <a:rPr lang="ja-JP" altLang="en-US" sz="1400" dirty="0" smtClean="0">
                <a:solidFill>
                  <a:srgbClr val="FF0000"/>
                </a:solidFill>
                <a:latin typeface="ＭＳ ゴシック" panose="020B0609070205080204" pitchFamily="49" charset="-128"/>
                <a:ea typeface="ＭＳ ゴシック" panose="020B0609070205080204" pitchFamily="49" charset="-128"/>
              </a:rPr>
              <a:t>補助</a:t>
            </a:r>
            <a:r>
              <a:rPr lang="ja-JP" altLang="en-US" sz="1400" dirty="0">
                <a:solidFill>
                  <a:srgbClr val="FF0000"/>
                </a:solidFill>
                <a:latin typeface="ＭＳ ゴシック" panose="020B0609070205080204" pitchFamily="49" charset="-128"/>
                <a:ea typeface="ＭＳ ゴシック" panose="020B0609070205080204" pitchFamily="49" charset="-128"/>
              </a:rPr>
              <a:t>対象経費の総額を算定</a:t>
            </a:r>
            <a:r>
              <a:rPr lang="ja-JP" altLang="en-US" sz="1400" dirty="0" smtClean="0">
                <a:solidFill>
                  <a:srgbClr val="FF0000"/>
                </a:solidFill>
                <a:latin typeface="ＭＳ ゴシック" panose="020B0609070205080204" pitchFamily="49" charset="-128"/>
                <a:ea typeface="ＭＳ ゴシック" panose="020B0609070205080204" pitchFamily="49" charset="-128"/>
              </a:rPr>
              <a:t>してください</a:t>
            </a:r>
            <a:r>
              <a:rPr lang="ja-JP" altLang="en-US" sz="1400" dirty="0">
                <a:solidFill>
                  <a:srgbClr val="FF0000"/>
                </a:solidFill>
                <a:latin typeface="ＭＳ ゴシック" panose="020B0609070205080204" pitchFamily="49" charset="-128"/>
                <a:ea typeface="ＭＳ ゴシック" panose="020B0609070205080204" pitchFamily="49" charset="-128"/>
              </a:rPr>
              <a:t>。</a:t>
            </a:r>
            <a:endParaRPr lang="en-US" altLang="ja-JP" sz="1400" dirty="0">
              <a:solidFill>
                <a:srgbClr val="FF0000"/>
              </a:solidFill>
              <a:latin typeface="ＭＳ ゴシック" panose="020B0609070205080204" pitchFamily="49" charset="-128"/>
              <a:ea typeface="ＭＳ ゴシック" panose="020B0609070205080204" pitchFamily="49" charset="-128"/>
            </a:endParaRPr>
          </a:p>
        </p:txBody>
      </p:sp>
      <p:sp>
        <p:nvSpPr>
          <p:cNvPr id="12" name="テキスト ボックス 1"/>
          <p:cNvSpPr txBox="1"/>
          <p:nvPr/>
        </p:nvSpPr>
        <p:spPr>
          <a:xfrm>
            <a:off x="3076303" y="619201"/>
            <a:ext cx="5816871" cy="978630"/>
          </a:xfrm>
          <a:prstGeom prst="rect">
            <a:avLst/>
          </a:prstGeom>
          <a:solidFill>
            <a:schemeClr val="lt1"/>
          </a:solidFill>
          <a:ln w="9525" cmpd="sng">
            <a:solidFill>
              <a:srgbClr val="0070C0"/>
            </a:solidFill>
          </a:ln>
        </p:spPr>
        <p:style>
          <a:lnRef idx="0">
            <a:scrgbClr r="0" g="0" b="0"/>
          </a:lnRef>
          <a:fillRef idx="0">
            <a:scrgbClr r="0" g="0" b="0"/>
          </a:fillRef>
          <a:effectRef idx="0">
            <a:scrgbClr r="0" g="0" b="0"/>
          </a:effectRef>
          <a:fontRef idx="minor">
            <a:schemeClr val="dk1"/>
          </a:fontRef>
        </p:style>
        <p:txBody>
          <a:bodyPr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400" dirty="0">
                <a:solidFill>
                  <a:srgbClr val="0070C0"/>
                </a:solidFill>
                <a:latin typeface="ＭＳ ゴシック" panose="020B0609070205080204" pitchFamily="49" charset="-128"/>
                <a:ea typeface="ＭＳ ゴシック" panose="020B0609070205080204" pitchFamily="49" charset="-128"/>
              </a:rPr>
              <a:t>様式⑫、⑬、⑬</a:t>
            </a:r>
            <a:r>
              <a:rPr lang="en-US" altLang="ja-JP" sz="1400" dirty="0">
                <a:solidFill>
                  <a:srgbClr val="0070C0"/>
                </a:solidFill>
                <a:latin typeface="ＭＳ ゴシック" panose="020B0609070205080204" pitchFamily="49" charset="-128"/>
                <a:ea typeface="ＭＳ ゴシック" panose="020B0609070205080204" pitchFamily="49" charset="-128"/>
              </a:rPr>
              <a:t>-1</a:t>
            </a:r>
            <a:r>
              <a:rPr lang="ja-JP" altLang="en-US" sz="1400" dirty="0" err="1">
                <a:solidFill>
                  <a:srgbClr val="0070C0"/>
                </a:solidFill>
                <a:latin typeface="ＭＳ ゴシック" panose="020B0609070205080204" pitchFamily="49" charset="-128"/>
                <a:ea typeface="ＭＳ ゴシック" panose="020B0609070205080204" pitchFamily="49" charset="-128"/>
              </a:rPr>
              <a:t>、</a:t>
            </a:r>
            <a:r>
              <a:rPr lang="ja-JP" altLang="en-US" sz="1400" dirty="0">
                <a:solidFill>
                  <a:srgbClr val="0070C0"/>
                </a:solidFill>
                <a:latin typeface="ＭＳ ゴシック" panose="020B0609070205080204" pitchFamily="49" charset="-128"/>
                <a:ea typeface="ＭＳ ゴシック" panose="020B0609070205080204" pitchFamily="49" charset="-128"/>
              </a:rPr>
              <a:t>⑬</a:t>
            </a:r>
            <a:r>
              <a:rPr lang="en-US" altLang="ja-JP" sz="1400" dirty="0">
                <a:solidFill>
                  <a:srgbClr val="0070C0"/>
                </a:solidFill>
                <a:latin typeface="ＭＳ ゴシック" panose="020B0609070205080204" pitchFamily="49" charset="-128"/>
                <a:ea typeface="ＭＳ ゴシック" panose="020B0609070205080204" pitchFamily="49" charset="-128"/>
              </a:rPr>
              <a:t>-2</a:t>
            </a:r>
            <a:r>
              <a:rPr lang="ja-JP" altLang="en-US" sz="1400" dirty="0" err="1">
                <a:solidFill>
                  <a:srgbClr val="0070C0"/>
                </a:solidFill>
                <a:latin typeface="ＭＳ ゴシック" panose="020B0609070205080204" pitchFamily="49" charset="-128"/>
                <a:ea typeface="ＭＳ ゴシック" panose="020B0609070205080204" pitchFamily="49" charset="-128"/>
              </a:rPr>
              <a:t>、</a:t>
            </a:r>
            <a:r>
              <a:rPr lang="ja-JP" altLang="en-US" sz="1400" dirty="0">
                <a:solidFill>
                  <a:srgbClr val="0070C0"/>
                </a:solidFill>
                <a:latin typeface="ＭＳ ゴシック" panose="020B0609070205080204" pitchFamily="49" charset="-128"/>
                <a:ea typeface="ＭＳ ゴシック" panose="020B0609070205080204" pitchFamily="49" charset="-128"/>
              </a:rPr>
              <a:t>⑭、⑮は、交付申請書所定様式②の作成を支援するための算定様式です。交付申請時に提出は求めませんが、実施状況報告・完了実績報告時には同じ様式に実績を記載し、提出します。</a:t>
            </a:r>
            <a:endParaRPr lang="en-US" altLang="ja-JP" sz="1400" dirty="0">
              <a:solidFill>
                <a:srgbClr val="0070C0"/>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94918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339331" y="1612919"/>
            <a:ext cx="5018483" cy="3347255"/>
          </a:xfrm>
          <a:prstGeom prst="rect">
            <a:avLst/>
          </a:prstGeom>
        </p:spPr>
      </p:pic>
      <p:sp>
        <p:nvSpPr>
          <p:cNvPr id="6" name="テキスト ボックス 1"/>
          <p:cNvSpPr txBox="1"/>
          <p:nvPr/>
        </p:nvSpPr>
        <p:spPr>
          <a:xfrm>
            <a:off x="4656721" y="2183297"/>
            <a:ext cx="3763379" cy="373572"/>
          </a:xfrm>
          <a:prstGeom prst="rect">
            <a:avLst/>
          </a:prstGeom>
          <a:solidFill>
            <a:schemeClr val="lt1"/>
          </a:solidFill>
          <a:ln w="9525" cmpd="sng">
            <a:solidFill>
              <a:srgbClr val="FF0000"/>
            </a:solidFill>
          </a:ln>
        </p:spPr>
        <p:style>
          <a:lnRef idx="0">
            <a:scrgbClr r="0" g="0" b="0"/>
          </a:lnRef>
          <a:fillRef idx="0">
            <a:scrgbClr r="0" g="0" b="0"/>
          </a:fillRef>
          <a:effectRef idx="0">
            <a:scrgbClr r="0" g="0" b="0"/>
          </a:effectRef>
          <a:fontRef idx="minor">
            <a:schemeClr val="dk1"/>
          </a:fontRef>
        </p:style>
        <p:txBody>
          <a:bodyPr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050" dirty="0">
                <a:solidFill>
                  <a:srgbClr val="FF0000"/>
                </a:solidFill>
                <a:latin typeface="ＭＳ ゴシック" panose="020B0609070205080204" pitchFamily="49" charset="-128"/>
                <a:ea typeface="ＭＳ ゴシック" panose="020B0609070205080204" pitchFamily="49" charset="-128"/>
              </a:rPr>
              <a:t>注文済・契約済・実施済のものは実際の日付、内容、金額を、予定の場合は予定の日付・内容金・額を記載します。</a:t>
            </a:r>
            <a:endParaRPr lang="en-US" altLang="ja-JP" sz="1050" dirty="0">
              <a:solidFill>
                <a:srgbClr val="FF0000"/>
              </a:solidFill>
              <a:latin typeface="ＭＳ ゴシック" panose="020B0609070205080204" pitchFamily="49" charset="-128"/>
              <a:ea typeface="ＭＳ ゴシック" panose="020B0609070205080204" pitchFamily="49" charset="-128"/>
            </a:endParaRPr>
          </a:p>
        </p:txBody>
      </p:sp>
      <p:sp>
        <p:nvSpPr>
          <p:cNvPr id="17" name="正方形/長方形 16"/>
          <p:cNvSpPr/>
          <p:nvPr/>
        </p:nvSpPr>
        <p:spPr>
          <a:xfrm>
            <a:off x="250825" y="1328468"/>
            <a:ext cx="8642351" cy="4718649"/>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rgbClr val="FF0000"/>
                </a:solidFill>
                <a:latin typeface="ＭＳ ゴシック" panose="020B0609070205080204" pitchFamily="49" charset="-128"/>
                <a:ea typeface="ＭＳ ゴシック" panose="020B0609070205080204" pitchFamily="49" charset="-128"/>
              </a:rPr>
              <a:t>■</a:t>
            </a:r>
            <a:r>
              <a:rPr lang="en-US" altLang="ja-JP" sz="1400" dirty="0">
                <a:solidFill>
                  <a:srgbClr val="FF0000"/>
                </a:solidFill>
                <a:latin typeface="ＭＳ ゴシック" panose="020B0609070205080204" pitchFamily="49" charset="-128"/>
                <a:ea typeface="ＭＳ ゴシック" panose="020B0609070205080204" pitchFamily="49" charset="-128"/>
              </a:rPr>
              <a:t>BIM</a:t>
            </a:r>
            <a:r>
              <a:rPr lang="ja-JP" altLang="en-US" sz="1400" dirty="0">
                <a:solidFill>
                  <a:srgbClr val="FF0000"/>
                </a:solidFill>
                <a:latin typeface="ＭＳ ゴシック" panose="020B0609070205080204" pitchFamily="49" charset="-128"/>
                <a:ea typeface="ＭＳ ゴシック" panose="020B0609070205080204" pitchFamily="49" charset="-128"/>
              </a:rPr>
              <a:t>講習実施費は下記</a:t>
            </a:r>
            <a:r>
              <a:rPr lang="ja-JP" altLang="en-US" sz="1400" dirty="0" smtClean="0">
                <a:solidFill>
                  <a:srgbClr val="FF0000"/>
                </a:solidFill>
                <a:latin typeface="ＭＳ ゴシック" panose="020B0609070205080204" pitchFamily="49" charset="-128"/>
                <a:ea typeface="ＭＳ ゴシック" panose="020B0609070205080204" pitchFamily="49" charset="-128"/>
              </a:rPr>
              <a:t>の３種類</a:t>
            </a:r>
            <a:r>
              <a:rPr lang="ja-JP" altLang="en-US" sz="1400" dirty="0">
                <a:solidFill>
                  <a:srgbClr val="FF0000"/>
                </a:solidFill>
                <a:latin typeface="ＭＳ ゴシック" panose="020B0609070205080204" pitchFamily="49" charset="-128"/>
                <a:ea typeface="ＭＳ ゴシック" panose="020B0609070205080204" pitchFamily="49" charset="-128"/>
              </a:rPr>
              <a:t>に分類されます。</a:t>
            </a:r>
            <a:endParaRPr lang="en-US" altLang="ja-JP" sz="1400" dirty="0">
              <a:solidFill>
                <a:srgbClr val="FF0000"/>
              </a:solidFill>
              <a:latin typeface="ＭＳ ゴシック" panose="020B0609070205080204" pitchFamily="49" charset="-128"/>
              <a:ea typeface="ＭＳ ゴシック" panose="020B0609070205080204" pitchFamily="49" charset="-128"/>
            </a:endParaRPr>
          </a:p>
          <a:p>
            <a:endParaRPr lang="ja-JP" altLang="en-US" sz="1400" dirty="0">
              <a:solidFill>
                <a:srgbClr val="FF0000"/>
              </a:solidFill>
              <a:latin typeface="ＭＳ ゴシック" panose="020B0609070205080204" pitchFamily="49" charset="-128"/>
              <a:ea typeface="ＭＳ ゴシック" panose="020B0609070205080204" pitchFamily="49" charset="-128"/>
            </a:endParaRPr>
          </a:p>
          <a:p>
            <a:r>
              <a:rPr lang="ja-JP" altLang="en-US" sz="1400" b="1" dirty="0">
                <a:solidFill>
                  <a:srgbClr val="FF0000"/>
                </a:solidFill>
                <a:latin typeface="ＭＳ ゴシック" panose="020B0609070205080204" pitchFamily="49" charset="-128"/>
                <a:ea typeface="ＭＳ ゴシック" panose="020B0609070205080204" pitchFamily="49" charset="-128"/>
              </a:rPr>
              <a:t>＜設計又は施工を行う事業者が外部で実施するオープンな講習に参加する場合や一般的な講習サービスを利用する場合＞</a:t>
            </a:r>
          </a:p>
          <a:p>
            <a:pPr marL="214313" indent="-214313">
              <a:buFont typeface="Arial" panose="020B0604020202020204" pitchFamily="34" charset="0"/>
              <a:buChar char="•"/>
            </a:pPr>
            <a:r>
              <a:rPr lang="ja-JP" altLang="en-US" sz="1400" dirty="0">
                <a:solidFill>
                  <a:srgbClr val="FF0000"/>
                </a:solidFill>
                <a:latin typeface="ＭＳ ゴシック" panose="020B0609070205080204" pitchFamily="49" charset="-128"/>
                <a:ea typeface="ＭＳ ゴシック" panose="020B0609070205080204" pitchFamily="49" charset="-128"/>
              </a:rPr>
              <a:t>参考様式⑬のみの記載になります。</a:t>
            </a:r>
          </a:p>
          <a:p>
            <a:pPr marL="214313" indent="-214313">
              <a:buFont typeface="Arial" panose="020B0604020202020204" pitchFamily="34" charset="0"/>
              <a:buChar char="•"/>
            </a:pPr>
            <a:r>
              <a:rPr lang="ja-JP" altLang="en-US" sz="1400" dirty="0">
                <a:solidFill>
                  <a:srgbClr val="FF0000"/>
                </a:solidFill>
                <a:latin typeface="ＭＳ ゴシック" panose="020B0609070205080204" pitchFamily="49" charset="-128"/>
                <a:ea typeface="ＭＳ ゴシック" panose="020B0609070205080204" pitchFamily="49" charset="-128"/>
              </a:rPr>
              <a:t>交付申請では提出の必要はありませんが、実施状況報告及び完了実績報告では下記の書類を提出します。</a:t>
            </a:r>
          </a:p>
          <a:p>
            <a:r>
              <a:rPr lang="ja-JP" altLang="en-US" sz="1400" dirty="0" smtClean="0">
                <a:solidFill>
                  <a:srgbClr val="FF0000"/>
                </a:solidFill>
                <a:latin typeface="ＭＳ ゴシック" panose="020B0609070205080204" pitchFamily="49" charset="-128"/>
                <a:ea typeface="ＭＳ ゴシック" panose="020B0609070205080204" pitchFamily="49" charset="-128"/>
              </a:rPr>
              <a:t>　</a:t>
            </a:r>
            <a:r>
              <a:rPr lang="en-US" altLang="ja-JP" sz="1400" dirty="0" smtClean="0">
                <a:solidFill>
                  <a:srgbClr val="FF0000"/>
                </a:solidFill>
                <a:latin typeface="ＭＳ ゴシック" panose="020B0609070205080204" pitchFamily="49" charset="-128"/>
                <a:ea typeface="ＭＳ ゴシック" panose="020B0609070205080204" pitchFamily="49" charset="-128"/>
              </a:rPr>
              <a:t>a</a:t>
            </a:r>
            <a:r>
              <a:rPr lang="en-US" altLang="ja-JP" sz="1400" dirty="0">
                <a:solidFill>
                  <a:srgbClr val="FF0000"/>
                </a:solidFill>
                <a:latin typeface="ＭＳ ゴシック" panose="020B0609070205080204" pitchFamily="49" charset="-128"/>
                <a:ea typeface="ＭＳ ゴシック" panose="020B0609070205080204" pitchFamily="49" charset="-128"/>
              </a:rPr>
              <a:t>) </a:t>
            </a:r>
            <a:r>
              <a:rPr lang="ja-JP" altLang="en-US" sz="1400" dirty="0">
                <a:solidFill>
                  <a:srgbClr val="FF0000"/>
                </a:solidFill>
                <a:latin typeface="ＭＳ ゴシック" panose="020B0609070205080204" pitchFamily="49" charset="-128"/>
                <a:ea typeface="ＭＳ ゴシック" panose="020B0609070205080204" pitchFamily="49" charset="-128"/>
              </a:rPr>
              <a:t>受講者が確認出来る資料（受講証等）、講習の内容がわかる資料（カリキュラム等）</a:t>
            </a:r>
          </a:p>
          <a:p>
            <a:r>
              <a:rPr lang="ja-JP" altLang="en-US" sz="1400" dirty="0" smtClean="0">
                <a:solidFill>
                  <a:srgbClr val="FF0000"/>
                </a:solidFill>
                <a:latin typeface="ＭＳ ゴシック" panose="020B0609070205080204" pitchFamily="49" charset="-128"/>
                <a:ea typeface="ＭＳ ゴシック" panose="020B0609070205080204" pitchFamily="49" charset="-128"/>
              </a:rPr>
              <a:t>　</a:t>
            </a:r>
            <a:r>
              <a:rPr lang="en-US" altLang="ja-JP" sz="1400" dirty="0" smtClean="0">
                <a:solidFill>
                  <a:srgbClr val="FF0000"/>
                </a:solidFill>
                <a:latin typeface="ＭＳ ゴシック" panose="020B0609070205080204" pitchFamily="49" charset="-128"/>
                <a:ea typeface="ＭＳ ゴシック" panose="020B0609070205080204" pitchFamily="49" charset="-128"/>
              </a:rPr>
              <a:t>b</a:t>
            </a:r>
            <a:r>
              <a:rPr lang="en-US" altLang="ja-JP" sz="1400" dirty="0">
                <a:solidFill>
                  <a:srgbClr val="FF0000"/>
                </a:solidFill>
                <a:latin typeface="ＭＳ ゴシック" panose="020B0609070205080204" pitchFamily="49" charset="-128"/>
                <a:ea typeface="ＭＳ ゴシック" panose="020B0609070205080204" pitchFamily="49" charset="-128"/>
              </a:rPr>
              <a:t>) </a:t>
            </a:r>
            <a:r>
              <a:rPr lang="ja-JP" altLang="en-US" sz="1400" dirty="0">
                <a:solidFill>
                  <a:srgbClr val="FF0000"/>
                </a:solidFill>
                <a:latin typeface="ＭＳ ゴシック" panose="020B0609070205080204" pitchFamily="49" charset="-128"/>
                <a:ea typeface="ＭＳ ゴシック" panose="020B0609070205080204" pitchFamily="49" charset="-128"/>
              </a:rPr>
              <a:t>受講料がわかる領収書</a:t>
            </a:r>
            <a:endParaRPr lang="en-US" altLang="ja-JP" sz="1400" dirty="0">
              <a:solidFill>
                <a:srgbClr val="FF0000"/>
              </a:solidFill>
              <a:latin typeface="ＭＳ ゴシック" panose="020B0609070205080204" pitchFamily="49" charset="-128"/>
              <a:ea typeface="ＭＳ ゴシック" panose="020B0609070205080204" pitchFamily="49" charset="-128"/>
            </a:endParaRPr>
          </a:p>
          <a:p>
            <a:endParaRPr lang="ja-JP" altLang="en-US" sz="1400" dirty="0">
              <a:solidFill>
                <a:srgbClr val="FF0000"/>
              </a:solidFill>
              <a:latin typeface="ＭＳ ゴシック" panose="020B0609070205080204" pitchFamily="49" charset="-128"/>
              <a:ea typeface="ＭＳ ゴシック" panose="020B0609070205080204" pitchFamily="49" charset="-128"/>
            </a:endParaRPr>
          </a:p>
          <a:p>
            <a:r>
              <a:rPr lang="ja-JP" altLang="en-US" sz="1400" b="1" dirty="0">
                <a:solidFill>
                  <a:srgbClr val="FF0000"/>
                </a:solidFill>
                <a:latin typeface="ＭＳ ゴシック" panose="020B0609070205080204" pitchFamily="49" charset="-128"/>
                <a:ea typeface="ＭＳ ゴシック" panose="020B0609070205080204" pitchFamily="49" charset="-128"/>
              </a:rPr>
              <a:t>＜設計又は施工を行う事業者からの委託によりクローズドの講習を行う場合＞</a:t>
            </a:r>
          </a:p>
          <a:p>
            <a:pPr marL="214313" indent="-214313">
              <a:buFont typeface="Arial" panose="020B0604020202020204" pitchFamily="34" charset="0"/>
              <a:buChar char="•"/>
            </a:pPr>
            <a:r>
              <a:rPr lang="ja-JP" altLang="en-US" sz="1400" dirty="0">
                <a:solidFill>
                  <a:srgbClr val="FF0000"/>
                </a:solidFill>
                <a:latin typeface="ＭＳ ゴシック" panose="020B0609070205080204" pitchFamily="49" charset="-128"/>
                <a:ea typeface="ＭＳ ゴシック" panose="020B0609070205080204" pitchFamily="49" charset="-128"/>
              </a:rPr>
              <a:t>参考様式⑬のみの記載になります。</a:t>
            </a:r>
          </a:p>
          <a:p>
            <a:pPr marL="214313" indent="-214313">
              <a:buFont typeface="Arial" panose="020B0604020202020204" pitchFamily="34" charset="0"/>
              <a:buChar char="•"/>
            </a:pPr>
            <a:r>
              <a:rPr lang="ja-JP" altLang="en-US" sz="1400" dirty="0">
                <a:solidFill>
                  <a:srgbClr val="FF0000"/>
                </a:solidFill>
                <a:latin typeface="ＭＳ ゴシック" panose="020B0609070205080204" pitchFamily="49" charset="-128"/>
                <a:ea typeface="ＭＳ ゴシック" panose="020B0609070205080204" pitchFamily="49" charset="-128"/>
              </a:rPr>
              <a:t>交付申請では提出の必要はありませんが、実施状況報告及び完了実績報告では下記の書類を提出します。</a:t>
            </a:r>
          </a:p>
          <a:p>
            <a:r>
              <a:rPr lang="ja-JP" altLang="en-US" sz="1400" dirty="0" smtClean="0">
                <a:solidFill>
                  <a:srgbClr val="FF0000"/>
                </a:solidFill>
                <a:latin typeface="ＭＳ ゴシック" panose="020B0609070205080204" pitchFamily="49" charset="-128"/>
                <a:ea typeface="ＭＳ ゴシック" panose="020B0609070205080204" pitchFamily="49" charset="-128"/>
              </a:rPr>
              <a:t>　</a:t>
            </a:r>
            <a:r>
              <a:rPr lang="en-US" altLang="ja-JP" sz="1400" dirty="0" smtClean="0">
                <a:solidFill>
                  <a:srgbClr val="FF0000"/>
                </a:solidFill>
                <a:latin typeface="ＭＳ ゴシック" panose="020B0609070205080204" pitchFamily="49" charset="-128"/>
                <a:ea typeface="ＭＳ ゴシック" panose="020B0609070205080204" pitchFamily="49" charset="-128"/>
              </a:rPr>
              <a:t>a</a:t>
            </a:r>
            <a:r>
              <a:rPr lang="en-US" altLang="ja-JP" sz="1400" dirty="0">
                <a:solidFill>
                  <a:srgbClr val="FF0000"/>
                </a:solidFill>
                <a:latin typeface="ＭＳ ゴシック" panose="020B0609070205080204" pitchFamily="49" charset="-128"/>
                <a:ea typeface="ＭＳ ゴシック" panose="020B0609070205080204" pitchFamily="49" charset="-128"/>
              </a:rPr>
              <a:t>) </a:t>
            </a:r>
            <a:r>
              <a:rPr lang="ja-JP" altLang="en-US" sz="1400" dirty="0">
                <a:solidFill>
                  <a:srgbClr val="FF0000"/>
                </a:solidFill>
                <a:latin typeface="ＭＳ ゴシック" panose="020B0609070205080204" pitchFamily="49" charset="-128"/>
                <a:ea typeface="ＭＳ ゴシック" panose="020B0609070205080204" pitchFamily="49" charset="-128"/>
              </a:rPr>
              <a:t>受講者が確認出来る資料（受講証等）、講習の内容がわかる資料（カリキュラム等）</a:t>
            </a:r>
          </a:p>
          <a:p>
            <a:r>
              <a:rPr lang="ja-JP" altLang="en-US" sz="1400" dirty="0" smtClean="0">
                <a:solidFill>
                  <a:srgbClr val="FF0000"/>
                </a:solidFill>
                <a:latin typeface="ＭＳ ゴシック" panose="020B0609070205080204" pitchFamily="49" charset="-128"/>
                <a:ea typeface="ＭＳ ゴシック" panose="020B0609070205080204" pitchFamily="49" charset="-128"/>
              </a:rPr>
              <a:t>　</a:t>
            </a:r>
            <a:r>
              <a:rPr lang="en-US" altLang="ja-JP" sz="1400" dirty="0" smtClean="0">
                <a:solidFill>
                  <a:srgbClr val="FF0000"/>
                </a:solidFill>
                <a:latin typeface="ＭＳ ゴシック" panose="020B0609070205080204" pitchFamily="49" charset="-128"/>
                <a:ea typeface="ＭＳ ゴシック" panose="020B0609070205080204" pitchFamily="49" charset="-128"/>
              </a:rPr>
              <a:t>b</a:t>
            </a:r>
            <a:r>
              <a:rPr lang="en-US" altLang="ja-JP" sz="1400" dirty="0">
                <a:solidFill>
                  <a:srgbClr val="FF0000"/>
                </a:solidFill>
                <a:latin typeface="ＭＳ ゴシック" panose="020B0609070205080204" pitchFamily="49" charset="-128"/>
                <a:ea typeface="ＭＳ ゴシック" panose="020B0609070205080204" pitchFamily="49" charset="-128"/>
              </a:rPr>
              <a:t>) </a:t>
            </a:r>
            <a:r>
              <a:rPr lang="ja-JP" altLang="en-US" sz="1400" dirty="0">
                <a:solidFill>
                  <a:srgbClr val="FF0000"/>
                </a:solidFill>
                <a:latin typeface="ＭＳ ゴシック" panose="020B0609070205080204" pitchFamily="49" charset="-128"/>
                <a:ea typeface="ＭＳ ゴシック" panose="020B0609070205080204" pitchFamily="49" charset="-128"/>
              </a:rPr>
              <a:t>委託契約の時期、委託期間、委託契約の内容が分かる仕様書、支払金額がわかる領収書等</a:t>
            </a:r>
            <a:endParaRPr lang="en-US" altLang="ja-JP" sz="1400" dirty="0">
              <a:solidFill>
                <a:srgbClr val="FF0000"/>
              </a:solidFill>
              <a:latin typeface="ＭＳ ゴシック" panose="020B0609070205080204" pitchFamily="49" charset="-128"/>
              <a:ea typeface="ＭＳ ゴシック" panose="020B0609070205080204" pitchFamily="49" charset="-128"/>
            </a:endParaRPr>
          </a:p>
          <a:p>
            <a:endParaRPr lang="ja-JP" altLang="en-US" sz="1400" dirty="0">
              <a:solidFill>
                <a:srgbClr val="FF0000"/>
              </a:solidFill>
              <a:latin typeface="ＭＳ ゴシック" panose="020B0609070205080204" pitchFamily="49" charset="-128"/>
              <a:ea typeface="ＭＳ ゴシック" panose="020B0609070205080204" pitchFamily="49" charset="-128"/>
            </a:endParaRPr>
          </a:p>
          <a:p>
            <a:r>
              <a:rPr lang="ja-JP" altLang="en-US" sz="1400" b="1" dirty="0">
                <a:solidFill>
                  <a:srgbClr val="FF0000"/>
                </a:solidFill>
                <a:latin typeface="ＭＳ ゴシック" panose="020B0609070205080204" pitchFamily="49" charset="-128"/>
                <a:ea typeface="ＭＳ ゴシック" panose="020B0609070205080204" pitchFamily="49" charset="-128"/>
              </a:rPr>
              <a:t>＜設計又は施工を行う事業者が自社のリソースを使って自社職員や関係事業者の職員の講習を行う場合＞</a:t>
            </a:r>
          </a:p>
          <a:p>
            <a:pPr marL="214313" indent="-214313">
              <a:buFont typeface="Arial" panose="020B0604020202020204" pitchFamily="34" charset="0"/>
              <a:buChar char="•"/>
            </a:pPr>
            <a:r>
              <a:rPr lang="ja-JP" altLang="en-US" sz="1400" dirty="0">
                <a:solidFill>
                  <a:srgbClr val="FF0000"/>
                </a:solidFill>
                <a:latin typeface="ＭＳ ゴシック" panose="020B0609070205080204" pitchFamily="49" charset="-128"/>
                <a:ea typeface="ＭＳ ゴシック" panose="020B0609070205080204" pitchFamily="49" charset="-128"/>
              </a:rPr>
              <a:t>参考様式⑬及び⑭の記載になります。</a:t>
            </a:r>
          </a:p>
          <a:p>
            <a:pPr marL="214313" indent="-214313">
              <a:buFont typeface="Arial" panose="020B0604020202020204" pitchFamily="34" charset="0"/>
              <a:buChar char="•"/>
            </a:pPr>
            <a:r>
              <a:rPr lang="ja-JP" altLang="en-US" sz="1400" dirty="0">
                <a:solidFill>
                  <a:srgbClr val="FF0000"/>
                </a:solidFill>
                <a:latin typeface="ＭＳ ゴシック" panose="020B0609070205080204" pitchFamily="49" charset="-128"/>
                <a:ea typeface="ＭＳ ゴシック" panose="020B0609070205080204" pitchFamily="49" charset="-128"/>
              </a:rPr>
              <a:t>参考様式⑭には、講師謝金や会場費等の個別経費を記載します。</a:t>
            </a:r>
          </a:p>
          <a:p>
            <a:pPr marL="214313" indent="-214313">
              <a:buFont typeface="Arial" panose="020B0604020202020204" pitchFamily="34" charset="0"/>
              <a:buChar char="•"/>
            </a:pPr>
            <a:r>
              <a:rPr lang="ja-JP" altLang="en-US" sz="1400" dirty="0">
                <a:solidFill>
                  <a:srgbClr val="FF0000"/>
                </a:solidFill>
                <a:latin typeface="ＭＳ ゴシック" panose="020B0609070205080204" pitchFamily="49" charset="-128"/>
                <a:ea typeface="ＭＳ ゴシック" panose="020B0609070205080204" pitchFamily="49" charset="-128"/>
              </a:rPr>
              <a:t>交付申請では提出の必要はありませんが、実施状況報告及び完了実績報告では下記の書類を提出します。</a:t>
            </a:r>
          </a:p>
          <a:p>
            <a:r>
              <a:rPr lang="ja-JP" altLang="en-US" sz="1400" dirty="0" smtClean="0">
                <a:solidFill>
                  <a:srgbClr val="FF0000"/>
                </a:solidFill>
                <a:latin typeface="ＭＳ ゴシック" panose="020B0609070205080204" pitchFamily="49" charset="-128"/>
                <a:ea typeface="ＭＳ ゴシック" panose="020B0609070205080204" pitchFamily="49" charset="-128"/>
              </a:rPr>
              <a:t>　</a:t>
            </a:r>
            <a:r>
              <a:rPr lang="en-US" altLang="ja-JP" sz="1400" dirty="0" smtClean="0">
                <a:solidFill>
                  <a:srgbClr val="FF0000"/>
                </a:solidFill>
                <a:latin typeface="ＭＳ ゴシック" panose="020B0609070205080204" pitchFamily="49" charset="-128"/>
                <a:ea typeface="ＭＳ ゴシック" panose="020B0609070205080204" pitchFamily="49" charset="-128"/>
              </a:rPr>
              <a:t>a)</a:t>
            </a:r>
            <a:r>
              <a:rPr lang="ja-JP" altLang="en-US" sz="1400" dirty="0">
                <a:solidFill>
                  <a:srgbClr val="FF0000"/>
                </a:solidFill>
                <a:latin typeface="ＭＳ ゴシック" panose="020B0609070205080204" pitchFamily="49" charset="-128"/>
                <a:ea typeface="ＭＳ ゴシック" panose="020B0609070205080204" pitchFamily="49" charset="-128"/>
              </a:rPr>
              <a:t> </a:t>
            </a:r>
            <a:r>
              <a:rPr lang="ja-JP" altLang="en-US" sz="1400" dirty="0" smtClean="0">
                <a:solidFill>
                  <a:srgbClr val="FF0000"/>
                </a:solidFill>
                <a:latin typeface="ＭＳ ゴシック" panose="020B0609070205080204" pitchFamily="49" charset="-128"/>
                <a:ea typeface="ＭＳ ゴシック" panose="020B0609070205080204" pitchFamily="49" charset="-128"/>
              </a:rPr>
              <a:t>受講者</a:t>
            </a:r>
            <a:r>
              <a:rPr lang="ja-JP" altLang="en-US" sz="1400" dirty="0">
                <a:solidFill>
                  <a:srgbClr val="FF0000"/>
                </a:solidFill>
                <a:latin typeface="ＭＳ ゴシック" panose="020B0609070205080204" pitchFamily="49" charset="-128"/>
                <a:ea typeface="ＭＳ ゴシック" panose="020B0609070205080204" pitchFamily="49" charset="-128"/>
              </a:rPr>
              <a:t>が確認出来る資料（受講証等）、講習の内容がわかる資料（カリキュラム等</a:t>
            </a:r>
            <a:r>
              <a:rPr lang="ja-JP" altLang="en-US" sz="1400" dirty="0" smtClean="0">
                <a:solidFill>
                  <a:srgbClr val="FF0000"/>
                </a:solidFill>
                <a:latin typeface="ＭＳ ゴシック" panose="020B0609070205080204" pitchFamily="49" charset="-128"/>
                <a:ea typeface="ＭＳ ゴシック" panose="020B0609070205080204" pitchFamily="49" charset="-128"/>
              </a:rPr>
              <a:t>）</a:t>
            </a:r>
            <a:endParaRPr lang="en-US" altLang="ja-JP" sz="1400" dirty="0">
              <a:solidFill>
                <a:srgbClr val="FF0000"/>
              </a:solidFill>
              <a:latin typeface="ＭＳ ゴシック" panose="020B0609070205080204" pitchFamily="49" charset="-128"/>
              <a:ea typeface="ＭＳ ゴシック" panose="020B0609070205080204" pitchFamily="49" charset="-128"/>
            </a:endParaRPr>
          </a:p>
          <a:p>
            <a:r>
              <a:rPr kumimoji="1" lang="ja-JP" altLang="en-US" sz="1400" dirty="0" smtClean="0">
                <a:solidFill>
                  <a:srgbClr val="FF0000"/>
                </a:solidFill>
                <a:latin typeface="ＭＳ ゴシック" panose="020B0609070205080204" pitchFamily="49" charset="-128"/>
                <a:ea typeface="ＭＳ ゴシック" panose="020B0609070205080204" pitchFamily="49" charset="-128"/>
              </a:rPr>
              <a:t>　</a:t>
            </a:r>
            <a:r>
              <a:rPr kumimoji="1" lang="en-US" altLang="ja-JP" sz="1400" dirty="0" smtClean="0">
                <a:solidFill>
                  <a:srgbClr val="FF0000"/>
                </a:solidFill>
                <a:latin typeface="ＭＳ ゴシック" panose="020B0609070205080204" pitchFamily="49" charset="-128"/>
                <a:ea typeface="ＭＳ ゴシック" panose="020B0609070205080204" pitchFamily="49" charset="-128"/>
              </a:rPr>
              <a:t>b)</a:t>
            </a:r>
            <a:r>
              <a:rPr kumimoji="1" lang="ja-JP" altLang="en-US" sz="1400" dirty="0" smtClean="0">
                <a:solidFill>
                  <a:srgbClr val="FF0000"/>
                </a:solidFill>
                <a:latin typeface="ＭＳ ゴシック" panose="020B0609070205080204" pitchFamily="49" charset="-128"/>
                <a:ea typeface="ＭＳ ゴシック" panose="020B0609070205080204" pitchFamily="49" charset="-128"/>
              </a:rPr>
              <a:t> </a:t>
            </a:r>
            <a:r>
              <a:rPr kumimoji="1" lang="ja-JP" altLang="ja-JP" sz="1400" dirty="0" smtClean="0">
                <a:solidFill>
                  <a:srgbClr val="FF0000"/>
                </a:solidFill>
                <a:latin typeface="ＭＳ ゴシック" panose="020B0609070205080204" pitchFamily="49" charset="-128"/>
                <a:ea typeface="ＭＳ ゴシック" panose="020B0609070205080204" pitchFamily="49" charset="-128"/>
              </a:rPr>
              <a:t>講師</a:t>
            </a:r>
            <a:r>
              <a:rPr kumimoji="1" lang="ja-JP" altLang="ja-JP" sz="1400" dirty="0">
                <a:solidFill>
                  <a:srgbClr val="FF0000"/>
                </a:solidFill>
                <a:latin typeface="ＭＳ ゴシック" panose="020B0609070205080204" pitchFamily="49" charset="-128"/>
                <a:ea typeface="ＭＳ ゴシック" panose="020B0609070205080204" pitchFamily="49" charset="-128"/>
              </a:rPr>
              <a:t>謝金、会場費、テキスト印刷費、機器レンタル費等の契約時期、支払金額がわかる</a:t>
            </a:r>
            <a:r>
              <a:rPr kumimoji="1" lang="ja-JP" altLang="en-US" sz="1400" dirty="0">
                <a:solidFill>
                  <a:srgbClr val="FF0000"/>
                </a:solidFill>
                <a:latin typeface="ＭＳ ゴシック" panose="020B0609070205080204" pitchFamily="49" charset="-128"/>
                <a:ea typeface="ＭＳ ゴシック" panose="020B0609070205080204" pitchFamily="49" charset="-128"/>
              </a:rPr>
              <a:t>領収書等</a:t>
            </a:r>
            <a:endParaRPr lang="ja-JP" altLang="ja-JP" sz="1400" dirty="0">
              <a:solidFill>
                <a:srgbClr val="FF0000"/>
              </a:solidFill>
              <a:latin typeface="ＭＳ ゴシック" panose="020B0609070205080204" pitchFamily="49" charset="-128"/>
              <a:ea typeface="ＭＳ ゴシック" panose="020B0609070205080204" pitchFamily="49" charset="-128"/>
            </a:endParaRPr>
          </a:p>
          <a:p>
            <a:pPr marL="342900" indent="-342900">
              <a:buAutoNum type="alphaLcParenR"/>
            </a:pPr>
            <a:endParaRPr lang="ja-JP" altLang="en-US" sz="1400" dirty="0">
              <a:solidFill>
                <a:srgbClr val="FF0000"/>
              </a:solidFill>
              <a:latin typeface="ＭＳ ゴシック" panose="020B0609070205080204" pitchFamily="49" charset="-128"/>
              <a:ea typeface="ＭＳ ゴシック" panose="020B0609070205080204" pitchFamily="49" charset="-128"/>
            </a:endParaRPr>
          </a:p>
        </p:txBody>
      </p:sp>
      <p:sp>
        <p:nvSpPr>
          <p:cNvPr id="8" name="タイトル 1"/>
          <p:cNvSpPr txBox="1">
            <a:spLocks/>
          </p:cNvSpPr>
          <p:nvPr/>
        </p:nvSpPr>
        <p:spPr>
          <a:xfrm>
            <a:off x="8150347" y="0"/>
            <a:ext cx="993653" cy="393138"/>
          </a:xfrm>
          <a:prstGeom prst="rect">
            <a:avLst/>
          </a:prstGeom>
          <a:noFill/>
          <a:ln w="25400">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4000"/>
              </a:lnSpc>
            </a:pPr>
            <a:r>
              <a:rPr lang="en-US" altLang="ja-JP" sz="1400" b="1" dirty="0" smtClean="0">
                <a:latin typeface="ＭＳ ゴシック" panose="020B0609070205080204" pitchFamily="49" charset="-128"/>
                <a:ea typeface="ＭＳ ゴシック" panose="020B0609070205080204" pitchFamily="49" charset="-128"/>
              </a:rPr>
              <a:t>47/56</a:t>
            </a:r>
            <a:endParaRPr lang="ja-JP" altLang="en-US" sz="1400" b="1" dirty="0">
              <a:latin typeface="ＭＳ ゴシック" panose="020B0609070205080204" pitchFamily="49" charset="-128"/>
              <a:ea typeface="ＭＳ ゴシック" panose="020B0609070205080204" pitchFamily="49" charset="-128"/>
            </a:endParaRPr>
          </a:p>
        </p:txBody>
      </p:sp>
      <p:sp>
        <p:nvSpPr>
          <p:cNvPr id="9" name="正方形/長方形 8"/>
          <p:cNvSpPr/>
          <p:nvPr/>
        </p:nvSpPr>
        <p:spPr>
          <a:xfrm>
            <a:off x="252000" y="619200"/>
            <a:ext cx="1980000" cy="360000"/>
          </a:xfrm>
          <a:prstGeom prst="rect">
            <a:avLst/>
          </a:prstGeom>
          <a:solidFill>
            <a:schemeClr val="accent2">
              <a:lumMod val="20000"/>
              <a:lumOff val="80000"/>
            </a:schemeClr>
          </a:solidFill>
          <a:ln w="34925" cmpd="dbl">
            <a:solidFill>
              <a:srgbClr val="C00000"/>
            </a:solidFill>
          </a:ln>
        </p:spPr>
        <p:txBody>
          <a:bodyPr wrap="square">
            <a:spAutoFit/>
          </a:bodyPr>
          <a:lstStyle/>
          <a:p>
            <a:pPr algn="ctr"/>
            <a:r>
              <a:rPr lang="ja-JP" altLang="en-US" sz="1600" b="1" dirty="0">
                <a:solidFill>
                  <a:srgbClr val="C00000"/>
                </a:solidFill>
                <a:latin typeface="ＭＳ ゴシック" panose="020B0609070205080204" pitchFamily="49" charset="-128"/>
                <a:ea typeface="ＭＳ ゴシック" panose="020B0609070205080204" pitchFamily="49" charset="-128"/>
              </a:rPr>
              <a:t>作成支援</a:t>
            </a:r>
            <a:r>
              <a:rPr lang="ja-JP" altLang="en-US" sz="1600" b="1" dirty="0" smtClean="0">
                <a:solidFill>
                  <a:srgbClr val="C00000"/>
                </a:solidFill>
                <a:latin typeface="ＭＳ ゴシック" panose="020B0609070205080204" pitchFamily="49" charset="-128"/>
                <a:ea typeface="ＭＳ ゴシック" panose="020B0609070205080204" pitchFamily="49" charset="-128"/>
              </a:rPr>
              <a:t>様式</a:t>
            </a:r>
            <a:r>
              <a:rPr lang="ja-JP" altLang="en-US" sz="1600" b="1" dirty="0">
                <a:solidFill>
                  <a:srgbClr val="C00000"/>
                </a:solidFill>
                <a:latin typeface="ＭＳ ゴシック" panose="020B0609070205080204" pitchFamily="49" charset="-128"/>
                <a:ea typeface="ＭＳ ゴシック" panose="020B0609070205080204" pitchFamily="49" charset="-128"/>
              </a:rPr>
              <a:t>⑬</a:t>
            </a:r>
          </a:p>
        </p:txBody>
      </p:sp>
      <p:sp>
        <p:nvSpPr>
          <p:cNvPr id="2" name="タイトル 1"/>
          <p:cNvSpPr>
            <a:spLocks noGrp="1"/>
          </p:cNvSpPr>
          <p:nvPr>
            <p:ph type="title"/>
          </p:nvPr>
        </p:nvSpPr>
        <p:spPr>
          <a:xfrm>
            <a:off x="250825" y="1"/>
            <a:ext cx="7625092" cy="495300"/>
          </a:xfrm>
        </p:spPr>
        <p:txBody>
          <a:bodyPr/>
          <a:lstStyle/>
          <a:p>
            <a:r>
              <a:rPr lang="en-US" altLang="zh-TW" dirty="0" smtClean="0"/>
              <a:t>7 </a:t>
            </a:r>
            <a:r>
              <a:rPr lang="zh-TW" altLang="en-US" dirty="0" smtClean="0"/>
              <a:t>交付</a:t>
            </a:r>
            <a:r>
              <a:rPr lang="zh-TW" altLang="en-US" dirty="0"/>
              <a:t>申請様式</a:t>
            </a:r>
            <a:r>
              <a:rPr lang="ja-JP" altLang="en-US" dirty="0"/>
              <a:t>（記入例）</a:t>
            </a:r>
            <a:r>
              <a:rPr lang="ja-JP" altLang="en-US" dirty="0">
                <a:solidFill>
                  <a:srgbClr val="C00000"/>
                </a:solidFill>
              </a:rPr>
              <a:t>＜交付申請所定様式②作成支援様式＞</a:t>
            </a:r>
            <a:endParaRPr kumimoji="1" lang="ja-JP" altLang="en-US" dirty="0"/>
          </a:p>
        </p:txBody>
      </p:sp>
    </p:spTree>
    <p:extLst>
      <p:ext uri="{BB962C8B-B14F-4D97-AF65-F5344CB8AC3E}">
        <p14:creationId xmlns:p14="http://schemas.microsoft.com/office/powerpoint/2010/main" val="4175834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339331" y="1612919"/>
            <a:ext cx="5018483" cy="3347255"/>
          </a:xfrm>
          <a:prstGeom prst="rect">
            <a:avLst/>
          </a:prstGeom>
        </p:spPr>
      </p:pic>
      <p:sp>
        <p:nvSpPr>
          <p:cNvPr id="4" name="テキスト ボックス 1"/>
          <p:cNvSpPr txBox="1"/>
          <p:nvPr/>
        </p:nvSpPr>
        <p:spPr>
          <a:xfrm>
            <a:off x="4656721" y="1612919"/>
            <a:ext cx="3763379" cy="943950"/>
          </a:xfrm>
          <a:prstGeom prst="rect">
            <a:avLst/>
          </a:prstGeom>
          <a:solidFill>
            <a:schemeClr val="lt1"/>
          </a:solidFill>
          <a:ln w="9525" cmpd="sng">
            <a:solidFill>
              <a:srgbClr val="FF0000"/>
            </a:solidFill>
          </a:ln>
        </p:spPr>
        <p:style>
          <a:lnRef idx="0">
            <a:scrgbClr r="0" g="0" b="0"/>
          </a:lnRef>
          <a:fillRef idx="0">
            <a:scrgbClr r="0" g="0" b="0"/>
          </a:fillRef>
          <a:effectRef idx="0">
            <a:scrgbClr r="0" g="0" b="0"/>
          </a:effectRef>
          <a:fontRef idx="minor">
            <a:schemeClr val="dk1"/>
          </a:fontRef>
        </p:style>
        <p:txBody>
          <a:bodyPr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400" dirty="0">
                <a:solidFill>
                  <a:srgbClr val="FF0000"/>
                </a:solidFill>
                <a:latin typeface="ＭＳ ゴシック" panose="020B0609070205080204" pitchFamily="49" charset="-128"/>
                <a:ea typeface="ＭＳ ゴシック" panose="020B0609070205080204" pitchFamily="49" charset="-128"/>
              </a:rPr>
              <a:t>注文済・契約済・実施済のものは実際の日付、内容、金額を、予定の場合は予定の日付・内容金・額を記載します。</a:t>
            </a:r>
            <a:endParaRPr lang="en-US" altLang="ja-JP" sz="1400" dirty="0">
              <a:solidFill>
                <a:srgbClr val="FF0000"/>
              </a:solidFill>
              <a:latin typeface="ＭＳ ゴシック" panose="020B0609070205080204" pitchFamily="49" charset="-128"/>
              <a:ea typeface="ＭＳ ゴシック" panose="020B0609070205080204" pitchFamily="49" charset="-128"/>
            </a:endParaRPr>
          </a:p>
        </p:txBody>
      </p:sp>
      <p:grpSp>
        <p:nvGrpSpPr>
          <p:cNvPr id="18" name="グループ化 17"/>
          <p:cNvGrpSpPr/>
          <p:nvPr/>
        </p:nvGrpSpPr>
        <p:grpSpPr>
          <a:xfrm>
            <a:off x="526195" y="2776384"/>
            <a:ext cx="7666424" cy="2183789"/>
            <a:chOff x="701594" y="2558845"/>
            <a:chExt cx="10221898" cy="2911719"/>
          </a:xfrm>
        </p:grpSpPr>
        <p:sp>
          <p:nvSpPr>
            <p:cNvPr id="11" name="正方形/長方形 10"/>
            <p:cNvSpPr/>
            <p:nvPr/>
          </p:nvSpPr>
          <p:spPr>
            <a:xfrm>
              <a:off x="701594" y="2558845"/>
              <a:ext cx="634837" cy="19449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p>
          </p:txBody>
        </p:sp>
        <p:sp>
          <p:nvSpPr>
            <p:cNvPr id="12" name="正方形/長方形 11"/>
            <p:cNvSpPr/>
            <p:nvPr/>
          </p:nvSpPr>
          <p:spPr>
            <a:xfrm>
              <a:off x="885189" y="4730205"/>
              <a:ext cx="10038303" cy="740359"/>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rgbClr val="FF0000"/>
                  </a:solidFill>
                  <a:latin typeface="ＭＳ ゴシック" panose="020B0609070205080204" pitchFamily="49" charset="-128"/>
                  <a:ea typeface="ＭＳ ゴシック" panose="020B0609070205080204" pitchFamily="49" charset="-128"/>
                </a:rPr>
                <a:t>当初申請の場合は</a:t>
              </a:r>
              <a:r>
                <a:rPr lang="en-US" altLang="ja-JP" sz="1400" dirty="0">
                  <a:solidFill>
                    <a:srgbClr val="FF0000"/>
                  </a:solidFill>
                  <a:latin typeface="ＭＳ ゴシック" panose="020B0609070205080204" pitchFamily="49" charset="-128"/>
                  <a:ea typeface="ＭＳ ゴシック" panose="020B0609070205080204" pitchFamily="49" charset="-128"/>
                </a:rPr>
                <a:t>【</a:t>
              </a:r>
              <a:r>
                <a:rPr lang="ja-JP" altLang="en-US" sz="1400" dirty="0">
                  <a:solidFill>
                    <a:srgbClr val="FF0000"/>
                  </a:solidFill>
                  <a:latin typeface="ＭＳ ゴシック" panose="020B0609070205080204" pitchFamily="49" charset="-128"/>
                  <a:ea typeface="ＭＳ ゴシック" panose="020B0609070205080204" pitchFamily="49" charset="-128"/>
                </a:rPr>
                <a:t>新規</a:t>
              </a:r>
              <a:r>
                <a:rPr lang="en-US" altLang="ja-JP" sz="1400" dirty="0">
                  <a:solidFill>
                    <a:srgbClr val="FF0000"/>
                  </a:solidFill>
                  <a:latin typeface="ＭＳ ゴシック" panose="020B0609070205080204" pitchFamily="49" charset="-128"/>
                  <a:ea typeface="ＭＳ ゴシック" panose="020B0609070205080204" pitchFamily="49" charset="-128"/>
                </a:rPr>
                <a:t>】</a:t>
              </a:r>
              <a:r>
                <a:rPr lang="ja-JP" altLang="en-US" sz="1400" dirty="0">
                  <a:solidFill>
                    <a:srgbClr val="FF0000"/>
                  </a:solidFill>
                  <a:latin typeface="ＭＳ ゴシック" panose="020B0609070205080204" pitchFamily="49" charset="-128"/>
                  <a:ea typeface="ＭＳ ゴシック" panose="020B0609070205080204" pitchFamily="49" charset="-128"/>
                </a:rPr>
                <a:t>変更申請の場合は</a:t>
              </a:r>
              <a:r>
                <a:rPr lang="en-US" altLang="ja-JP" sz="1400" dirty="0">
                  <a:solidFill>
                    <a:srgbClr val="FF0000"/>
                  </a:solidFill>
                  <a:latin typeface="ＭＳ ゴシック" panose="020B0609070205080204" pitchFamily="49" charset="-128"/>
                  <a:ea typeface="ＭＳ ゴシック" panose="020B0609070205080204" pitchFamily="49" charset="-128"/>
                </a:rPr>
                <a:t>【</a:t>
              </a:r>
              <a:r>
                <a:rPr lang="ja-JP" altLang="en-US" sz="1400" dirty="0">
                  <a:solidFill>
                    <a:srgbClr val="FF0000"/>
                  </a:solidFill>
                  <a:latin typeface="ＭＳ ゴシック" panose="020B0609070205080204" pitchFamily="49" charset="-128"/>
                  <a:ea typeface="ＭＳ ゴシック" panose="020B0609070205080204" pitchFamily="49" charset="-128"/>
                </a:rPr>
                <a:t>変更</a:t>
              </a:r>
              <a:r>
                <a:rPr lang="en-US" altLang="ja-JP" sz="1400" dirty="0">
                  <a:solidFill>
                    <a:srgbClr val="FF0000"/>
                  </a:solidFill>
                  <a:latin typeface="ＭＳ ゴシック" panose="020B0609070205080204" pitchFamily="49" charset="-128"/>
                  <a:ea typeface="ＭＳ ゴシック" panose="020B0609070205080204" pitchFamily="49" charset="-128"/>
                </a:rPr>
                <a:t>】</a:t>
              </a:r>
              <a:r>
                <a:rPr lang="ja-JP" altLang="en-US" sz="1400" dirty="0">
                  <a:solidFill>
                    <a:srgbClr val="FF0000"/>
                  </a:solidFill>
                  <a:latin typeface="ＭＳ ゴシック" panose="020B0609070205080204" pitchFamily="49" charset="-128"/>
                  <a:ea typeface="ＭＳ ゴシック" panose="020B0609070205080204" pitchFamily="49" charset="-128"/>
                </a:rPr>
                <a:t>一部変更申請の場合に、変更の無い項目は</a:t>
              </a:r>
              <a:r>
                <a:rPr lang="en-US" altLang="ja-JP" sz="1400" dirty="0">
                  <a:solidFill>
                    <a:srgbClr val="FF0000"/>
                  </a:solidFill>
                  <a:latin typeface="ＭＳ ゴシック" panose="020B0609070205080204" pitchFamily="49" charset="-128"/>
                  <a:ea typeface="ＭＳ ゴシック" panose="020B0609070205080204" pitchFamily="49" charset="-128"/>
                </a:rPr>
                <a:t>【</a:t>
              </a:r>
              <a:r>
                <a:rPr lang="ja-JP" altLang="en-US" sz="1400" dirty="0">
                  <a:solidFill>
                    <a:srgbClr val="FF0000"/>
                  </a:solidFill>
                  <a:latin typeface="ＭＳ ゴシック" panose="020B0609070205080204" pitchFamily="49" charset="-128"/>
                  <a:ea typeface="ＭＳ ゴシック" panose="020B0609070205080204" pitchFamily="49" charset="-128"/>
                </a:rPr>
                <a:t>申請済</a:t>
              </a:r>
              <a:r>
                <a:rPr lang="en-US" altLang="ja-JP" sz="1400" dirty="0">
                  <a:solidFill>
                    <a:srgbClr val="FF0000"/>
                  </a:solidFill>
                  <a:latin typeface="ＭＳ ゴシック" panose="020B0609070205080204" pitchFamily="49" charset="-128"/>
                  <a:ea typeface="ＭＳ ゴシック" panose="020B0609070205080204" pitchFamily="49" charset="-128"/>
                </a:rPr>
                <a:t>】</a:t>
              </a:r>
              <a:r>
                <a:rPr lang="ja-JP" altLang="en-US" sz="1400" dirty="0">
                  <a:solidFill>
                    <a:srgbClr val="FF0000"/>
                  </a:solidFill>
                  <a:latin typeface="ＭＳ ゴシック" panose="020B0609070205080204" pitchFamily="49" charset="-128"/>
                  <a:ea typeface="ＭＳ ゴシック" panose="020B0609070205080204" pitchFamily="49" charset="-128"/>
                </a:rPr>
                <a:t>を選択します。</a:t>
              </a:r>
            </a:p>
          </p:txBody>
        </p:sp>
      </p:grpSp>
      <p:grpSp>
        <p:nvGrpSpPr>
          <p:cNvPr id="19" name="グループ化 18"/>
          <p:cNvGrpSpPr/>
          <p:nvPr/>
        </p:nvGrpSpPr>
        <p:grpSpPr>
          <a:xfrm>
            <a:off x="663891" y="2776384"/>
            <a:ext cx="7528727" cy="2942928"/>
            <a:chOff x="885188" y="2558845"/>
            <a:chExt cx="10038302" cy="3923904"/>
          </a:xfrm>
        </p:grpSpPr>
        <p:sp>
          <p:nvSpPr>
            <p:cNvPr id="14" name="正方形/長方形 13"/>
            <p:cNvSpPr/>
            <p:nvPr/>
          </p:nvSpPr>
          <p:spPr>
            <a:xfrm>
              <a:off x="2476061" y="2558845"/>
              <a:ext cx="775957" cy="193428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p>
          </p:txBody>
        </p:sp>
        <p:sp>
          <p:nvSpPr>
            <p:cNvPr id="16" name="正方形/長方形 15"/>
            <p:cNvSpPr/>
            <p:nvPr/>
          </p:nvSpPr>
          <p:spPr>
            <a:xfrm>
              <a:off x="885188" y="5711478"/>
              <a:ext cx="10038302" cy="771271"/>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rgbClr val="FF0000"/>
                  </a:solidFill>
                  <a:latin typeface="ＭＳ ゴシック" panose="020B0609070205080204" pitchFamily="49" charset="-128"/>
                  <a:ea typeface="ＭＳ ゴシック" panose="020B0609070205080204" pitchFamily="49" charset="-128"/>
                </a:rPr>
                <a:t>講習の対象となるソフトウェアについて、実施支援室ホームページに掲載の「補助対象ソフトウェアリスト」の登録</a:t>
              </a:r>
              <a:r>
                <a:rPr lang="en-US" altLang="ja-JP" sz="1400" dirty="0">
                  <a:solidFill>
                    <a:srgbClr val="FF0000"/>
                  </a:solidFill>
                  <a:latin typeface="ＭＳ ゴシック" panose="020B0609070205080204" pitchFamily="49" charset="-128"/>
                  <a:ea typeface="ＭＳ ゴシック" panose="020B0609070205080204" pitchFamily="49" charset="-128"/>
                </a:rPr>
                <a:t>No.</a:t>
              </a:r>
              <a:r>
                <a:rPr lang="ja-JP" altLang="en-US" sz="1400" dirty="0">
                  <a:solidFill>
                    <a:srgbClr val="FF0000"/>
                  </a:solidFill>
                  <a:latin typeface="ＭＳ ゴシック" panose="020B0609070205080204" pitchFamily="49" charset="-128"/>
                  <a:ea typeface="ＭＳ ゴシック" panose="020B0609070205080204" pitchFamily="49" charset="-128"/>
                </a:rPr>
                <a:t>を入力します。</a:t>
              </a:r>
            </a:p>
          </p:txBody>
        </p:sp>
      </p:grpSp>
      <p:grpSp>
        <p:nvGrpSpPr>
          <p:cNvPr id="20" name="グループ化 19"/>
          <p:cNvGrpSpPr/>
          <p:nvPr/>
        </p:nvGrpSpPr>
        <p:grpSpPr>
          <a:xfrm>
            <a:off x="663892" y="2992079"/>
            <a:ext cx="7528727" cy="3424595"/>
            <a:chOff x="885188" y="2846439"/>
            <a:chExt cx="10038303" cy="4566128"/>
          </a:xfrm>
        </p:grpSpPr>
        <p:sp>
          <p:nvSpPr>
            <p:cNvPr id="15" name="正方形/長方形 14"/>
            <p:cNvSpPr/>
            <p:nvPr/>
          </p:nvSpPr>
          <p:spPr>
            <a:xfrm>
              <a:off x="2873013" y="2846439"/>
              <a:ext cx="379006" cy="164285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p>
          </p:txBody>
        </p:sp>
        <p:sp>
          <p:nvSpPr>
            <p:cNvPr id="17" name="正方形/長方形 16"/>
            <p:cNvSpPr/>
            <p:nvPr/>
          </p:nvSpPr>
          <p:spPr>
            <a:xfrm>
              <a:off x="885188" y="6678284"/>
              <a:ext cx="10038303" cy="734283"/>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rgbClr val="FF0000"/>
                  </a:solidFill>
                  <a:latin typeface="ＭＳ ゴシック" panose="020B0609070205080204" pitchFamily="49" charset="-128"/>
                  <a:ea typeface="ＭＳ ゴシック" panose="020B0609070205080204" pitchFamily="49" charset="-128"/>
                </a:rPr>
                <a:t>複数のソフトウェアを対象にした講習の場合は、その他の欄にもソフトウェアリスト</a:t>
              </a:r>
              <a:r>
                <a:rPr lang="en-US" altLang="ja-JP" sz="1400" dirty="0" smtClean="0">
                  <a:solidFill>
                    <a:srgbClr val="FF0000"/>
                  </a:solidFill>
                  <a:latin typeface="ＭＳ ゴシック" panose="020B0609070205080204" pitchFamily="49" charset="-128"/>
                  <a:ea typeface="ＭＳ ゴシック" panose="020B0609070205080204" pitchFamily="49" charset="-128"/>
                </a:rPr>
                <a:t>No.</a:t>
              </a:r>
              <a:r>
                <a:rPr lang="ja-JP" altLang="en-US" sz="1400" dirty="0" smtClean="0">
                  <a:solidFill>
                    <a:srgbClr val="FF0000"/>
                  </a:solidFill>
                  <a:latin typeface="ＭＳ ゴシック" panose="020B0609070205080204" pitchFamily="49" charset="-128"/>
                  <a:ea typeface="ＭＳ ゴシック" panose="020B0609070205080204" pitchFamily="49" charset="-128"/>
                </a:rPr>
                <a:t>を</a:t>
              </a:r>
              <a:r>
                <a:rPr lang="ja-JP" altLang="en-US" sz="1400" dirty="0">
                  <a:solidFill>
                    <a:srgbClr val="FF0000"/>
                  </a:solidFill>
                  <a:latin typeface="ＭＳ ゴシック" panose="020B0609070205080204" pitchFamily="49" charset="-128"/>
                  <a:ea typeface="ＭＳ ゴシック" panose="020B0609070205080204" pitchFamily="49" charset="-128"/>
                </a:rPr>
                <a:t>記載します。</a:t>
              </a:r>
            </a:p>
          </p:txBody>
        </p:sp>
      </p:grpSp>
      <p:sp>
        <p:nvSpPr>
          <p:cNvPr id="22" name="タイトル 1"/>
          <p:cNvSpPr txBox="1">
            <a:spLocks/>
          </p:cNvSpPr>
          <p:nvPr/>
        </p:nvSpPr>
        <p:spPr>
          <a:xfrm>
            <a:off x="8150347" y="0"/>
            <a:ext cx="993653" cy="393138"/>
          </a:xfrm>
          <a:prstGeom prst="rect">
            <a:avLst/>
          </a:prstGeom>
          <a:noFill/>
          <a:ln w="25400">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4000"/>
              </a:lnSpc>
            </a:pPr>
            <a:r>
              <a:rPr lang="en-US" altLang="ja-JP" sz="1400" b="1" dirty="0" smtClean="0">
                <a:latin typeface="ＭＳ ゴシック" panose="020B0609070205080204" pitchFamily="49" charset="-128"/>
                <a:ea typeface="ＭＳ ゴシック" panose="020B0609070205080204" pitchFamily="49" charset="-128"/>
              </a:rPr>
              <a:t>48/56</a:t>
            </a:r>
            <a:endParaRPr lang="ja-JP" altLang="en-US" sz="1400" b="1" dirty="0">
              <a:latin typeface="ＭＳ ゴシック" panose="020B0609070205080204" pitchFamily="49" charset="-128"/>
              <a:ea typeface="ＭＳ ゴシック" panose="020B0609070205080204" pitchFamily="49" charset="-128"/>
            </a:endParaRPr>
          </a:p>
        </p:txBody>
      </p:sp>
      <p:sp>
        <p:nvSpPr>
          <p:cNvPr id="23" name="正方形/長方形 22"/>
          <p:cNvSpPr/>
          <p:nvPr/>
        </p:nvSpPr>
        <p:spPr>
          <a:xfrm>
            <a:off x="252000" y="619200"/>
            <a:ext cx="1980000" cy="360000"/>
          </a:xfrm>
          <a:prstGeom prst="rect">
            <a:avLst/>
          </a:prstGeom>
          <a:solidFill>
            <a:schemeClr val="accent2">
              <a:lumMod val="20000"/>
              <a:lumOff val="80000"/>
            </a:schemeClr>
          </a:solidFill>
          <a:ln w="34925" cmpd="dbl">
            <a:solidFill>
              <a:srgbClr val="C00000"/>
            </a:solidFill>
          </a:ln>
        </p:spPr>
        <p:txBody>
          <a:bodyPr wrap="square">
            <a:spAutoFit/>
          </a:bodyPr>
          <a:lstStyle/>
          <a:p>
            <a:pPr algn="ctr"/>
            <a:r>
              <a:rPr lang="ja-JP" altLang="en-US" sz="1600" b="1" dirty="0">
                <a:solidFill>
                  <a:srgbClr val="C00000"/>
                </a:solidFill>
                <a:latin typeface="ＭＳ ゴシック" panose="020B0609070205080204" pitchFamily="49" charset="-128"/>
                <a:ea typeface="ＭＳ ゴシック" panose="020B0609070205080204" pitchFamily="49" charset="-128"/>
              </a:rPr>
              <a:t>作成支援</a:t>
            </a:r>
            <a:r>
              <a:rPr lang="ja-JP" altLang="en-US" sz="1600" b="1" dirty="0" smtClean="0">
                <a:solidFill>
                  <a:srgbClr val="C00000"/>
                </a:solidFill>
                <a:latin typeface="ＭＳ ゴシック" panose="020B0609070205080204" pitchFamily="49" charset="-128"/>
                <a:ea typeface="ＭＳ ゴシック" panose="020B0609070205080204" pitchFamily="49" charset="-128"/>
              </a:rPr>
              <a:t>様式</a:t>
            </a:r>
            <a:r>
              <a:rPr lang="ja-JP" altLang="en-US" sz="1600" b="1" dirty="0">
                <a:solidFill>
                  <a:srgbClr val="C00000"/>
                </a:solidFill>
                <a:latin typeface="ＭＳ ゴシック" panose="020B0609070205080204" pitchFamily="49" charset="-128"/>
                <a:ea typeface="ＭＳ ゴシック" panose="020B0609070205080204" pitchFamily="49" charset="-128"/>
              </a:rPr>
              <a:t>⑬</a:t>
            </a:r>
          </a:p>
        </p:txBody>
      </p:sp>
      <p:sp>
        <p:nvSpPr>
          <p:cNvPr id="2" name="タイトル 1"/>
          <p:cNvSpPr>
            <a:spLocks noGrp="1"/>
          </p:cNvSpPr>
          <p:nvPr>
            <p:ph type="title"/>
          </p:nvPr>
        </p:nvSpPr>
        <p:spPr>
          <a:xfrm>
            <a:off x="250825" y="1"/>
            <a:ext cx="7650971" cy="495300"/>
          </a:xfrm>
        </p:spPr>
        <p:txBody>
          <a:bodyPr/>
          <a:lstStyle/>
          <a:p>
            <a:r>
              <a:rPr lang="en-US" altLang="zh-TW" dirty="0" smtClean="0"/>
              <a:t>7 </a:t>
            </a:r>
            <a:r>
              <a:rPr lang="zh-TW" altLang="en-US" dirty="0" smtClean="0"/>
              <a:t>交付</a:t>
            </a:r>
            <a:r>
              <a:rPr lang="zh-TW" altLang="en-US" dirty="0"/>
              <a:t>申請様式</a:t>
            </a:r>
            <a:r>
              <a:rPr lang="ja-JP" altLang="en-US" dirty="0"/>
              <a:t>（記入例）</a:t>
            </a:r>
            <a:r>
              <a:rPr lang="ja-JP" altLang="en-US" dirty="0">
                <a:solidFill>
                  <a:srgbClr val="C00000"/>
                </a:solidFill>
              </a:rPr>
              <a:t>＜交付申請所定様式②作成支援様式＞</a:t>
            </a:r>
            <a:endParaRPr kumimoji="1" lang="ja-JP" altLang="en-US" dirty="0"/>
          </a:p>
        </p:txBody>
      </p:sp>
    </p:spTree>
    <p:extLst>
      <p:ext uri="{BB962C8B-B14F-4D97-AF65-F5344CB8AC3E}">
        <p14:creationId xmlns:p14="http://schemas.microsoft.com/office/powerpoint/2010/main" val="552798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339331" y="1612919"/>
            <a:ext cx="5018483" cy="3347255"/>
          </a:xfrm>
          <a:prstGeom prst="rect">
            <a:avLst/>
          </a:prstGeom>
        </p:spPr>
      </p:pic>
      <p:grpSp>
        <p:nvGrpSpPr>
          <p:cNvPr id="18" name="グループ化 17"/>
          <p:cNvGrpSpPr/>
          <p:nvPr/>
        </p:nvGrpSpPr>
        <p:grpSpPr>
          <a:xfrm>
            <a:off x="663891" y="2777313"/>
            <a:ext cx="7528727" cy="2312271"/>
            <a:chOff x="885189" y="2548249"/>
            <a:chExt cx="10038303" cy="3083028"/>
          </a:xfrm>
        </p:grpSpPr>
        <p:sp>
          <p:nvSpPr>
            <p:cNvPr id="11" name="正方形/長方形 10"/>
            <p:cNvSpPr/>
            <p:nvPr/>
          </p:nvSpPr>
          <p:spPr>
            <a:xfrm>
              <a:off x="4453825" y="2548249"/>
              <a:ext cx="749944" cy="192920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p>
          </p:txBody>
        </p:sp>
        <p:sp>
          <p:nvSpPr>
            <p:cNvPr id="12" name="正方形/長方形 11"/>
            <p:cNvSpPr/>
            <p:nvPr/>
          </p:nvSpPr>
          <p:spPr>
            <a:xfrm>
              <a:off x="885189" y="4873397"/>
              <a:ext cx="10038303" cy="757880"/>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rgbClr val="FF0000"/>
                  </a:solidFill>
                  <a:latin typeface="ＭＳ ゴシック" panose="020B0609070205080204" pitchFamily="49" charset="-128"/>
                  <a:ea typeface="ＭＳ ゴシック" panose="020B0609070205080204" pitchFamily="49" charset="-128"/>
                </a:rPr>
                <a:t>当該講習の参加者数及び、他のプロジェクト担当者が含まれる場合は、補助対象となる申請するプロジェクトの担当者数を記載します。</a:t>
              </a:r>
            </a:p>
          </p:txBody>
        </p:sp>
      </p:grpSp>
      <p:grpSp>
        <p:nvGrpSpPr>
          <p:cNvPr id="19" name="グループ化 18"/>
          <p:cNvGrpSpPr/>
          <p:nvPr/>
        </p:nvGrpSpPr>
        <p:grpSpPr>
          <a:xfrm>
            <a:off x="663891" y="2777313"/>
            <a:ext cx="7528727" cy="2816581"/>
            <a:chOff x="885188" y="2560083"/>
            <a:chExt cx="10038302" cy="3755441"/>
          </a:xfrm>
        </p:grpSpPr>
        <p:sp>
          <p:nvSpPr>
            <p:cNvPr id="14" name="正方形/長方形 13"/>
            <p:cNvSpPr/>
            <p:nvPr/>
          </p:nvSpPr>
          <p:spPr>
            <a:xfrm>
              <a:off x="6409786" y="2560083"/>
              <a:ext cx="701012" cy="192920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p>
          </p:txBody>
        </p:sp>
        <p:sp>
          <p:nvSpPr>
            <p:cNvPr id="16" name="正方形/長方形 15"/>
            <p:cNvSpPr/>
            <p:nvPr/>
          </p:nvSpPr>
          <p:spPr>
            <a:xfrm>
              <a:off x="885188" y="5866503"/>
              <a:ext cx="10038302" cy="449021"/>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rgbClr val="FF0000"/>
                  </a:solidFill>
                  <a:latin typeface="ＭＳ ゴシック" panose="020B0609070205080204" pitchFamily="49" charset="-128"/>
                  <a:ea typeface="ＭＳ ゴシック" panose="020B0609070205080204" pitchFamily="49" charset="-128"/>
                </a:rPr>
                <a:t>支出額に対し一部が補助対象外となる場合、補助対象の按分根拠を記載します。</a:t>
              </a:r>
            </a:p>
          </p:txBody>
        </p:sp>
      </p:grpSp>
      <p:sp>
        <p:nvSpPr>
          <p:cNvPr id="17" name="タイトル 1"/>
          <p:cNvSpPr txBox="1">
            <a:spLocks/>
          </p:cNvSpPr>
          <p:nvPr/>
        </p:nvSpPr>
        <p:spPr>
          <a:xfrm>
            <a:off x="8150347" y="0"/>
            <a:ext cx="993653" cy="393138"/>
          </a:xfrm>
          <a:prstGeom prst="rect">
            <a:avLst/>
          </a:prstGeom>
          <a:noFill/>
          <a:ln w="25400">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4000"/>
              </a:lnSpc>
            </a:pPr>
            <a:r>
              <a:rPr lang="en-US" altLang="ja-JP" sz="1400" b="1" dirty="0" smtClean="0">
                <a:latin typeface="ＭＳ ゴシック" panose="020B0609070205080204" pitchFamily="49" charset="-128"/>
                <a:ea typeface="ＭＳ ゴシック" panose="020B0609070205080204" pitchFamily="49" charset="-128"/>
              </a:rPr>
              <a:t>48/56</a:t>
            </a:r>
            <a:endParaRPr lang="ja-JP" altLang="en-US" sz="1400" b="1" dirty="0">
              <a:latin typeface="ＭＳ ゴシック" panose="020B0609070205080204" pitchFamily="49" charset="-128"/>
              <a:ea typeface="ＭＳ ゴシック" panose="020B0609070205080204" pitchFamily="49" charset="-128"/>
            </a:endParaRPr>
          </a:p>
        </p:txBody>
      </p:sp>
      <p:sp>
        <p:nvSpPr>
          <p:cNvPr id="20" name="正方形/長方形 19"/>
          <p:cNvSpPr/>
          <p:nvPr/>
        </p:nvSpPr>
        <p:spPr>
          <a:xfrm>
            <a:off x="252000" y="619199"/>
            <a:ext cx="1980000" cy="360000"/>
          </a:xfrm>
          <a:prstGeom prst="rect">
            <a:avLst/>
          </a:prstGeom>
          <a:solidFill>
            <a:schemeClr val="accent2">
              <a:lumMod val="20000"/>
              <a:lumOff val="80000"/>
            </a:schemeClr>
          </a:solidFill>
          <a:ln w="34925" cmpd="dbl">
            <a:solidFill>
              <a:srgbClr val="C00000"/>
            </a:solidFill>
          </a:ln>
        </p:spPr>
        <p:txBody>
          <a:bodyPr wrap="square">
            <a:spAutoFit/>
          </a:bodyPr>
          <a:lstStyle/>
          <a:p>
            <a:pPr algn="ctr"/>
            <a:r>
              <a:rPr lang="ja-JP" altLang="en-US" sz="1600" b="1" dirty="0">
                <a:solidFill>
                  <a:srgbClr val="C00000"/>
                </a:solidFill>
                <a:latin typeface="ＭＳ ゴシック" panose="020B0609070205080204" pitchFamily="49" charset="-128"/>
                <a:ea typeface="ＭＳ ゴシック" panose="020B0609070205080204" pitchFamily="49" charset="-128"/>
              </a:rPr>
              <a:t>作成支援</a:t>
            </a:r>
            <a:r>
              <a:rPr lang="ja-JP" altLang="en-US" sz="1600" b="1" dirty="0" smtClean="0">
                <a:solidFill>
                  <a:srgbClr val="C00000"/>
                </a:solidFill>
                <a:latin typeface="ＭＳ ゴシック" panose="020B0609070205080204" pitchFamily="49" charset="-128"/>
                <a:ea typeface="ＭＳ ゴシック" panose="020B0609070205080204" pitchFamily="49" charset="-128"/>
              </a:rPr>
              <a:t>様式</a:t>
            </a:r>
            <a:r>
              <a:rPr lang="ja-JP" altLang="en-US" sz="1600" b="1" dirty="0">
                <a:solidFill>
                  <a:srgbClr val="C00000"/>
                </a:solidFill>
                <a:latin typeface="ＭＳ ゴシック" panose="020B0609070205080204" pitchFamily="49" charset="-128"/>
                <a:ea typeface="ＭＳ ゴシック" panose="020B0609070205080204" pitchFamily="49" charset="-128"/>
              </a:rPr>
              <a:t>⑬</a:t>
            </a:r>
          </a:p>
        </p:txBody>
      </p:sp>
      <p:sp>
        <p:nvSpPr>
          <p:cNvPr id="2" name="タイトル 1"/>
          <p:cNvSpPr>
            <a:spLocks noGrp="1"/>
          </p:cNvSpPr>
          <p:nvPr>
            <p:ph type="title"/>
          </p:nvPr>
        </p:nvSpPr>
        <p:spPr>
          <a:xfrm>
            <a:off x="250825" y="1"/>
            <a:ext cx="7650971" cy="495300"/>
          </a:xfrm>
        </p:spPr>
        <p:txBody>
          <a:bodyPr/>
          <a:lstStyle/>
          <a:p>
            <a:r>
              <a:rPr lang="en-US" altLang="zh-TW" dirty="0" smtClean="0"/>
              <a:t>7 </a:t>
            </a:r>
            <a:r>
              <a:rPr lang="zh-TW" altLang="en-US" dirty="0" smtClean="0"/>
              <a:t>交付</a:t>
            </a:r>
            <a:r>
              <a:rPr lang="zh-TW" altLang="en-US" dirty="0"/>
              <a:t>申請様式</a:t>
            </a:r>
            <a:r>
              <a:rPr lang="ja-JP" altLang="en-US" dirty="0"/>
              <a:t>（記入例）</a:t>
            </a:r>
            <a:r>
              <a:rPr lang="ja-JP" altLang="en-US" dirty="0">
                <a:solidFill>
                  <a:srgbClr val="C00000"/>
                </a:solidFill>
              </a:rPr>
              <a:t>＜交付申請所定様式②作成支援様式＞</a:t>
            </a:r>
            <a:endParaRPr kumimoji="1" lang="ja-JP" altLang="en-US" dirty="0"/>
          </a:p>
        </p:txBody>
      </p:sp>
      <p:sp>
        <p:nvSpPr>
          <p:cNvPr id="15" name="テキスト ボックス 1"/>
          <p:cNvSpPr txBox="1"/>
          <p:nvPr/>
        </p:nvSpPr>
        <p:spPr>
          <a:xfrm>
            <a:off x="4656721" y="1612919"/>
            <a:ext cx="3763379" cy="943950"/>
          </a:xfrm>
          <a:prstGeom prst="rect">
            <a:avLst/>
          </a:prstGeom>
          <a:solidFill>
            <a:schemeClr val="lt1"/>
          </a:solidFill>
          <a:ln w="9525" cmpd="sng">
            <a:solidFill>
              <a:srgbClr val="FF0000"/>
            </a:solidFill>
          </a:ln>
        </p:spPr>
        <p:style>
          <a:lnRef idx="0">
            <a:scrgbClr r="0" g="0" b="0"/>
          </a:lnRef>
          <a:fillRef idx="0">
            <a:scrgbClr r="0" g="0" b="0"/>
          </a:fillRef>
          <a:effectRef idx="0">
            <a:scrgbClr r="0" g="0" b="0"/>
          </a:effectRef>
          <a:fontRef idx="minor">
            <a:schemeClr val="dk1"/>
          </a:fontRef>
        </p:style>
        <p:txBody>
          <a:bodyPr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400" dirty="0">
                <a:solidFill>
                  <a:srgbClr val="FF0000"/>
                </a:solidFill>
                <a:latin typeface="ＭＳ ゴシック" panose="020B0609070205080204" pitchFamily="49" charset="-128"/>
                <a:ea typeface="ＭＳ ゴシック" panose="020B0609070205080204" pitchFamily="49" charset="-128"/>
              </a:rPr>
              <a:t>注文済・契約済・実施済のものは実際の日付、内容、金額を、予定の場合は予定の日付・内容金・額を記載します。</a:t>
            </a:r>
            <a:endParaRPr lang="en-US" altLang="ja-JP" sz="1400" dirty="0">
              <a:solidFill>
                <a:srgbClr val="FF0000"/>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4041540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noFill/>
          <a:ln w="25400">
            <a:noFill/>
          </a:ln>
        </p:spPr>
        <p:txBody>
          <a:bodyPr>
            <a:noAutofit/>
          </a:bodyPr>
          <a:lstStyle/>
          <a:p>
            <a:pPr>
              <a:lnSpc>
                <a:spcPts val="4000"/>
              </a:lnSpc>
            </a:pPr>
            <a:r>
              <a:rPr lang="en-US" altLang="ja-JP" sz="2000" b="1" dirty="0" smtClean="0">
                <a:latin typeface="ＭＳ ゴシック" panose="020B0609070205080204" pitchFamily="49" charset="-128"/>
                <a:ea typeface="ＭＳ ゴシック" panose="020B0609070205080204" pitchFamily="49" charset="-128"/>
              </a:rPr>
              <a:t>2</a:t>
            </a:r>
            <a:r>
              <a:rPr lang="ja-JP" altLang="en-US" dirty="0"/>
              <a:t> </a:t>
            </a:r>
            <a:r>
              <a:rPr lang="ja-JP" altLang="en-US" sz="2000" b="1" dirty="0" smtClean="0">
                <a:latin typeface="ＭＳ ゴシック" panose="020B0609070205080204" pitchFamily="49" charset="-128"/>
                <a:ea typeface="ＭＳ ゴシック" panose="020B0609070205080204" pitchFamily="49" charset="-128"/>
              </a:rPr>
              <a:t>手続き</a:t>
            </a:r>
            <a:r>
              <a:rPr lang="ja-JP" altLang="en-US" sz="2000" b="1" dirty="0">
                <a:latin typeface="ＭＳ ゴシック" panose="020B0609070205080204" pitchFamily="49" charset="-128"/>
                <a:ea typeface="ＭＳ ゴシック" panose="020B0609070205080204" pitchFamily="49" charset="-128"/>
              </a:rPr>
              <a:t>に</a:t>
            </a:r>
            <a:r>
              <a:rPr lang="ja-JP" altLang="en-US" dirty="0" smtClean="0"/>
              <a:t>ついて</a:t>
            </a:r>
            <a:r>
              <a:rPr lang="ja-JP" altLang="en-US" dirty="0"/>
              <a:t>（よくあるご質問</a:t>
            </a:r>
            <a:r>
              <a:rPr lang="en-US" altLang="ja-JP" dirty="0"/>
              <a:t>)</a:t>
            </a:r>
            <a:endParaRPr lang="ja-JP" altLang="en-US" sz="2000" b="1" dirty="0">
              <a:latin typeface="ＭＳ ゴシック" panose="020B0609070205080204" pitchFamily="49" charset="-128"/>
              <a:ea typeface="ＭＳ ゴシック" panose="020B0609070205080204" pitchFamily="49" charset="-128"/>
            </a:endParaRPr>
          </a:p>
        </p:txBody>
      </p:sp>
      <p:sp>
        <p:nvSpPr>
          <p:cNvPr id="2" name="テキスト ボックス 1"/>
          <p:cNvSpPr txBox="1"/>
          <p:nvPr/>
        </p:nvSpPr>
        <p:spPr>
          <a:xfrm>
            <a:off x="250825" y="620713"/>
            <a:ext cx="7222072" cy="400110"/>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nchorCtr="0">
            <a:spAutoFit/>
          </a:bodyPr>
          <a:lstStyle/>
          <a:p>
            <a:r>
              <a:rPr lang="ja-JP" altLang="en-US" sz="2000" b="1" dirty="0">
                <a:solidFill>
                  <a:schemeClr val="tx1"/>
                </a:solidFill>
                <a:latin typeface="ＭＳ ゴシック" panose="020B0609070205080204" pitchFamily="49" charset="-128"/>
                <a:ea typeface="ＭＳ ゴシック" panose="020B0609070205080204" pitchFamily="49" charset="-128"/>
              </a:rPr>
              <a:t>①代表事業者登録（代表事業者登録様式参照）</a:t>
            </a:r>
            <a:endParaRPr lang="en-US" altLang="ja-JP" sz="2000" b="1" dirty="0">
              <a:solidFill>
                <a:schemeClr val="tx1"/>
              </a:solidFill>
              <a:latin typeface="ＭＳ ゴシック" panose="020B0609070205080204" pitchFamily="49" charset="-128"/>
              <a:ea typeface="ＭＳ ゴシック" panose="020B0609070205080204" pitchFamily="49" charset="-128"/>
            </a:endParaRPr>
          </a:p>
        </p:txBody>
      </p:sp>
      <p:sp>
        <p:nvSpPr>
          <p:cNvPr id="5" name="タイトル 1"/>
          <p:cNvSpPr txBox="1">
            <a:spLocks/>
          </p:cNvSpPr>
          <p:nvPr/>
        </p:nvSpPr>
        <p:spPr>
          <a:xfrm>
            <a:off x="8150347" y="0"/>
            <a:ext cx="993653" cy="393138"/>
          </a:xfrm>
          <a:prstGeom prst="rect">
            <a:avLst/>
          </a:prstGeom>
          <a:noFill/>
          <a:ln w="25400">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4000"/>
              </a:lnSpc>
            </a:pPr>
            <a:r>
              <a:rPr lang="en-US" altLang="ja-JP" sz="1400" b="1" dirty="0" smtClean="0">
                <a:latin typeface="ＭＳ ゴシック" panose="020B0609070205080204" pitchFamily="49" charset="-128"/>
                <a:ea typeface="ＭＳ ゴシック" panose="020B0609070205080204" pitchFamily="49" charset="-128"/>
              </a:rPr>
              <a:t>4/56</a:t>
            </a:r>
            <a:endParaRPr lang="ja-JP" altLang="en-US" sz="1400" b="1" dirty="0">
              <a:latin typeface="ＭＳ ゴシック" panose="020B0609070205080204" pitchFamily="49" charset="-128"/>
              <a:ea typeface="ＭＳ ゴシック" panose="020B0609070205080204" pitchFamily="49" charset="-128"/>
            </a:endParaRPr>
          </a:p>
        </p:txBody>
      </p:sp>
      <p:sp>
        <p:nvSpPr>
          <p:cNvPr id="7" name="角丸四角形吹き出し 6"/>
          <p:cNvSpPr/>
          <p:nvPr/>
        </p:nvSpPr>
        <p:spPr>
          <a:xfrm>
            <a:off x="631766" y="1243463"/>
            <a:ext cx="6841131" cy="560399"/>
          </a:xfrm>
          <a:prstGeom prst="wedgeRoundRectCallout">
            <a:avLst>
              <a:gd name="adj1" fmla="val -54893"/>
              <a:gd name="adj2" fmla="val -40700"/>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ＭＳ ゴシック" panose="020B0609070205080204" pitchFamily="49" charset="-128"/>
                <a:ea typeface="ＭＳ ゴシック" panose="020B0609070205080204" pitchFamily="49" charset="-128"/>
              </a:rPr>
              <a:t>Ｑ３．</a:t>
            </a:r>
            <a:r>
              <a:rPr lang="ja-JP" altLang="en-US" sz="1600" dirty="0">
                <a:solidFill>
                  <a:schemeClr val="tx1"/>
                </a:solidFill>
                <a:latin typeface="ＭＳ ゴシック" panose="020B0609070205080204" pitchFamily="49" charset="-128"/>
                <a:ea typeface="ＭＳ ゴシック" panose="020B0609070205080204" pitchFamily="49" charset="-128"/>
              </a:rPr>
              <a:t>既に</a:t>
            </a:r>
            <a:r>
              <a:rPr lang="en-US" altLang="ja-JP" sz="1600" dirty="0">
                <a:solidFill>
                  <a:schemeClr val="tx1"/>
                </a:solidFill>
                <a:latin typeface="ＭＳ ゴシック" panose="020B0609070205080204" pitchFamily="49" charset="-128"/>
                <a:ea typeface="ＭＳ ゴシック" panose="020B0609070205080204" pitchFamily="49" charset="-128"/>
              </a:rPr>
              <a:t>BIM</a:t>
            </a:r>
            <a:r>
              <a:rPr lang="ja-JP" altLang="en-US" sz="1600" dirty="0">
                <a:solidFill>
                  <a:schemeClr val="tx1"/>
                </a:solidFill>
                <a:latin typeface="ＭＳ ゴシック" panose="020B0609070205080204" pitchFamily="49" charset="-128"/>
                <a:ea typeface="ＭＳ ゴシック" panose="020B0609070205080204" pitchFamily="49" charset="-128"/>
              </a:rPr>
              <a:t>のソフトウェア等を導入済の場合、補助事業者</a:t>
            </a:r>
            <a:r>
              <a:rPr lang="en-US" altLang="ja-JP" sz="1600" dirty="0">
                <a:solidFill>
                  <a:schemeClr val="tx1"/>
                </a:solidFill>
                <a:latin typeface="ＭＳ ゴシック" panose="020B0609070205080204" pitchFamily="49" charset="-128"/>
                <a:ea typeface="ＭＳ ゴシック" panose="020B0609070205080204" pitchFamily="49" charset="-128"/>
              </a:rPr>
              <a:t>(</a:t>
            </a:r>
            <a:r>
              <a:rPr lang="ja-JP" altLang="en-US" sz="1600" dirty="0">
                <a:solidFill>
                  <a:schemeClr val="tx1"/>
                </a:solidFill>
                <a:latin typeface="ＭＳ ゴシック" panose="020B0609070205080204" pitchFamily="49" charset="-128"/>
                <a:ea typeface="ＭＳ ゴシック" panose="020B0609070205080204" pitchFamily="49" charset="-128"/>
              </a:rPr>
              <a:t>代表事業者、協力事業者</a:t>
            </a:r>
            <a:r>
              <a:rPr lang="en-US" altLang="ja-JP" sz="1600" dirty="0">
                <a:solidFill>
                  <a:schemeClr val="tx1"/>
                </a:solidFill>
                <a:latin typeface="ＭＳ ゴシック" panose="020B0609070205080204" pitchFamily="49" charset="-128"/>
                <a:ea typeface="ＭＳ ゴシック" panose="020B0609070205080204" pitchFamily="49" charset="-128"/>
              </a:rPr>
              <a:t>)</a:t>
            </a:r>
            <a:r>
              <a:rPr lang="ja-JP" altLang="en-US" sz="1600" dirty="0">
                <a:solidFill>
                  <a:schemeClr val="tx1"/>
                </a:solidFill>
                <a:latin typeface="ＭＳ ゴシック" panose="020B0609070205080204" pitchFamily="49" charset="-128"/>
                <a:ea typeface="ＭＳ ゴシック" panose="020B0609070205080204" pitchFamily="49" charset="-128"/>
              </a:rPr>
              <a:t>になることは</a:t>
            </a:r>
            <a:r>
              <a:rPr lang="ja-JP" altLang="en-US" sz="1600" dirty="0" smtClean="0">
                <a:solidFill>
                  <a:schemeClr val="tx1"/>
                </a:solidFill>
                <a:latin typeface="ＭＳ ゴシック" panose="020B0609070205080204" pitchFamily="49" charset="-128"/>
                <a:ea typeface="ＭＳ ゴシック" panose="020B0609070205080204" pitchFamily="49" charset="-128"/>
              </a:rPr>
              <a:t>できますか？</a:t>
            </a:r>
            <a:endParaRPr lang="ja-JP" altLang="en-US" sz="1600" dirty="0">
              <a:solidFill>
                <a:schemeClr val="tx1"/>
              </a:solidFill>
              <a:latin typeface="ＭＳ ゴシック" panose="020B0609070205080204" pitchFamily="49" charset="-128"/>
              <a:ea typeface="ＭＳ ゴシック" panose="020B0609070205080204" pitchFamily="49" charset="-128"/>
            </a:endParaRPr>
          </a:p>
        </p:txBody>
      </p:sp>
      <p:sp>
        <p:nvSpPr>
          <p:cNvPr id="8" name="角丸四角形吹き出し 7"/>
          <p:cNvSpPr/>
          <p:nvPr/>
        </p:nvSpPr>
        <p:spPr>
          <a:xfrm>
            <a:off x="1579419" y="1949090"/>
            <a:ext cx="6882942" cy="1557593"/>
          </a:xfrm>
          <a:prstGeom prst="wedgeRoundRectCallout">
            <a:avLst>
              <a:gd name="adj1" fmla="val 56113"/>
              <a:gd name="adj2" fmla="val -41238"/>
              <a:gd name="adj3" fmla="val 1666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ＭＳ ゴシック" panose="020B0609070205080204" pitchFamily="49" charset="-128"/>
                <a:ea typeface="ＭＳ ゴシック" panose="020B0609070205080204" pitchFamily="49" charset="-128"/>
              </a:rPr>
              <a:t>Ａ</a:t>
            </a:r>
            <a:r>
              <a:rPr lang="ja-JP" altLang="en-US" sz="1600" dirty="0">
                <a:solidFill>
                  <a:schemeClr val="tx1"/>
                </a:solidFill>
                <a:latin typeface="ＭＳ ゴシック" panose="020B0609070205080204" pitchFamily="49" charset="-128"/>
                <a:ea typeface="ＭＳ ゴシック" panose="020B0609070205080204" pitchFamily="49" charset="-128"/>
              </a:rPr>
              <a:t>３</a:t>
            </a:r>
            <a:r>
              <a:rPr lang="ja-JP" altLang="en-US" sz="1600" dirty="0" smtClean="0">
                <a:solidFill>
                  <a:schemeClr val="tx1"/>
                </a:solidFill>
                <a:latin typeface="ＭＳ ゴシック" panose="020B0609070205080204" pitchFamily="49" charset="-128"/>
                <a:ea typeface="ＭＳ ゴシック" panose="020B0609070205080204" pitchFamily="49" charset="-128"/>
              </a:rPr>
              <a:t>．</a:t>
            </a:r>
            <a:r>
              <a:rPr lang="ja-JP" altLang="en-US" sz="1600" dirty="0">
                <a:solidFill>
                  <a:schemeClr val="tx1"/>
                </a:solidFill>
                <a:latin typeface="ＭＳ ゴシック" panose="020B0609070205080204" pitchFamily="49" charset="-128"/>
                <a:ea typeface="ＭＳ ゴシック" panose="020B0609070205080204" pitchFamily="49" charset="-128"/>
              </a:rPr>
              <a:t>既に</a:t>
            </a:r>
            <a:r>
              <a:rPr lang="en-US" altLang="ja-JP" sz="1600" dirty="0">
                <a:solidFill>
                  <a:schemeClr val="tx1"/>
                </a:solidFill>
                <a:latin typeface="ＭＳ ゴシック" panose="020B0609070205080204" pitchFamily="49" charset="-128"/>
                <a:ea typeface="ＭＳ ゴシック" panose="020B0609070205080204" pitchFamily="49" charset="-128"/>
              </a:rPr>
              <a:t>BIM</a:t>
            </a:r>
            <a:r>
              <a:rPr lang="ja-JP" altLang="en-US" sz="1600" dirty="0">
                <a:solidFill>
                  <a:schemeClr val="tx1"/>
                </a:solidFill>
                <a:latin typeface="ＭＳ ゴシック" panose="020B0609070205080204" pitchFamily="49" charset="-128"/>
                <a:ea typeface="ＭＳ ゴシック" panose="020B0609070205080204" pitchFamily="49" charset="-128"/>
              </a:rPr>
              <a:t>のソフトウェア等を導入済であっても、例として、</a:t>
            </a:r>
            <a:r>
              <a:rPr lang="en-US" altLang="ja-JP" sz="1600" dirty="0">
                <a:solidFill>
                  <a:schemeClr val="tx1"/>
                </a:solidFill>
                <a:latin typeface="ＭＳ ゴシック" panose="020B0609070205080204" pitchFamily="49" charset="-128"/>
                <a:ea typeface="ＭＳ ゴシック" panose="020B0609070205080204" pitchFamily="49" charset="-128"/>
              </a:rPr>
              <a:t>CDE</a:t>
            </a:r>
            <a:r>
              <a:rPr lang="ja-JP" altLang="en-US" sz="1600" dirty="0" smtClean="0">
                <a:solidFill>
                  <a:schemeClr val="tx1"/>
                </a:solidFill>
                <a:latin typeface="ＭＳ ゴシック" panose="020B0609070205080204" pitchFamily="49" charset="-128"/>
                <a:ea typeface="ＭＳ ゴシック" panose="020B0609070205080204" pitchFamily="49" charset="-128"/>
              </a:rPr>
              <a:t>環境構築・利用費</a:t>
            </a:r>
            <a:r>
              <a:rPr lang="ja-JP" altLang="en-US" sz="1600" dirty="0">
                <a:solidFill>
                  <a:schemeClr val="tx1"/>
                </a:solidFill>
                <a:latin typeface="ＭＳ ゴシック" panose="020B0609070205080204" pitchFamily="49" charset="-128"/>
                <a:ea typeface="ＭＳ ゴシック" panose="020B0609070205080204" pitchFamily="49" charset="-128"/>
              </a:rPr>
              <a:t>であれば、申請したプロジェクト案件で使用した期間内の当該プロジェクトで使用した容量分を面積案分等で算定すれば補助対象となります。また、講習費についても補助対象ソフトウェアの講習をプロジェクトの担当者が受講した場合も、講習費単独で補助対象と</a:t>
            </a:r>
            <a:r>
              <a:rPr lang="ja-JP" altLang="en-US" sz="1600" dirty="0" smtClean="0">
                <a:solidFill>
                  <a:schemeClr val="tx1"/>
                </a:solidFill>
                <a:latin typeface="ＭＳ ゴシック" panose="020B0609070205080204" pitchFamily="49" charset="-128"/>
                <a:ea typeface="ＭＳ ゴシック" panose="020B0609070205080204" pitchFamily="49" charset="-128"/>
              </a:rPr>
              <a:t>なります。</a:t>
            </a:r>
            <a:endParaRPr lang="ja-JP" altLang="en-US" sz="1600" dirty="0">
              <a:solidFill>
                <a:schemeClr val="tx1"/>
              </a:solidFill>
              <a:latin typeface="ＭＳ ゴシック" panose="020B0609070205080204" pitchFamily="49" charset="-128"/>
              <a:ea typeface="ＭＳ ゴシック" panose="020B0609070205080204" pitchFamily="49" charset="-128"/>
            </a:endParaRPr>
          </a:p>
        </p:txBody>
      </p:sp>
      <p:sp>
        <p:nvSpPr>
          <p:cNvPr id="9" name="角丸四角形吹き出し 8"/>
          <p:cNvSpPr/>
          <p:nvPr/>
        </p:nvSpPr>
        <p:spPr>
          <a:xfrm>
            <a:off x="631765" y="3643049"/>
            <a:ext cx="5271324" cy="380311"/>
          </a:xfrm>
          <a:prstGeom prst="wedgeRoundRectCallout">
            <a:avLst>
              <a:gd name="adj1" fmla="val -54893"/>
              <a:gd name="adj2" fmla="val -40700"/>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ＭＳ ゴシック" panose="020B0609070205080204" pitchFamily="49" charset="-128"/>
                <a:ea typeface="ＭＳ ゴシック" panose="020B0609070205080204" pitchFamily="49" charset="-128"/>
              </a:rPr>
              <a:t>Ｑ４．</a:t>
            </a:r>
            <a:r>
              <a:rPr lang="ja-JP" altLang="en-US" sz="1600" dirty="0">
                <a:solidFill>
                  <a:schemeClr val="tx1"/>
                </a:solidFill>
                <a:latin typeface="ＭＳ ゴシック" panose="020B0609070205080204" pitchFamily="49" charset="-128"/>
                <a:ea typeface="ＭＳ ゴシック" panose="020B0609070205080204" pitchFamily="49" charset="-128"/>
              </a:rPr>
              <a:t>代表事業者は元請でなければなりませんか？</a:t>
            </a:r>
          </a:p>
        </p:txBody>
      </p:sp>
      <p:sp>
        <p:nvSpPr>
          <p:cNvPr id="10" name="角丸四角形吹き出し 9"/>
          <p:cNvSpPr/>
          <p:nvPr/>
        </p:nvSpPr>
        <p:spPr>
          <a:xfrm>
            <a:off x="1579419" y="4159726"/>
            <a:ext cx="6882942" cy="800748"/>
          </a:xfrm>
          <a:prstGeom prst="wedgeRoundRectCallout">
            <a:avLst>
              <a:gd name="adj1" fmla="val 56113"/>
              <a:gd name="adj2" fmla="val -41238"/>
              <a:gd name="adj3" fmla="val 1666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ＭＳ ゴシック" panose="020B0609070205080204" pitchFamily="49" charset="-128"/>
                <a:ea typeface="ＭＳ ゴシック" panose="020B0609070205080204" pitchFamily="49" charset="-128"/>
              </a:rPr>
              <a:t>Ａ４．</a:t>
            </a:r>
            <a:r>
              <a:rPr lang="ja-JP" altLang="en-US" sz="1600" dirty="0">
                <a:solidFill>
                  <a:schemeClr val="tx1"/>
                </a:solidFill>
                <a:latin typeface="ＭＳ ゴシック" panose="020B0609070205080204" pitchFamily="49" charset="-128"/>
                <a:ea typeface="ＭＳ ゴシック" panose="020B0609070205080204" pitchFamily="49" charset="-128"/>
              </a:rPr>
              <a:t>代表事業者は原則として元請事業者を想定していますが、そうでない事業者がなることも可能です</a:t>
            </a:r>
            <a:r>
              <a:rPr lang="ja-JP" altLang="en-US" sz="1600" dirty="0" smtClean="0">
                <a:solidFill>
                  <a:schemeClr val="tx1"/>
                </a:solidFill>
                <a:latin typeface="ＭＳ ゴシック" panose="020B0609070205080204" pitchFamily="49" charset="-128"/>
                <a:ea typeface="ＭＳ ゴシック" panose="020B0609070205080204" pitchFamily="49" charset="-128"/>
              </a:rPr>
              <a:t>。</a:t>
            </a:r>
            <a:endParaRPr lang="ja-JP" altLang="en-US" sz="1600" dirty="0">
              <a:solidFill>
                <a:schemeClr val="tx1"/>
              </a:solidFill>
              <a:latin typeface="ＭＳ ゴシック" panose="020B0609070205080204" pitchFamily="49" charset="-128"/>
              <a:ea typeface="ＭＳ ゴシック" panose="020B0609070205080204" pitchFamily="49" charset="-128"/>
            </a:endParaRPr>
          </a:p>
        </p:txBody>
      </p:sp>
      <p:sp>
        <p:nvSpPr>
          <p:cNvPr id="11" name="角丸四角形吹き出し 10"/>
          <p:cNvSpPr/>
          <p:nvPr/>
        </p:nvSpPr>
        <p:spPr>
          <a:xfrm>
            <a:off x="631765" y="5096840"/>
            <a:ext cx="7366341" cy="414498"/>
          </a:xfrm>
          <a:prstGeom prst="wedgeRoundRectCallout">
            <a:avLst>
              <a:gd name="adj1" fmla="val -54893"/>
              <a:gd name="adj2" fmla="val -40700"/>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ＭＳ ゴシック" panose="020B0609070205080204" pitchFamily="49" charset="-128"/>
                <a:ea typeface="ＭＳ ゴシック" panose="020B0609070205080204" pitchFamily="49" charset="-128"/>
              </a:rPr>
              <a:t>Ｑ５．</a:t>
            </a:r>
            <a:r>
              <a:rPr lang="ja-JP" altLang="en-US" sz="1600" dirty="0">
                <a:solidFill>
                  <a:schemeClr val="tx1"/>
                </a:solidFill>
                <a:latin typeface="ＭＳ ゴシック" panose="020B0609070205080204" pitchFamily="49" charset="-128"/>
                <a:ea typeface="ＭＳ ゴシック" panose="020B0609070205080204" pitchFamily="49" charset="-128"/>
              </a:rPr>
              <a:t>下請け事業者や専門工事業者が代表事業者となることは可能ですか？</a:t>
            </a:r>
          </a:p>
        </p:txBody>
      </p:sp>
      <p:sp>
        <p:nvSpPr>
          <p:cNvPr id="12" name="角丸四角形吹き出し 11"/>
          <p:cNvSpPr/>
          <p:nvPr/>
        </p:nvSpPr>
        <p:spPr>
          <a:xfrm>
            <a:off x="1579419" y="5647703"/>
            <a:ext cx="6882942" cy="811286"/>
          </a:xfrm>
          <a:prstGeom prst="wedgeRoundRectCallout">
            <a:avLst>
              <a:gd name="adj1" fmla="val 56113"/>
              <a:gd name="adj2" fmla="val -41238"/>
              <a:gd name="adj3" fmla="val 1666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ＭＳ ゴシック" panose="020B0609070205080204" pitchFamily="49" charset="-128"/>
                <a:ea typeface="ＭＳ ゴシック" panose="020B0609070205080204" pitchFamily="49" charset="-128"/>
              </a:rPr>
              <a:t>Ａ５．</a:t>
            </a:r>
            <a:r>
              <a:rPr lang="ja-JP" altLang="en-US" sz="1600" dirty="0">
                <a:solidFill>
                  <a:schemeClr val="tx1"/>
                </a:solidFill>
                <a:latin typeface="ＭＳ ゴシック" panose="020B0609070205080204" pitchFamily="49" charset="-128"/>
                <a:ea typeface="ＭＳ ゴシック" panose="020B0609070205080204" pitchFamily="49" charset="-128"/>
              </a:rPr>
              <a:t>可能です。ただし、他の１者以上も建築</a:t>
            </a:r>
            <a:r>
              <a:rPr lang="en-US" altLang="ja-JP" sz="1600" dirty="0">
                <a:solidFill>
                  <a:schemeClr val="tx1"/>
                </a:solidFill>
                <a:latin typeface="ＭＳ ゴシック" panose="020B0609070205080204" pitchFamily="49" charset="-128"/>
                <a:ea typeface="ＭＳ ゴシック" panose="020B0609070205080204" pitchFamily="49" charset="-128"/>
              </a:rPr>
              <a:t>BIM</a:t>
            </a:r>
            <a:r>
              <a:rPr lang="ja-JP" altLang="en-US" sz="1600" dirty="0">
                <a:solidFill>
                  <a:schemeClr val="tx1"/>
                </a:solidFill>
                <a:latin typeface="ＭＳ ゴシック" panose="020B0609070205080204" pitchFamily="49" charset="-128"/>
                <a:ea typeface="ＭＳ ゴシック" panose="020B0609070205080204" pitchFamily="49" charset="-128"/>
              </a:rPr>
              <a:t>を導入しなければならないことに加え、建築物が要件を満たすことなど、事業全体に責任を持つ必要があることにご注意ください。</a:t>
            </a:r>
          </a:p>
        </p:txBody>
      </p:sp>
    </p:spTree>
    <p:extLst>
      <p:ext uri="{BB962C8B-B14F-4D97-AF65-F5344CB8AC3E}">
        <p14:creationId xmlns:p14="http://schemas.microsoft.com/office/powerpoint/2010/main" val="1155790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467360" y="1379399"/>
            <a:ext cx="6400800" cy="5169608"/>
          </a:xfrm>
          <a:prstGeom prst="rect">
            <a:avLst/>
          </a:prstGeom>
        </p:spPr>
      </p:pic>
      <p:sp>
        <p:nvSpPr>
          <p:cNvPr id="5" name="テキスト ボックス 1"/>
          <p:cNvSpPr txBox="1"/>
          <p:nvPr/>
        </p:nvSpPr>
        <p:spPr>
          <a:xfrm>
            <a:off x="1241998" y="5254636"/>
            <a:ext cx="6371432" cy="1013441"/>
          </a:xfrm>
          <a:prstGeom prst="rect">
            <a:avLst/>
          </a:prstGeom>
          <a:solidFill>
            <a:schemeClr val="lt1"/>
          </a:solidFill>
          <a:ln w="25400" cmpd="sng">
            <a:solidFill>
              <a:srgbClr val="FF0000"/>
            </a:solidFill>
          </a:ln>
        </p:spPr>
        <p:style>
          <a:lnRef idx="0">
            <a:scrgbClr r="0" g="0" b="0"/>
          </a:lnRef>
          <a:fillRef idx="0">
            <a:scrgbClr r="0" g="0" b="0"/>
          </a:fillRef>
          <a:effectRef idx="0">
            <a:scrgbClr r="0" g="0" b="0"/>
          </a:effectRef>
          <a:fontRef idx="minor">
            <a:schemeClr val="dk1"/>
          </a:fontRef>
        </p:style>
        <p:txBody>
          <a:bodyPr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400" dirty="0">
                <a:solidFill>
                  <a:srgbClr val="FF0000"/>
                </a:solidFill>
                <a:latin typeface="ＭＳ ゴシック" panose="020B0609070205080204" pitchFamily="49" charset="-128"/>
                <a:ea typeface="ＭＳ ゴシック" panose="020B0609070205080204" pitchFamily="49" charset="-128"/>
              </a:rPr>
              <a:t>様式⑬</a:t>
            </a:r>
            <a:r>
              <a:rPr lang="en-US" altLang="ja-JP" sz="1400" dirty="0">
                <a:solidFill>
                  <a:srgbClr val="FF0000"/>
                </a:solidFill>
                <a:latin typeface="ＭＳ ゴシック" panose="020B0609070205080204" pitchFamily="49" charset="-128"/>
                <a:ea typeface="ＭＳ ゴシック" panose="020B0609070205080204" pitchFamily="49" charset="-128"/>
              </a:rPr>
              <a:t>-1(</a:t>
            </a:r>
            <a:r>
              <a:rPr lang="ja-JP" altLang="en-US" sz="1400" dirty="0">
                <a:solidFill>
                  <a:srgbClr val="FF0000"/>
                </a:solidFill>
                <a:latin typeface="ＭＳ ゴシック" panose="020B0609070205080204" pitchFamily="49" charset="-128"/>
                <a:ea typeface="ＭＳ ゴシック" panose="020B0609070205080204" pitchFamily="49" charset="-128"/>
              </a:rPr>
              <a:t>受講者名簿</a:t>
            </a:r>
            <a:r>
              <a:rPr lang="en-US" altLang="ja-JP" sz="1400" dirty="0">
                <a:solidFill>
                  <a:srgbClr val="FF0000"/>
                </a:solidFill>
                <a:latin typeface="ＭＳ ゴシック" panose="020B0609070205080204" pitchFamily="49" charset="-128"/>
                <a:ea typeface="ＭＳ ゴシック" panose="020B0609070205080204" pitchFamily="49" charset="-128"/>
              </a:rPr>
              <a:t>)</a:t>
            </a:r>
            <a:r>
              <a:rPr lang="ja-JP" altLang="en-US" sz="1400" dirty="0">
                <a:solidFill>
                  <a:srgbClr val="FF0000"/>
                </a:solidFill>
                <a:latin typeface="ＭＳ ゴシック" panose="020B0609070205080204" pitchFamily="49" charset="-128"/>
                <a:ea typeface="ＭＳ ゴシック" panose="020B0609070205080204" pitchFamily="49" charset="-128"/>
              </a:rPr>
              <a:t>には、実施日、受講者ごとの実績のみ記載になります</a:t>
            </a:r>
            <a:r>
              <a:rPr lang="ja-JP" altLang="en-US" sz="1400" dirty="0" smtClean="0">
                <a:solidFill>
                  <a:srgbClr val="FF0000"/>
                </a:solidFill>
                <a:latin typeface="ＭＳ ゴシック" panose="020B0609070205080204" pitchFamily="49" charset="-128"/>
                <a:ea typeface="ＭＳ ゴシック" panose="020B0609070205080204" pitchFamily="49" charset="-128"/>
              </a:rPr>
              <a:t>。</a:t>
            </a:r>
            <a:endParaRPr lang="en-US" altLang="ja-JP" sz="1400" dirty="0" smtClean="0">
              <a:solidFill>
                <a:srgbClr val="FF0000"/>
              </a:solidFill>
              <a:latin typeface="ＭＳ ゴシック" panose="020B0609070205080204" pitchFamily="49" charset="-128"/>
              <a:ea typeface="ＭＳ ゴシック" panose="020B0609070205080204" pitchFamily="49" charset="-128"/>
            </a:endParaRPr>
          </a:p>
          <a:p>
            <a:r>
              <a:rPr lang="ja-JP" altLang="en-US" sz="1400" dirty="0" smtClean="0">
                <a:solidFill>
                  <a:srgbClr val="FF0000"/>
                </a:solidFill>
                <a:latin typeface="ＭＳ ゴシック" panose="020B0609070205080204" pitchFamily="49" charset="-128"/>
                <a:ea typeface="ＭＳ ゴシック" panose="020B0609070205080204" pitchFamily="49" charset="-128"/>
              </a:rPr>
              <a:t>また</a:t>
            </a:r>
            <a:r>
              <a:rPr lang="ja-JP" altLang="en-US" sz="1400" dirty="0">
                <a:solidFill>
                  <a:srgbClr val="FF0000"/>
                </a:solidFill>
                <a:latin typeface="ＭＳ ゴシック" panose="020B0609070205080204" pitchFamily="49" charset="-128"/>
                <a:ea typeface="ＭＳ ゴシック" panose="020B0609070205080204" pitchFamily="49" charset="-128"/>
              </a:rPr>
              <a:t>、実施状況報告・完了実績報告時に</a:t>
            </a:r>
            <a:r>
              <a:rPr lang="ja-JP" altLang="en-US" sz="1400" dirty="0" smtClean="0">
                <a:solidFill>
                  <a:srgbClr val="FF0000"/>
                </a:solidFill>
                <a:latin typeface="ＭＳ ゴシック" panose="020B0609070205080204" pitchFamily="49" charset="-128"/>
                <a:ea typeface="ＭＳ ゴシック" panose="020B0609070205080204" pitchFamily="49" charset="-128"/>
              </a:rPr>
              <a:t>は根拠となる受講証、受講者名簿等も提出</a:t>
            </a:r>
            <a:r>
              <a:rPr lang="ja-JP" altLang="en-US" sz="1400" dirty="0">
                <a:solidFill>
                  <a:srgbClr val="FF0000"/>
                </a:solidFill>
                <a:latin typeface="ＭＳ ゴシック" panose="020B0609070205080204" pitchFamily="49" charset="-128"/>
                <a:ea typeface="ＭＳ ゴシック" panose="020B0609070205080204" pitchFamily="49" charset="-128"/>
              </a:rPr>
              <a:t>となりますが</a:t>
            </a:r>
            <a:r>
              <a:rPr lang="ja-JP" altLang="en-US" sz="1400" dirty="0" smtClean="0">
                <a:solidFill>
                  <a:srgbClr val="FF0000"/>
                </a:solidFill>
                <a:latin typeface="ＭＳ ゴシック" panose="020B0609070205080204" pitchFamily="49" charset="-128"/>
                <a:ea typeface="ＭＳ ゴシック" panose="020B0609070205080204" pitchFamily="49" charset="-128"/>
              </a:rPr>
              <a:t>、当様式</a:t>
            </a:r>
            <a:r>
              <a:rPr lang="ja-JP" altLang="en-US" sz="1400" dirty="0">
                <a:solidFill>
                  <a:srgbClr val="FF0000"/>
                </a:solidFill>
                <a:latin typeface="ＭＳ ゴシック" panose="020B0609070205080204" pitchFamily="49" charset="-128"/>
                <a:ea typeface="ＭＳ ゴシック" panose="020B0609070205080204" pitchFamily="49" charset="-128"/>
              </a:rPr>
              <a:t>には申請するプロジェクトの</a:t>
            </a:r>
            <a:r>
              <a:rPr lang="ja-JP" altLang="en-US" sz="1400" dirty="0" smtClean="0">
                <a:solidFill>
                  <a:srgbClr val="FF0000"/>
                </a:solidFill>
                <a:latin typeface="ＭＳ ゴシック" panose="020B0609070205080204" pitchFamily="49" charset="-128"/>
                <a:ea typeface="ＭＳ ゴシック" panose="020B0609070205080204" pitchFamily="49" charset="-128"/>
              </a:rPr>
              <a:t>担当者のみを記載</a:t>
            </a:r>
            <a:r>
              <a:rPr lang="ja-JP" altLang="en-US" sz="1400" dirty="0">
                <a:solidFill>
                  <a:srgbClr val="FF0000"/>
                </a:solidFill>
                <a:latin typeface="ＭＳ ゴシック" panose="020B0609070205080204" pitchFamily="49" charset="-128"/>
                <a:ea typeface="ＭＳ ゴシック" panose="020B0609070205080204" pitchFamily="49" charset="-128"/>
              </a:rPr>
              <a:t>します。</a:t>
            </a:r>
            <a:endParaRPr lang="en-US" altLang="ja-JP" sz="1400" dirty="0">
              <a:solidFill>
                <a:srgbClr val="FF0000"/>
              </a:solidFill>
              <a:latin typeface="ＭＳ ゴシック" panose="020B0609070205080204" pitchFamily="49" charset="-128"/>
              <a:ea typeface="ＭＳ ゴシック" panose="020B0609070205080204" pitchFamily="49" charset="-128"/>
            </a:endParaRPr>
          </a:p>
        </p:txBody>
      </p:sp>
      <p:sp>
        <p:nvSpPr>
          <p:cNvPr id="10" name="タイトル 1"/>
          <p:cNvSpPr txBox="1">
            <a:spLocks/>
          </p:cNvSpPr>
          <p:nvPr/>
        </p:nvSpPr>
        <p:spPr>
          <a:xfrm>
            <a:off x="8150347" y="0"/>
            <a:ext cx="993653" cy="393138"/>
          </a:xfrm>
          <a:prstGeom prst="rect">
            <a:avLst/>
          </a:prstGeom>
          <a:noFill/>
          <a:ln w="25400">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4000"/>
              </a:lnSpc>
            </a:pPr>
            <a:r>
              <a:rPr lang="en-US" altLang="ja-JP" sz="1400" b="1" dirty="0" smtClean="0">
                <a:latin typeface="ＭＳ ゴシック" panose="020B0609070205080204" pitchFamily="49" charset="-128"/>
                <a:ea typeface="ＭＳ ゴシック" panose="020B0609070205080204" pitchFamily="49" charset="-128"/>
              </a:rPr>
              <a:t>49/56</a:t>
            </a:r>
            <a:endParaRPr lang="ja-JP" altLang="en-US" sz="1400" b="1" dirty="0">
              <a:latin typeface="ＭＳ ゴシック" panose="020B0609070205080204" pitchFamily="49" charset="-128"/>
              <a:ea typeface="ＭＳ ゴシック" panose="020B0609070205080204" pitchFamily="49" charset="-128"/>
            </a:endParaRPr>
          </a:p>
        </p:txBody>
      </p:sp>
      <p:sp>
        <p:nvSpPr>
          <p:cNvPr id="11" name="正方形/長方形 10"/>
          <p:cNvSpPr/>
          <p:nvPr/>
        </p:nvSpPr>
        <p:spPr>
          <a:xfrm>
            <a:off x="251998" y="619200"/>
            <a:ext cx="1980000" cy="360000"/>
          </a:xfrm>
          <a:prstGeom prst="rect">
            <a:avLst/>
          </a:prstGeom>
          <a:solidFill>
            <a:schemeClr val="accent2">
              <a:lumMod val="20000"/>
              <a:lumOff val="80000"/>
            </a:schemeClr>
          </a:solidFill>
          <a:ln w="34925" cmpd="dbl">
            <a:solidFill>
              <a:srgbClr val="C00000"/>
            </a:solidFill>
          </a:ln>
        </p:spPr>
        <p:txBody>
          <a:bodyPr wrap="square">
            <a:spAutoFit/>
          </a:bodyPr>
          <a:lstStyle/>
          <a:p>
            <a:pPr algn="ctr"/>
            <a:r>
              <a:rPr lang="ja-JP" altLang="en-US" sz="1600" b="1" dirty="0">
                <a:solidFill>
                  <a:srgbClr val="C00000"/>
                </a:solidFill>
                <a:latin typeface="ＭＳ ゴシック" panose="020B0609070205080204" pitchFamily="49" charset="-128"/>
                <a:ea typeface="ＭＳ ゴシック" panose="020B0609070205080204" pitchFamily="49" charset="-128"/>
              </a:rPr>
              <a:t>作成支援</a:t>
            </a:r>
            <a:r>
              <a:rPr lang="ja-JP" altLang="en-US" sz="1600" b="1" dirty="0" smtClean="0">
                <a:solidFill>
                  <a:srgbClr val="C00000"/>
                </a:solidFill>
                <a:latin typeface="ＭＳ ゴシック" panose="020B0609070205080204" pitchFamily="49" charset="-128"/>
                <a:ea typeface="ＭＳ ゴシック" panose="020B0609070205080204" pitchFamily="49" charset="-128"/>
              </a:rPr>
              <a:t>様式⑬</a:t>
            </a:r>
            <a:r>
              <a:rPr lang="en-US" altLang="ja-JP" sz="1600" b="1" dirty="0" smtClean="0">
                <a:solidFill>
                  <a:srgbClr val="C00000"/>
                </a:solidFill>
                <a:latin typeface="ＭＳ ゴシック" panose="020B0609070205080204" pitchFamily="49" charset="-128"/>
                <a:ea typeface="ＭＳ ゴシック" panose="020B0609070205080204" pitchFamily="49" charset="-128"/>
              </a:rPr>
              <a:t>-1</a:t>
            </a:r>
            <a:endParaRPr lang="ja-JP" altLang="en-US" sz="1600" b="1" dirty="0">
              <a:solidFill>
                <a:srgbClr val="C00000"/>
              </a:solidFill>
              <a:latin typeface="ＭＳ ゴシック" panose="020B0609070205080204" pitchFamily="49" charset="-128"/>
              <a:ea typeface="ＭＳ ゴシック" panose="020B0609070205080204" pitchFamily="49" charset="-128"/>
            </a:endParaRPr>
          </a:p>
        </p:txBody>
      </p:sp>
      <p:sp>
        <p:nvSpPr>
          <p:cNvPr id="2" name="タイトル 1"/>
          <p:cNvSpPr>
            <a:spLocks noGrp="1"/>
          </p:cNvSpPr>
          <p:nvPr>
            <p:ph type="title"/>
          </p:nvPr>
        </p:nvSpPr>
        <p:spPr>
          <a:xfrm>
            <a:off x="250825" y="1"/>
            <a:ext cx="7650971" cy="495300"/>
          </a:xfrm>
        </p:spPr>
        <p:txBody>
          <a:bodyPr/>
          <a:lstStyle/>
          <a:p>
            <a:r>
              <a:rPr lang="en-US" altLang="zh-TW" dirty="0" smtClean="0"/>
              <a:t>7 </a:t>
            </a:r>
            <a:r>
              <a:rPr lang="zh-TW" altLang="en-US" dirty="0" smtClean="0"/>
              <a:t>交付</a:t>
            </a:r>
            <a:r>
              <a:rPr lang="zh-TW" altLang="en-US" dirty="0"/>
              <a:t>申請様式</a:t>
            </a:r>
            <a:r>
              <a:rPr lang="ja-JP" altLang="en-US" dirty="0"/>
              <a:t>（記入例）</a:t>
            </a:r>
            <a:r>
              <a:rPr lang="ja-JP" altLang="en-US" dirty="0">
                <a:solidFill>
                  <a:srgbClr val="C00000"/>
                </a:solidFill>
              </a:rPr>
              <a:t>＜交付申請所定様式②作成支援様式＞</a:t>
            </a:r>
            <a:endParaRPr kumimoji="1" lang="ja-JP" altLang="en-US" dirty="0"/>
          </a:p>
        </p:txBody>
      </p:sp>
    </p:spTree>
    <p:extLst>
      <p:ext uri="{BB962C8B-B14F-4D97-AF65-F5344CB8AC3E}">
        <p14:creationId xmlns:p14="http://schemas.microsoft.com/office/powerpoint/2010/main" val="2300182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557213" y="1578769"/>
            <a:ext cx="5615345" cy="4164806"/>
          </a:xfrm>
          <a:prstGeom prst="rect">
            <a:avLst/>
          </a:prstGeom>
        </p:spPr>
      </p:pic>
      <p:sp>
        <p:nvSpPr>
          <p:cNvPr id="30" name="テキスト ボックス 1"/>
          <p:cNvSpPr txBox="1"/>
          <p:nvPr/>
        </p:nvSpPr>
        <p:spPr>
          <a:xfrm>
            <a:off x="1371771" y="5236474"/>
            <a:ext cx="6038319" cy="973668"/>
          </a:xfrm>
          <a:prstGeom prst="rect">
            <a:avLst/>
          </a:prstGeom>
          <a:solidFill>
            <a:schemeClr val="lt1"/>
          </a:solidFill>
          <a:ln w="25400" cmpd="sng">
            <a:solidFill>
              <a:srgbClr val="FF0000"/>
            </a:solidFill>
          </a:ln>
        </p:spPr>
        <p:style>
          <a:lnRef idx="0">
            <a:scrgbClr r="0" g="0" b="0"/>
          </a:lnRef>
          <a:fillRef idx="0">
            <a:scrgbClr r="0" g="0" b="0"/>
          </a:fillRef>
          <a:effectRef idx="0">
            <a:scrgbClr r="0" g="0" b="0"/>
          </a:effectRef>
          <a:fontRef idx="minor">
            <a:schemeClr val="dk1"/>
          </a:fontRef>
        </p:style>
        <p:txBody>
          <a:bodyPr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400" dirty="0">
                <a:solidFill>
                  <a:srgbClr val="FF0000"/>
                </a:solidFill>
                <a:latin typeface="ＭＳ ゴシック" panose="020B0609070205080204" pitchFamily="49" charset="-128"/>
                <a:ea typeface="ＭＳ ゴシック" panose="020B0609070205080204" pitchFamily="49" charset="-128"/>
              </a:rPr>
              <a:t>様式⑬</a:t>
            </a:r>
            <a:r>
              <a:rPr lang="en-US" altLang="ja-JP" sz="1400" dirty="0">
                <a:solidFill>
                  <a:srgbClr val="FF0000"/>
                </a:solidFill>
                <a:latin typeface="ＭＳ ゴシック" panose="020B0609070205080204" pitchFamily="49" charset="-128"/>
                <a:ea typeface="ＭＳ ゴシック" panose="020B0609070205080204" pitchFamily="49" charset="-128"/>
              </a:rPr>
              <a:t>-2(BIM</a:t>
            </a:r>
            <a:r>
              <a:rPr lang="ja-JP" altLang="en-US" sz="1400" dirty="0">
                <a:solidFill>
                  <a:srgbClr val="FF0000"/>
                </a:solidFill>
                <a:latin typeface="ＭＳ ゴシック" panose="020B0609070205080204" pitchFamily="49" charset="-128"/>
                <a:ea typeface="ＭＳ ゴシック" panose="020B0609070205080204" pitchFamily="49" charset="-128"/>
              </a:rPr>
              <a:t>講習の実施費用明細</a:t>
            </a:r>
            <a:r>
              <a:rPr lang="en-US" altLang="ja-JP" sz="1400" dirty="0">
                <a:solidFill>
                  <a:srgbClr val="FF0000"/>
                </a:solidFill>
                <a:latin typeface="ＭＳ ゴシック" panose="020B0609070205080204" pitchFamily="49" charset="-128"/>
                <a:ea typeface="ＭＳ ゴシック" panose="020B0609070205080204" pitchFamily="49" charset="-128"/>
              </a:rPr>
              <a:t>)</a:t>
            </a:r>
            <a:r>
              <a:rPr lang="ja-JP" altLang="en-US" sz="1400" dirty="0">
                <a:solidFill>
                  <a:srgbClr val="FF0000"/>
                </a:solidFill>
                <a:latin typeface="ＭＳ ゴシック" panose="020B0609070205080204" pitchFamily="49" charset="-128"/>
                <a:ea typeface="ＭＳ ゴシック" panose="020B0609070205080204" pitchFamily="49" charset="-128"/>
              </a:rPr>
              <a:t>には、補助事業者が自ら実施した場合に発生する個別の補助対象経費の支出について記載します。外部委託により、実施費用を委託費で支出した場合は、当該様式の記載は不要です。</a:t>
            </a:r>
            <a:endParaRPr lang="en-US" altLang="ja-JP" sz="1400" dirty="0">
              <a:solidFill>
                <a:srgbClr val="FF0000"/>
              </a:solidFill>
              <a:latin typeface="ＭＳ ゴシック" panose="020B0609070205080204" pitchFamily="49" charset="-128"/>
              <a:ea typeface="ＭＳ ゴシック" panose="020B0609070205080204" pitchFamily="49" charset="-128"/>
            </a:endParaRPr>
          </a:p>
        </p:txBody>
      </p:sp>
      <p:grpSp>
        <p:nvGrpSpPr>
          <p:cNvPr id="8" name="グループ化 7"/>
          <p:cNvGrpSpPr/>
          <p:nvPr/>
        </p:nvGrpSpPr>
        <p:grpSpPr>
          <a:xfrm>
            <a:off x="757110" y="1975450"/>
            <a:ext cx="7748535" cy="2182601"/>
            <a:chOff x="573408" y="2053076"/>
            <a:chExt cx="10331380" cy="2910135"/>
          </a:xfrm>
        </p:grpSpPr>
        <p:sp>
          <p:nvSpPr>
            <p:cNvPr id="9" name="正方形/長方形 8"/>
            <p:cNvSpPr/>
            <p:nvPr/>
          </p:nvSpPr>
          <p:spPr>
            <a:xfrm>
              <a:off x="573408" y="3266501"/>
              <a:ext cx="671274" cy="169671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p>
          </p:txBody>
        </p:sp>
        <p:sp>
          <p:nvSpPr>
            <p:cNvPr id="10" name="正方形/長方形 9"/>
            <p:cNvSpPr/>
            <p:nvPr/>
          </p:nvSpPr>
          <p:spPr>
            <a:xfrm>
              <a:off x="4672764" y="2053076"/>
              <a:ext cx="6232024" cy="1062267"/>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rgbClr val="FF0000"/>
                  </a:solidFill>
                  <a:latin typeface="ＭＳ ゴシック" panose="020B0609070205080204" pitchFamily="49" charset="-128"/>
                  <a:ea typeface="ＭＳ ゴシック" panose="020B0609070205080204" pitchFamily="49" charset="-128"/>
                </a:rPr>
                <a:t>当初申請の場合は</a:t>
              </a:r>
              <a:r>
                <a:rPr lang="en-US" altLang="ja-JP" sz="1400" dirty="0">
                  <a:solidFill>
                    <a:srgbClr val="FF0000"/>
                  </a:solidFill>
                  <a:latin typeface="ＭＳ ゴシック" panose="020B0609070205080204" pitchFamily="49" charset="-128"/>
                  <a:ea typeface="ＭＳ ゴシック" panose="020B0609070205080204" pitchFamily="49" charset="-128"/>
                </a:rPr>
                <a:t>【</a:t>
              </a:r>
              <a:r>
                <a:rPr lang="ja-JP" altLang="en-US" sz="1400" dirty="0">
                  <a:solidFill>
                    <a:srgbClr val="FF0000"/>
                  </a:solidFill>
                  <a:latin typeface="ＭＳ ゴシック" panose="020B0609070205080204" pitchFamily="49" charset="-128"/>
                  <a:ea typeface="ＭＳ ゴシック" panose="020B0609070205080204" pitchFamily="49" charset="-128"/>
                </a:rPr>
                <a:t>新規</a:t>
              </a:r>
              <a:r>
                <a:rPr lang="en-US" altLang="ja-JP" sz="1400" dirty="0">
                  <a:solidFill>
                    <a:srgbClr val="FF0000"/>
                  </a:solidFill>
                  <a:latin typeface="ＭＳ ゴシック" panose="020B0609070205080204" pitchFamily="49" charset="-128"/>
                  <a:ea typeface="ＭＳ ゴシック" panose="020B0609070205080204" pitchFamily="49" charset="-128"/>
                </a:rPr>
                <a:t>】</a:t>
              </a:r>
              <a:r>
                <a:rPr lang="ja-JP" altLang="en-US" sz="1400" dirty="0">
                  <a:solidFill>
                    <a:srgbClr val="FF0000"/>
                  </a:solidFill>
                  <a:latin typeface="ＭＳ ゴシック" panose="020B0609070205080204" pitchFamily="49" charset="-128"/>
                  <a:ea typeface="ＭＳ ゴシック" panose="020B0609070205080204" pitchFamily="49" charset="-128"/>
                </a:rPr>
                <a:t>変更申請の場合は</a:t>
              </a:r>
              <a:r>
                <a:rPr lang="en-US" altLang="ja-JP" sz="1400" dirty="0">
                  <a:solidFill>
                    <a:srgbClr val="FF0000"/>
                  </a:solidFill>
                  <a:latin typeface="ＭＳ ゴシック" panose="020B0609070205080204" pitchFamily="49" charset="-128"/>
                  <a:ea typeface="ＭＳ ゴシック" panose="020B0609070205080204" pitchFamily="49" charset="-128"/>
                </a:rPr>
                <a:t>【</a:t>
              </a:r>
              <a:r>
                <a:rPr lang="ja-JP" altLang="en-US" sz="1400" dirty="0">
                  <a:solidFill>
                    <a:srgbClr val="FF0000"/>
                  </a:solidFill>
                  <a:latin typeface="ＭＳ ゴシック" panose="020B0609070205080204" pitchFamily="49" charset="-128"/>
                  <a:ea typeface="ＭＳ ゴシック" panose="020B0609070205080204" pitchFamily="49" charset="-128"/>
                </a:rPr>
                <a:t>変更</a:t>
              </a:r>
              <a:r>
                <a:rPr lang="en-US" altLang="ja-JP" sz="1400" dirty="0">
                  <a:solidFill>
                    <a:srgbClr val="FF0000"/>
                  </a:solidFill>
                  <a:latin typeface="ＭＳ ゴシック" panose="020B0609070205080204" pitchFamily="49" charset="-128"/>
                  <a:ea typeface="ＭＳ ゴシック" panose="020B0609070205080204" pitchFamily="49" charset="-128"/>
                </a:rPr>
                <a:t>】</a:t>
              </a:r>
              <a:r>
                <a:rPr lang="ja-JP" altLang="en-US" sz="1400" dirty="0">
                  <a:solidFill>
                    <a:srgbClr val="FF0000"/>
                  </a:solidFill>
                  <a:latin typeface="ＭＳ ゴシック" panose="020B0609070205080204" pitchFamily="49" charset="-128"/>
                  <a:ea typeface="ＭＳ ゴシック" panose="020B0609070205080204" pitchFamily="49" charset="-128"/>
                </a:rPr>
                <a:t>一部変更申請の場合に、変更の無い項目は</a:t>
              </a:r>
              <a:r>
                <a:rPr lang="en-US" altLang="ja-JP" sz="1400" dirty="0">
                  <a:solidFill>
                    <a:srgbClr val="FF0000"/>
                  </a:solidFill>
                  <a:latin typeface="ＭＳ ゴシック" panose="020B0609070205080204" pitchFamily="49" charset="-128"/>
                  <a:ea typeface="ＭＳ ゴシック" panose="020B0609070205080204" pitchFamily="49" charset="-128"/>
                </a:rPr>
                <a:t>【</a:t>
              </a:r>
              <a:r>
                <a:rPr lang="ja-JP" altLang="en-US" sz="1400" dirty="0">
                  <a:solidFill>
                    <a:srgbClr val="FF0000"/>
                  </a:solidFill>
                  <a:latin typeface="ＭＳ ゴシック" panose="020B0609070205080204" pitchFamily="49" charset="-128"/>
                  <a:ea typeface="ＭＳ ゴシック" panose="020B0609070205080204" pitchFamily="49" charset="-128"/>
                </a:rPr>
                <a:t>申請済</a:t>
              </a:r>
              <a:r>
                <a:rPr lang="en-US" altLang="ja-JP" sz="1400" dirty="0">
                  <a:solidFill>
                    <a:srgbClr val="FF0000"/>
                  </a:solidFill>
                  <a:latin typeface="ＭＳ ゴシック" panose="020B0609070205080204" pitchFamily="49" charset="-128"/>
                  <a:ea typeface="ＭＳ ゴシック" panose="020B0609070205080204" pitchFamily="49" charset="-128"/>
                </a:rPr>
                <a:t>】</a:t>
              </a:r>
              <a:r>
                <a:rPr lang="ja-JP" altLang="en-US" sz="1400" dirty="0">
                  <a:solidFill>
                    <a:srgbClr val="FF0000"/>
                  </a:solidFill>
                  <a:latin typeface="ＭＳ ゴシック" panose="020B0609070205080204" pitchFamily="49" charset="-128"/>
                  <a:ea typeface="ＭＳ ゴシック" panose="020B0609070205080204" pitchFamily="49" charset="-128"/>
                </a:rPr>
                <a:t>を選択します。</a:t>
              </a:r>
            </a:p>
          </p:txBody>
        </p:sp>
      </p:grpSp>
      <p:grpSp>
        <p:nvGrpSpPr>
          <p:cNvPr id="11" name="グループ化 10"/>
          <p:cNvGrpSpPr/>
          <p:nvPr/>
        </p:nvGrpSpPr>
        <p:grpSpPr>
          <a:xfrm>
            <a:off x="1371771" y="2888472"/>
            <a:ext cx="6038319" cy="1674902"/>
            <a:chOff x="909044" y="3494022"/>
            <a:chExt cx="8051091" cy="2233203"/>
          </a:xfrm>
        </p:grpSpPr>
        <p:sp>
          <p:nvSpPr>
            <p:cNvPr id="12" name="正方形/長方形 11"/>
            <p:cNvSpPr/>
            <p:nvPr/>
          </p:nvSpPr>
          <p:spPr>
            <a:xfrm>
              <a:off x="3063073" y="3494022"/>
              <a:ext cx="2069400" cy="169277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p>
          </p:txBody>
        </p:sp>
        <p:sp>
          <p:nvSpPr>
            <p:cNvPr id="13" name="正方形/長方形 12"/>
            <p:cNvSpPr/>
            <p:nvPr/>
          </p:nvSpPr>
          <p:spPr>
            <a:xfrm>
              <a:off x="909044" y="5308894"/>
              <a:ext cx="8051091" cy="418331"/>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rgbClr val="FF0000"/>
                  </a:solidFill>
                  <a:latin typeface="ＭＳ ゴシック" panose="020B0609070205080204" pitchFamily="49" charset="-128"/>
                  <a:ea typeface="ＭＳ ゴシック" panose="020B0609070205080204" pitchFamily="49" charset="-128"/>
                </a:rPr>
                <a:t>支払根拠書類と突合出来るように記載いたただきます。</a:t>
              </a:r>
            </a:p>
          </p:txBody>
        </p:sp>
      </p:grpSp>
      <p:grpSp>
        <p:nvGrpSpPr>
          <p:cNvPr id="14" name="グループ化 13"/>
          <p:cNvGrpSpPr/>
          <p:nvPr/>
        </p:nvGrpSpPr>
        <p:grpSpPr>
          <a:xfrm>
            <a:off x="1371771" y="2891083"/>
            <a:ext cx="6038319" cy="2194309"/>
            <a:chOff x="909045" y="2976301"/>
            <a:chExt cx="8051090" cy="2925745"/>
          </a:xfrm>
        </p:grpSpPr>
        <p:sp>
          <p:nvSpPr>
            <p:cNvPr id="15" name="正方形/長方形 14"/>
            <p:cNvSpPr/>
            <p:nvPr/>
          </p:nvSpPr>
          <p:spPr>
            <a:xfrm>
              <a:off x="6420898" y="2976301"/>
              <a:ext cx="889195" cy="168929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p>
          </p:txBody>
        </p:sp>
        <p:sp>
          <p:nvSpPr>
            <p:cNvPr id="16" name="正方形/長方形 15"/>
            <p:cNvSpPr/>
            <p:nvPr/>
          </p:nvSpPr>
          <p:spPr>
            <a:xfrm>
              <a:off x="909045" y="5407465"/>
              <a:ext cx="8051090" cy="494581"/>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smtClean="0">
                  <a:solidFill>
                    <a:srgbClr val="FF0000"/>
                  </a:solidFill>
                  <a:latin typeface="ＭＳ ゴシック" panose="020B0609070205080204" pitchFamily="49" charset="-128"/>
                  <a:ea typeface="ＭＳ ゴシック" panose="020B0609070205080204" pitchFamily="49" charset="-128"/>
                </a:rPr>
                <a:t>支出額に対し一部が補助対象外となる場合、補助対象の按分根拠を記載</a:t>
              </a:r>
              <a:endParaRPr lang="ja-JP" altLang="en-US" sz="1400" dirty="0">
                <a:solidFill>
                  <a:srgbClr val="FF0000"/>
                </a:solidFill>
                <a:latin typeface="ＭＳ ゴシック" panose="020B0609070205080204" pitchFamily="49" charset="-128"/>
                <a:ea typeface="ＭＳ ゴシック" panose="020B0609070205080204" pitchFamily="49" charset="-128"/>
              </a:endParaRPr>
            </a:p>
          </p:txBody>
        </p:sp>
      </p:grpSp>
      <p:sp>
        <p:nvSpPr>
          <p:cNvPr id="18" name="タイトル 1"/>
          <p:cNvSpPr txBox="1">
            <a:spLocks/>
          </p:cNvSpPr>
          <p:nvPr/>
        </p:nvSpPr>
        <p:spPr>
          <a:xfrm>
            <a:off x="8150347" y="0"/>
            <a:ext cx="993653" cy="393138"/>
          </a:xfrm>
          <a:prstGeom prst="rect">
            <a:avLst/>
          </a:prstGeom>
          <a:noFill/>
          <a:ln w="25400">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4000"/>
              </a:lnSpc>
            </a:pPr>
            <a:r>
              <a:rPr lang="en-US" altLang="ja-JP" sz="1400" b="1" dirty="0" smtClean="0">
                <a:latin typeface="ＭＳ ゴシック" panose="020B0609070205080204" pitchFamily="49" charset="-128"/>
                <a:ea typeface="ＭＳ ゴシック" panose="020B0609070205080204" pitchFamily="49" charset="-128"/>
              </a:rPr>
              <a:t>50/56</a:t>
            </a:r>
            <a:endParaRPr lang="ja-JP" altLang="en-US" sz="1400" b="1" dirty="0">
              <a:latin typeface="ＭＳ ゴシック" panose="020B0609070205080204" pitchFamily="49" charset="-128"/>
              <a:ea typeface="ＭＳ ゴシック" panose="020B0609070205080204" pitchFamily="49" charset="-128"/>
            </a:endParaRPr>
          </a:p>
        </p:txBody>
      </p:sp>
      <p:sp>
        <p:nvSpPr>
          <p:cNvPr id="19" name="正方形/長方形 18"/>
          <p:cNvSpPr/>
          <p:nvPr/>
        </p:nvSpPr>
        <p:spPr>
          <a:xfrm>
            <a:off x="252000" y="619200"/>
            <a:ext cx="1980000" cy="360000"/>
          </a:xfrm>
          <a:prstGeom prst="rect">
            <a:avLst/>
          </a:prstGeom>
          <a:solidFill>
            <a:schemeClr val="accent2">
              <a:lumMod val="20000"/>
              <a:lumOff val="80000"/>
            </a:schemeClr>
          </a:solidFill>
          <a:ln w="34925" cmpd="dbl">
            <a:solidFill>
              <a:srgbClr val="C00000"/>
            </a:solidFill>
          </a:ln>
        </p:spPr>
        <p:txBody>
          <a:bodyPr wrap="square">
            <a:spAutoFit/>
          </a:bodyPr>
          <a:lstStyle/>
          <a:p>
            <a:pPr algn="ctr"/>
            <a:r>
              <a:rPr lang="ja-JP" altLang="en-US" sz="1600" b="1" dirty="0">
                <a:solidFill>
                  <a:srgbClr val="C00000"/>
                </a:solidFill>
                <a:latin typeface="ＭＳ ゴシック" panose="020B0609070205080204" pitchFamily="49" charset="-128"/>
                <a:ea typeface="ＭＳ ゴシック" panose="020B0609070205080204" pitchFamily="49" charset="-128"/>
              </a:rPr>
              <a:t>作成支援</a:t>
            </a:r>
            <a:r>
              <a:rPr lang="ja-JP" altLang="en-US" sz="1600" b="1" dirty="0" smtClean="0">
                <a:solidFill>
                  <a:srgbClr val="C00000"/>
                </a:solidFill>
                <a:latin typeface="ＭＳ ゴシック" panose="020B0609070205080204" pitchFamily="49" charset="-128"/>
                <a:ea typeface="ＭＳ ゴシック" panose="020B0609070205080204" pitchFamily="49" charset="-128"/>
              </a:rPr>
              <a:t>様式⑬</a:t>
            </a:r>
            <a:r>
              <a:rPr lang="en-US" altLang="ja-JP" sz="1600" b="1" dirty="0" smtClean="0">
                <a:solidFill>
                  <a:srgbClr val="C00000"/>
                </a:solidFill>
                <a:latin typeface="ＭＳ ゴシック" panose="020B0609070205080204" pitchFamily="49" charset="-128"/>
                <a:ea typeface="ＭＳ ゴシック" panose="020B0609070205080204" pitchFamily="49" charset="-128"/>
              </a:rPr>
              <a:t>-2</a:t>
            </a:r>
            <a:endParaRPr lang="ja-JP" altLang="en-US" sz="1600" b="1" dirty="0">
              <a:solidFill>
                <a:srgbClr val="C00000"/>
              </a:solidFill>
              <a:latin typeface="ＭＳ ゴシック" panose="020B0609070205080204" pitchFamily="49" charset="-128"/>
              <a:ea typeface="ＭＳ ゴシック" panose="020B0609070205080204" pitchFamily="49" charset="-128"/>
            </a:endParaRPr>
          </a:p>
        </p:txBody>
      </p:sp>
      <p:sp>
        <p:nvSpPr>
          <p:cNvPr id="3" name="タイトル 2"/>
          <p:cNvSpPr>
            <a:spLocks noGrp="1"/>
          </p:cNvSpPr>
          <p:nvPr>
            <p:ph type="title"/>
          </p:nvPr>
        </p:nvSpPr>
        <p:spPr>
          <a:xfrm>
            <a:off x="250825" y="1"/>
            <a:ext cx="7719983" cy="495300"/>
          </a:xfrm>
        </p:spPr>
        <p:txBody>
          <a:bodyPr/>
          <a:lstStyle/>
          <a:p>
            <a:r>
              <a:rPr lang="en-US" altLang="zh-TW" dirty="0" smtClean="0"/>
              <a:t>7 </a:t>
            </a:r>
            <a:r>
              <a:rPr lang="zh-TW" altLang="en-US" dirty="0" smtClean="0"/>
              <a:t>交付</a:t>
            </a:r>
            <a:r>
              <a:rPr lang="zh-TW" altLang="en-US" dirty="0"/>
              <a:t>申請様式</a:t>
            </a:r>
            <a:r>
              <a:rPr lang="ja-JP" altLang="en-US" dirty="0"/>
              <a:t>（記入例）</a:t>
            </a:r>
            <a:r>
              <a:rPr lang="ja-JP" altLang="en-US" dirty="0">
                <a:solidFill>
                  <a:srgbClr val="C00000"/>
                </a:solidFill>
              </a:rPr>
              <a:t>＜交付申請所定様式②作成支援様式＞</a:t>
            </a:r>
            <a:endParaRPr kumimoji="1" lang="ja-JP" altLang="en-US" dirty="0"/>
          </a:p>
        </p:txBody>
      </p:sp>
    </p:spTree>
    <p:extLst>
      <p:ext uri="{BB962C8B-B14F-4D97-AF65-F5344CB8AC3E}">
        <p14:creationId xmlns:p14="http://schemas.microsoft.com/office/powerpoint/2010/main" val="1116991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607219" y="1437709"/>
            <a:ext cx="7772400" cy="4261937"/>
          </a:xfrm>
          <a:prstGeom prst="rect">
            <a:avLst/>
          </a:prstGeom>
        </p:spPr>
      </p:pic>
      <p:grpSp>
        <p:nvGrpSpPr>
          <p:cNvPr id="9" name="グループ化 8"/>
          <p:cNvGrpSpPr/>
          <p:nvPr/>
        </p:nvGrpSpPr>
        <p:grpSpPr>
          <a:xfrm>
            <a:off x="339331" y="2526295"/>
            <a:ext cx="4996846" cy="3173354"/>
            <a:chOff x="-175219" y="3160346"/>
            <a:chExt cx="6662461" cy="4231139"/>
          </a:xfrm>
        </p:grpSpPr>
        <p:sp>
          <p:nvSpPr>
            <p:cNvPr id="10" name="正方形/長方形 9"/>
            <p:cNvSpPr/>
            <p:nvPr/>
          </p:nvSpPr>
          <p:spPr>
            <a:xfrm>
              <a:off x="5650498" y="3160346"/>
              <a:ext cx="836744" cy="423113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p>
          </p:txBody>
        </p:sp>
        <p:sp>
          <p:nvSpPr>
            <p:cNvPr id="11" name="正方形/長方形 10"/>
            <p:cNvSpPr/>
            <p:nvPr/>
          </p:nvSpPr>
          <p:spPr>
            <a:xfrm>
              <a:off x="-175219" y="3705075"/>
              <a:ext cx="5622749" cy="785269"/>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rgbClr val="FF0000"/>
                  </a:solidFill>
                  <a:latin typeface="ＭＳ ゴシック" panose="020B0609070205080204" pitchFamily="49" charset="-128"/>
                  <a:ea typeface="ＭＳ ゴシック" panose="020B0609070205080204" pitchFamily="49" charset="-128"/>
                </a:rPr>
                <a:t>他のプロジェクトと兼務している場合は「〇」を選択します。</a:t>
              </a:r>
            </a:p>
          </p:txBody>
        </p:sp>
      </p:grpSp>
      <p:grpSp>
        <p:nvGrpSpPr>
          <p:cNvPr id="12" name="グループ化 11"/>
          <p:cNvGrpSpPr/>
          <p:nvPr/>
        </p:nvGrpSpPr>
        <p:grpSpPr>
          <a:xfrm>
            <a:off x="339331" y="2526291"/>
            <a:ext cx="5617332" cy="3173354"/>
            <a:chOff x="-327620" y="2791884"/>
            <a:chExt cx="7489776" cy="4231139"/>
          </a:xfrm>
        </p:grpSpPr>
        <p:sp>
          <p:nvSpPr>
            <p:cNvPr id="13" name="正方形/長方形 12"/>
            <p:cNvSpPr/>
            <p:nvPr/>
          </p:nvSpPr>
          <p:spPr>
            <a:xfrm>
              <a:off x="6331449" y="2791884"/>
              <a:ext cx="830707" cy="423113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p>
          </p:txBody>
        </p:sp>
        <p:sp>
          <p:nvSpPr>
            <p:cNvPr id="14" name="正方形/長方形 13"/>
            <p:cNvSpPr/>
            <p:nvPr/>
          </p:nvSpPr>
          <p:spPr>
            <a:xfrm>
              <a:off x="-327620" y="4238564"/>
              <a:ext cx="5643559" cy="2160607"/>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rgbClr val="FF0000"/>
                  </a:solidFill>
                  <a:latin typeface="ＭＳ ゴシック" panose="020B0609070205080204" pitchFamily="49" charset="-128"/>
                  <a:ea typeface="ＭＳ ゴシック" panose="020B0609070205080204" pitchFamily="49" charset="-128"/>
                </a:rPr>
                <a:t>プロジェクト従事期間中に、他のプロジェクトと兼務していた場合は業務日誌等の記録を基に割合を入力すると、従事割合を考慮した補助対象経費が算定されます。また</a:t>
              </a:r>
              <a:r>
                <a:rPr lang="ja-JP" altLang="en-US" sz="1400" dirty="0" smtClean="0">
                  <a:solidFill>
                    <a:srgbClr val="FF0000"/>
                  </a:solidFill>
                  <a:latin typeface="ＭＳ ゴシック" panose="020B0609070205080204" pitchFamily="49" charset="-128"/>
                  <a:ea typeface="ＭＳ ゴシック" panose="020B0609070205080204" pitchFamily="49" charset="-128"/>
                </a:rPr>
                <a:t>、担当者が本補助</a:t>
              </a:r>
              <a:r>
                <a:rPr lang="ja-JP" altLang="en-US" sz="1400" dirty="0">
                  <a:solidFill>
                    <a:srgbClr val="FF0000"/>
                  </a:solidFill>
                  <a:latin typeface="ＭＳ ゴシック" panose="020B0609070205080204" pitchFamily="49" charset="-128"/>
                  <a:ea typeface="ＭＳ ゴシック" panose="020B0609070205080204" pitchFamily="49" charset="-128"/>
                </a:rPr>
                <a:t>事業で補助対象としている</a:t>
              </a:r>
              <a:r>
                <a:rPr lang="en-US" altLang="ja-JP" sz="1400" dirty="0">
                  <a:solidFill>
                    <a:srgbClr val="FF0000"/>
                  </a:solidFill>
                  <a:latin typeface="ＭＳ ゴシック" panose="020B0609070205080204" pitchFamily="49" charset="-128"/>
                  <a:ea typeface="ＭＳ ゴシック" panose="020B0609070205080204" pitchFamily="49" charset="-128"/>
                </a:rPr>
                <a:t>BIM</a:t>
              </a:r>
              <a:r>
                <a:rPr lang="ja-JP" altLang="en-US" sz="1400" dirty="0">
                  <a:solidFill>
                    <a:srgbClr val="FF0000"/>
                  </a:solidFill>
                  <a:latin typeface="ＭＳ ゴシック" panose="020B0609070205080204" pitchFamily="49" charset="-128"/>
                  <a:ea typeface="ＭＳ ゴシック" panose="020B0609070205080204" pitchFamily="49" charset="-128"/>
                </a:rPr>
                <a:t>コーディネーター等の業務</a:t>
              </a:r>
              <a:r>
                <a:rPr lang="ja-JP" altLang="en-US" sz="1400" dirty="0" smtClean="0">
                  <a:solidFill>
                    <a:srgbClr val="FF0000"/>
                  </a:solidFill>
                  <a:latin typeface="ＭＳ ゴシック" panose="020B0609070205080204" pitchFamily="49" charset="-128"/>
                  <a:ea typeface="ＭＳ ゴシック" panose="020B0609070205080204" pitchFamily="49" charset="-128"/>
                </a:rPr>
                <a:t>以外も行っている場合、その分も従事</a:t>
              </a:r>
              <a:r>
                <a:rPr lang="ja-JP" altLang="en-US" sz="1400" dirty="0">
                  <a:solidFill>
                    <a:srgbClr val="FF0000"/>
                  </a:solidFill>
                  <a:latin typeface="ＭＳ ゴシック" panose="020B0609070205080204" pitchFamily="49" charset="-128"/>
                  <a:ea typeface="ＭＳ ゴシック" panose="020B0609070205080204" pitchFamily="49" charset="-128"/>
                </a:rPr>
                <a:t>割合に加味</a:t>
              </a:r>
              <a:r>
                <a:rPr lang="ja-JP" altLang="en-US" sz="1400" dirty="0" smtClean="0">
                  <a:solidFill>
                    <a:srgbClr val="FF0000"/>
                  </a:solidFill>
                  <a:latin typeface="ＭＳ ゴシック" panose="020B0609070205080204" pitchFamily="49" charset="-128"/>
                  <a:ea typeface="ＭＳ ゴシック" panose="020B0609070205080204" pitchFamily="49" charset="-128"/>
                </a:rPr>
                <a:t>して除外していただく</a:t>
              </a:r>
              <a:r>
                <a:rPr lang="ja-JP" altLang="en-US" sz="1400" dirty="0">
                  <a:solidFill>
                    <a:srgbClr val="FF0000"/>
                  </a:solidFill>
                  <a:latin typeface="ＭＳ ゴシック" panose="020B0609070205080204" pitchFamily="49" charset="-128"/>
                  <a:ea typeface="ＭＳ ゴシック" panose="020B0609070205080204" pitchFamily="49" charset="-128"/>
                </a:rPr>
                <a:t>必要があります。</a:t>
              </a:r>
            </a:p>
          </p:txBody>
        </p:sp>
      </p:grpSp>
      <p:grpSp>
        <p:nvGrpSpPr>
          <p:cNvPr id="15" name="グループ化 14"/>
          <p:cNvGrpSpPr/>
          <p:nvPr/>
        </p:nvGrpSpPr>
        <p:grpSpPr>
          <a:xfrm>
            <a:off x="339331" y="2524381"/>
            <a:ext cx="6394572" cy="4117673"/>
            <a:chOff x="-327620" y="1225384"/>
            <a:chExt cx="8526096" cy="5490229"/>
          </a:xfrm>
        </p:grpSpPr>
        <p:sp>
          <p:nvSpPr>
            <p:cNvPr id="16" name="正方形/長方形 15"/>
            <p:cNvSpPr/>
            <p:nvPr/>
          </p:nvSpPr>
          <p:spPr>
            <a:xfrm>
              <a:off x="7162156" y="1225384"/>
              <a:ext cx="1036320" cy="423113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p>
          </p:txBody>
        </p:sp>
        <p:sp>
          <p:nvSpPr>
            <p:cNvPr id="17" name="正方形/長方形 16"/>
            <p:cNvSpPr/>
            <p:nvPr/>
          </p:nvSpPr>
          <p:spPr>
            <a:xfrm>
              <a:off x="-327620" y="4966705"/>
              <a:ext cx="5643559" cy="1748908"/>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rgbClr val="FF0000"/>
                  </a:solidFill>
                  <a:latin typeface="ＭＳ ゴシック" panose="020B0609070205080204" pitchFamily="49" charset="-128"/>
                  <a:ea typeface="ＭＳ ゴシック" panose="020B0609070205080204" pitchFamily="49" charset="-128"/>
                </a:rPr>
                <a:t>補助対象期間</a:t>
              </a:r>
              <a:r>
                <a:rPr lang="en-US" altLang="ja-JP" sz="1400" dirty="0">
                  <a:solidFill>
                    <a:srgbClr val="FF0000"/>
                  </a:solidFill>
                  <a:latin typeface="ＭＳ ゴシック" panose="020B0609070205080204" pitchFamily="49" charset="-128"/>
                  <a:ea typeface="ＭＳ ゴシック" panose="020B0609070205080204" pitchFamily="49" charset="-128"/>
                </a:rPr>
                <a:t>(</a:t>
              </a:r>
              <a:r>
                <a:rPr lang="ja-JP" altLang="en-US" sz="1400" dirty="0">
                  <a:solidFill>
                    <a:srgbClr val="FF0000"/>
                  </a:solidFill>
                  <a:latin typeface="ＭＳ ゴシック" panose="020B0609070205080204" pitchFamily="49" charset="-128"/>
                  <a:ea typeface="ＭＳ ゴシック" panose="020B0609070205080204" pitchFamily="49" charset="-128"/>
                </a:rPr>
                <a:t>プロジェクト従事期間</a:t>
              </a:r>
              <a:r>
                <a:rPr lang="en-US" altLang="ja-JP" sz="1400" dirty="0">
                  <a:solidFill>
                    <a:srgbClr val="FF0000"/>
                  </a:solidFill>
                  <a:latin typeface="ＭＳ ゴシック" panose="020B0609070205080204" pitchFamily="49" charset="-128"/>
                  <a:ea typeface="ＭＳ ゴシック" panose="020B0609070205080204" pitchFamily="49" charset="-128"/>
                </a:rPr>
                <a:t>)</a:t>
              </a:r>
              <a:r>
                <a:rPr lang="ja-JP" altLang="en-US" sz="1400" dirty="0">
                  <a:solidFill>
                    <a:srgbClr val="FF0000"/>
                  </a:solidFill>
                  <a:latin typeface="ＭＳ ゴシック" panose="020B0609070205080204" pitchFamily="49" charset="-128"/>
                  <a:ea typeface="ＭＳ ゴシック" panose="020B0609070205080204" pitchFamily="49" charset="-128"/>
                </a:rPr>
                <a:t>における支出給与総額の記載になります。</a:t>
              </a:r>
            </a:p>
            <a:p>
              <a:pPr marL="180975" indent="-180975"/>
              <a:r>
                <a:rPr lang="en-US" altLang="ja-JP" sz="1400" dirty="0">
                  <a:solidFill>
                    <a:srgbClr val="FF0000"/>
                  </a:solidFill>
                  <a:latin typeface="ＭＳ ゴシック" panose="020B0609070205080204" pitchFamily="49" charset="-128"/>
                  <a:ea typeface="ＭＳ ゴシック" panose="020B0609070205080204" pitchFamily="49" charset="-128"/>
                </a:rPr>
                <a:t>※</a:t>
              </a:r>
              <a:r>
                <a:rPr lang="ja-JP" altLang="en-US" sz="1400" dirty="0">
                  <a:solidFill>
                    <a:srgbClr val="FF0000"/>
                  </a:solidFill>
                  <a:latin typeface="ＭＳ ゴシック" panose="020B0609070205080204" pitchFamily="49" charset="-128"/>
                  <a:ea typeface="ＭＳ ゴシック" panose="020B0609070205080204" pitchFamily="49" charset="-128"/>
                </a:rPr>
                <a:t>源泉徴収票に</a:t>
              </a:r>
              <a:r>
                <a:rPr lang="ja-JP" altLang="en-US" sz="1400" dirty="0" smtClean="0">
                  <a:solidFill>
                    <a:srgbClr val="FF0000"/>
                  </a:solidFill>
                  <a:latin typeface="ＭＳ ゴシック" panose="020B0609070205080204" pitchFamily="49" charset="-128"/>
                  <a:ea typeface="ＭＳ ゴシック" panose="020B0609070205080204" pitchFamily="49" charset="-128"/>
                </a:rPr>
                <a:t>よる１年間</a:t>
              </a:r>
              <a:r>
                <a:rPr lang="ja-JP" altLang="en-US" sz="1400" dirty="0">
                  <a:solidFill>
                    <a:srgbClr val="FF0000"/>
                  </a:solidFill>
                  <a:latin typeface="ＭＳ ゴシック" panose="020B0609070205080204" pitchFamily="49" charset="-128"/>
                  <a:ea typeface="ＭＳ ゴシック" panose="020B0609070205080204" pitchFamily="49" charset="-128"/>
                </a:rPr>
                <a:t>の総支給額ではなく、従事期間中に実際に支払われた額の記載になります。</a:t>
              </a:r>
            </a:p>
          </p:txBody>
        </p:sp>
      </p:grpSp>
      <p:sp>
        <p:nvSpPr>
          <p:cNvPr id="19" name="タイトル 1"/>
          <p:cNvSpPr txBox="1">
            <a:spLocks/>
          </p:cNvSpPr>
          <p:nvPr/>
        </p:nvSpPr>
        <p:spPr>
          <a:xfrm>
            <a:off x="8150347" y="0"/>
            <a:ext cx="993653" cy="393138"/>
          </a:xfrm>
          <a:prstGeom prst="rect">
            <a:avLst/>
          </a:prstGeom>
          <a:noFill/>
          <a:ln w="25400">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4000"/>
              </a:lnSpc>
            </a:pPr>
            <a:r>
              <a:rPr lang="en-US" altLang="ja-JP" sz="1400" b="1" dirty="0" smtClean="0">
                <a:latin typeface="ＭＳ ゴシック" panose="020B0609070205080204" pitchFamily="49" charset="-128"/>
                <a:ea typeface="ＭＳ ゴシック" panose="020B0609070205080204" pitchFamily="49" charset="-128"/>
              </a:rPr>
              <a:t>51/56</a:t>
            </a:r>
            <a:endParaRPr lang="ja-JP" altLang="en-US" sz="1400" b="1" dirty="0">
              <a:latin typeface="ＭＳ ゴシック" panose="020B0609070205080204" pitchFamily="49" charset="-128"/>
              <a:ea typeface="ＭＳ ゴシック" panose="020B0609070205080204" pitchFamily="49" charset="-128"/>
            </a:endParaRPr>
          </a:p>
        </p:txBody>
      </p:sp>
      <p:sp>
        <p:nvSpPr>
          <p:cNvPr id="20" name="正方形/長方形 19"/>
          <p:cNvSpPr/>
          <p:nvPr/>
        </p:nvSpPr>
        <p:spPr>
          <a:xfrm>
            <a:off x="252000" y="619200"/>
            <a:ext cx="1980000" cy="360000"/>
          </a:xfrm>
          <a:prstGeom prst="rect">
            <a:avLst/>
          </a:prstGeom>
          <a:solidFill>
            <a:schemeClr val="accent2">
              <a:lumMod val="20000"/>
              <a:lumOff val="80000"/>
            </a:schemeClr>
          </a:solidFill>
          <a:ln w="34925" cmpd="dbl">
            <a:solidFill>
              <a:srgbClr val="C00000"/>
            </a:solidFill>
          </a:ln>
        </p:spPr>
        <p:txBody>
          <a:bodyPr wrap="square">
            <a:spAutoFit/>
          </a:bodyPr>
          <a:lstStyle/>
          <a:p>
            <a:pPr algn="ctr"/>
            <a:r>
              <a:rPr lang="ja-JP" altLang="en-US" sz="1600" b="1" dirty="0">
                <a:solidFill>
                  <a:srgbClr val="C00000"/>
                </a:solidFill>
                <a:latin typeface="ＭＳ ゴシック" panose="020B0609070205080204" pitchFamily="49" charset="-128"/>
                <a:ea typeface="ＭＳ ゴシック" panose="020B0609070205080204" pitchFamily="49" charset="-128"/>
              </a:rPr>
              <a:t>作成支援</a:t>
            </a:r>
            <a:r>
              <a:rPr lang="ja-JP" altLang="en-US" sz="1600" b="1" dirty="0" smtClean="0">
                <a:solidFill>
                  <a:srgbClr val="C00000"/>
                </a:solidFill>
                <a:latin typeface="ＭＳ ゴシック" panose="020B0609070205080204" pitchFamily="49" charset="-128"/>
                <a:ea typeface="ＭＳ ゴシック" panose="020B0609070205080204" pitchFamily="49" charset="-128"/>
              </a:rPr>
              <a:t>様式⑭</a:t>
            </a:r>
            <a:endParaRPr lang="ja-JP" altLang="en-US" sz="1600" b="1" dirty="0">
              <a:solidFill>
                <a:srgbClr val="C00000"/>
              </a:solidFill>
              <a:latin typeface="ＭＳ ゴシック" panose="020B0609070205080204" pitchFamily="49" charset="-128"/>
              <a:ea typeface="ＭＳ ゴシック" panose="020B0609070205080204" pitchFamily="49" charset="-128"/>
            </a:endParaRPr>
          </a:p>
        </p:txBody>
      </p:sp>
      <p:sp>
        <p:nvSpPr>
          <p:cNvPr id="3" name="タイトル 2"/>
          <p:cNvSpPr>
            <a:spLocks noGrp="1"/>
          </p:cNvSpPr>
          <p:nvPr>
            <p:ph type="title"/>
          </p:nvPr>
        </p:nvSpPr>
        <p:spPr>
          <a:xfrm>
            <a:off x="250825" y="1"/>
            <a:ext cx="7659598" cy="495300"/>
          </a:xfrm>
        </p:spPr>
        <p:txBody>
          <a:bodyPr/>
          <a:lstStyle/>
          <a:p>
            <a:r>
              <a:rPr lang="en-US" altLang="zh-TW" dirty="0" smtClean="0"/>
              <a:t>7 </a:t>
            </a:r>
            <a:r>
              <a:rPr lang="zh-TW" altLang="en-US" dirty="0" smtClean="0"/>
              <a:t>交付</a:t>
            </a:r>
            <a:r>
              <a:rPr lang="zh-TW" altLang="en-US" dirty="0"/>
              <a:t>申請様式</a:t>
            </a:r>
            <a:r>
              <a:rPr lang="ja-JP" altLang="en-US" dirty="0"/>
              <a:t>（記入例）</a:t>
            </a:r>
            <a:r>
              <a:rPr lang="ja-JP" altLang="en-US" dirty="0">
                <a:solidFill>
                  <a:srgbClr val="C00000"/>
                </a:solidFill>
              </a:rPr>
              <a:t>＜交付申請所定様式②作成支援様式＞</a:t>
            </a:r>
            <a:endParaRPr kumimoji="1" lang="ja-JP" altLang="en-US" dirty="0"/>
          </a:p>
        </p:txBody>
      </p:sp>
    </p:spTree>
    <p:extLst>
      <p:ext uri="{BB962C8B-B14F-4D97-AF65-F5344CB8AC3E}">
        <p14:creationId xmlns:p14="http://schemas.microsoft.com/office/powerpoint/2010/main" val="4035652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607219" y="1437709"/>
            <a:ext cx="7772400" cy="4261937"/>
          </a:xfrm>
          <a:prstGeom prst="rect">
            <a:avLst/>
          </a:prstGeom>
        </p:spPr>
      </p:pic>
      <p:grpSp>
        <p:nvGrpSpPr>
          <p:cNvPr id="9" name="グループ化 8"/>
          <p:cNvGrpSpPr/>
          <p:nvPr/>
        </p:nvGrpSpPr>
        <p:grpSpPr>
          <a:xfrm>
            <a:off x="323851" y="2526292"/>
            <a:ext cx="7278732" cy="3173355"/>
            <a:chOff x="809980" y="1873130"/>
            <a:chExt cx="9704976" cy="4231140"/>
          </a:xfrm>
        </p:grpSpPr>
        <p:sp>
          <p:nvSpPr>
            <p:cNvPr id="10" name="正方形/長方形 9"/>
            <p:cNvSpPr/>
            <p:nvPr/>
          </p:nvSpPr>
          <p:spPr>
            <a:xfrm>
              <a:off x="9332030" y="1873130"/>
              <a:ext cx="1182926" cy="423113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1" name="正方形/長方形 10"/>
            <p:cNvSpPr/>
            <p:nvPr/>
          </p:nvSpPr>
          <p:spPr>
            <a:xfrm>
              <a:off x="809980" y="3028059"/>
              <a:ext cx="5664200" cy="3076211"/>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r>
                <a:rPr lang="ja-JP" altLang="en-US" sz="1400" dirty="0">
                  <a:solidFill>
                    <a:srgbClr val="FF0000"/>
                  </a:solidFill>
                  <a:latin typeface="ＭＳ ゴシック" panose="020B0609070205080204" pitchFamily="49" charset="-128"/>
                  <a:ea typeface="ＭＳ ゴシック" panose="020B0609070205080204" pitchFamily="49" charset="-128"/>
                </a:rPr>
                <a:t>・代表事業者・協力事業者社員を配置する場合は「源泉徴収票</a:t>
              </a:r>
              <a:r>
                <a:rPr lang="en-US" altLang="ja-JP" sz="1400" dirty="0">
                  <a:solidFill>
                    <a:srgbClr val="FF0000"/>
                  </a:solidFill>
                  <a:latin typeface="ＭＳ ゴシック" panose="020B0609070205080204" pitchFamily="49" charset="-128"/>
                  <a:ea typeface="ＭＳ ゴシック" panose="020B0609070205080204" pitchFamily="49" charset="-128"/>
                </a:rPr>
                <a:t>｣</a:t>
              </a:r>
              <a:r>
                <a:rPr lang="ja-JP" altLang="en-US" sz="1400" dirty="0">
                  <a:solidFill>
                    <a:srgbClr val="FF0000"/>
                  </a:solidFill>
                  <a:latin typeface="ＭＳ ゴシック" panose="020B0609070205080204" pitchFamily="49" charset="-128"/>
                  <a:ea typeface="ＭＳ ゴシック" panose="020B0609070205080204" pitchFamily="49" charset="-128"/>
                </a:rPr>
                <a:t>若しくは「賃金台帳」</a:t>
              </a:r>
            </a:p>
            <a:p>
              <a:pPr marL="180975" indent="-180975"/>
              <a:r>
                <a:rPr lang="ja-JP" altLang="en-US" sz="1400" dirty="0">
                  <a:solidFill>
                    <a:srgbClr val="FF0000"/>
                  </a:solidFill>
                  <a:latin typeface="ＭＳ ゴシック" panose="020B0609070205080204" pitchFamily="49" charset="-128"/>
                  <a:ea typeface="ＭＳ ゴシック" panose="020B0609070205080204" pitchFamily="49" charset="-128"/>
                </a:rPr>
                <a:t>・個人事業主の場合は「税務申告書の該当部分・</a:t>
              </a:r>
              <a:r>
                <a:rPr lang="en-US" altLang="ja-JP" sz="1400" dirty="0">
                  <a:solidFill>
                    <a:srgbClr val="FF0000"/>
                  </a:solidFill>
                  <a:latin typeface="ＭＳ ゴシック" panose="020B0609070205080204" pitchFamily="49" charset="-128"/>
                  <a:ea typeface="ＭＳ ゴシック" panose="020B0609070205080204" pitchFamily="49" charset="-128"/>
                </a:rPr>
                <a:t>BIM</a:t>
              </a:r>
              <a:r>
                <a:rPr lang="ja-JP" altLang="en-US" sz="1400" dirty="0">
                  <a:solidFill>
                    <a:srgbClr val="FF0000"/>
                  </a:solidFill>
                  <a:latin typeface="ＭＳ ゴシック" panose="020B0609070205080204" pitchFamily="49" charset="-128"/>
                  <a:ea typeface="ＭＳ ゴシック" panose="020B0609070205080204" pitchFamily="49" charset="-128"/>
                </a:rPr>
                <a:t>に係る受託業務の契約書・請求書」</a:t>
              </a:r>
            </a:p>
            <a:p>
              <a:pPr marL="180975" indent="-180975"/>
              <a:r>
                <a:rPr lang="ja-JP" altLang="en-US" sz="1400" dirty="0">
                  <a:solidFill>
                    <a:srgbClr val="FF0000"/>
                  </a:solidFill>
                  <a:latin typeface="ＭＳ ゴシック" panose="020B0609070205080204" pitchFamily="49" charset="-128"/>
                  <a:ea typeface="ＭＳ ゴシック" panose="020B0609070205080204" pitchFamily="49" charset="-128"/>
                </a:rPr>
                <a:t>・派遣社員の場合は「派遣契約書・請求書」を選択し、提出します。</a:t>
              </a:r>
              <a:endParaRPr lang="en-US" altLang="ja-JP" sz="1400" dirty="0">
                <a:solidFill>
                  <a:srgbClr val="FF0000"/>
                </a:solidFill>
                <a:latin typeface="ＭＳ ゴシック" panose="020B0609070205080204" pitchFamily="49" charset="-128"/>
                <a:ea typeface="ＭＳ ゴシック" panose="020B0609070205080204" pitchFamily="49" charset="-128"/>
              </a:endParaRPr>
            </a:p>
            <a:p>
              <a:endParaRPr lang="ja-JP" altLang="en-US" sz="1400" dirty="0">
                <a:solidFill>
                  <a:srgbClr val="FF0000"/>
                </a:solidFill>
                <a:latin typeface="ＭＳ ゴシック" panose="020B0609070205080204" pitchFamily="49" charset="-128"/>
                <a:ea typeface="ＭＳ ゴシック" panose="020B0609070205080204" pitchFamily="49" charset="-128"/>
              </a:endParaRPr>
            </a:p>
            <a:p>
              <a:pPr marL="180975" indent="-180975"/>
              <a:r>
                <a:rPr lang="en-US" altLang="ja-JP" sz="1400" dirty="0">
                  <a:solidFill>
                    <a:srgbClr val="FF0000"/>
                  </a:solidFill>
                  <a:latin typeface="ＭＳ ゴシック" panose="020B0609070205080204" pitchFamily="49" charset="-128"/>
                  <a:ea typeface="ＭＳ ゴシック" panose="020B0609070205080204" pitchFamily="49" charset="-128"/>
                </a:rPr>
                <a:t>※</a:t>
              </a:r>
              <a:r>
                <a:rPr lang="ja-JP" altLang="en-US" sz="1400" dirty="0">
                  <a:solidFill>
                    <a:srgbClr val="FF0000"/>
                  </a:solidFill>
                  <a:latin typeface="ＭＳ ゴシック" panose="020B0609070205080204" pitchFamily="49" charset="-128"/>
                  <a:ea typeface="ＭＳ ゴシック" panose="020B0609070205080204" pitchFamily="49" charset="-128"/>
                </a:rPr>
                <a:t>協力事業者については、</a:t>
              </a:r>
              <a:r>
                <a:rPr lang="en-US" altLang="ja-JP" sz="1400" dirty="0">
                  <a:solidFill>
                    <a:srgbClr val="FF0000"/>
                  </a:solidFill>
                  <a:latin typeface="ＭＳ ゴシック" panose="020B0609070205080204" pitchFamily="49" charset="-128"/>
                  <a:ea typeface="ＭＳ ゴシック" panose="020B0609070205080204" pitchFamily="49" charset="-128"/>
                </a:rPr>
                <a:t>BIM</a:t>
              </a:r>
              <a:r>
                <a:rPr lang="ja-JP" altLang="en-US" sz="1400" smtClean="0">
                  <a:solidFill>
                    <a:srgbClr val="FF0000"/>
                  </a:solidFill>
                  <a:latin typeface="ＭＳ ゴシック" panose="020B0609070205080204" pitchFamily="49" charset="-128"/>
                  <a:ea typeface="ＭＳ ゴシック" panose="020B0609070205080204" pitchFamily="49" charset="-128"/>
                </a:rPr>
                <a:t>モデラ</a:t>
              </a:r>
              <a:r>
                <a:rPr lang="ja-JP" altLang="en-US" sz="1400" dirty="0">
                  <a:solidFill>
                    <a:srgbClr val="FF0000"/>
                  </a:solidFill>
                  <a:latin typeface="ＭＳ ゴシック" panose="020B0609070205080204" pitchFamily="49" charset="-128"/>
                  <a:ea typeface="ＭＳ ゴシック" panose="020B0609070205080204" pitchFamily="49" charset="-128"/>
                </a:rPr>
                <a:t>ー</a:t>
              </a:r>
              <a:r>
                <a:rPr lang="ja-JP" altLang="en-US" sz="1400" smtClean="0">
                  <a:solidFill>
                    <a:srgbClr val="FF0000"/>
                  </a:solidFill>
                  <a:latin typeface="ＭＳ ゴシック" panose="020B0609070205080204" pitchFamily="49" charset="-128"/>
                  <a:ea typeface="ＭＳ ゴシック" panose="020B0609070205080204" pitchFamily="49" charset="-128"/>
                </a:rPr>
                <a:t>費</a:t>
              </a:r>
              <a:r>
                <a:rPr lang="ja-JP" altLang="en-US" sz="1400" dirty="0">
                  <a:solidFill>
                    <a:srgbClr val="FF0000"/>
                  </a:solidFill>
                  <a:latin typeface="ＭＳ ゴシック" panose="020B0609070205080204" pitchFamily="49" charset="-128"/>
                  <a:ea typeface="ＭＳ ゴシック" panose="020B0609070205080204" pitchFamily="49" charset="-128"/>
                </a:rPr>
                <a:t>は対象外です。</a:t>
              </a:r>
            </a:p>
          </p:txBody>
        </p:sp>
      </p:grpSp>
      <p:sp>
        <p:nvSpPr>
          <p:cNvPr id="8" name="タイトル 1"/>
          <p:cNvSpPr txBox="1">
            <a:spLocks/>
          </p:cNvSpPr>
          <p:nvPr/>
        </p:nvSpPr>
        <p:spPr>
          <a:xfrm>
            <a:off x="8150347" y="0"/>
            <a:ext cx="993653" cy="393138"/>
          </a:xfrm>
          <a:prstGeom prst="rect">
            <a:avLst/>
          </a:prstGeom>
          <a:noFill/>
          <a:ln w="25400">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4000"/>
              </a:lnSpc>
            </a:pPr>
            <a:r>
              <a:rPr lang="en-US" altLang="ja-JP" sz="1400" b="1" dirty="0" smtClean="0">
                <a:latin typeface="ＭＳ ゴシック" panose="020B0609070205080204" pitchFamily="49" charset="-128"/>
                <a:ea typeface="ＭＳ ゴシック" panose="020B0609070205080204" pitchFamily="49" charset="-128"/>
              </a:rPr>
              <a:t>51/56</a:t>
            </a:r>
            <a:endParaRPr lang="ja-JP" altLang="en-US" sz="1400" b="1" dirty="0">
              <a:latin typeface="ＭＳ ゴシック" panose="020B0609070205080204" pitchFamily="49" charset="-128"/>
              <a:ea typeface="ＭＳ ゴシック" panose="020B0609070205080204" pitchFamily="49" charset="-128"/>
            </a:endParaRPr>
          </a:p>
        </p:txBody>
      </p:sp>
      <p:sp>
        <p:nvSpPr>
          <p:cNvPr id="12" name="正方形/長方形 11"/>
          <p:cNvSpPr/>
          <p:nvPr/>
        </p:nvSpPr>
        <p:spPr>
          <a:xfrm>
            <a:off x="252000" y="619200"/>
            <a:ext cx="1980000" cy="360000"/>
          </a:xfrm>
          <a:prstGeom prst="rect">
            <a:avLst/>
          </a:prstGeom>
          <a:solidFill>
            <a:schemeClr val="accent2">
              <a:lumMod val="20000"/>
              <a:lumOff val="80000"/>
            </a:schemeClr>
          </a:solidFill>
          <a:ln w="34925" cmpd="dbl">
            <a:solidFill>
              <a:srgbClr val="C00000"/>
            </a:solidFill>
          </a:ln>
        </p:spPr>
        <p:txBody>
          <a:bodyPr wrap="square">
            <a:spAutoFit/>
          </a:bodyPr>
          <a:lstStyle/>
          <a:p>
            <a:pPr algn="ctr"/>
            <a:r>
              <a:rPr lang="ja-JP" altLang="en-US" sz="1600" b="1" dirty="0">
                <a:solidFill>
                  <a:srgbClr val="C00000"/>
                </a:solidFill>
                <a:latin typeface="ＭＳ ゴシック" panose="020B0609070205080204" pitchFamily="49" charset="-128"/>
                <a:ea typeface="ＭＳ ゴシック" panose="020B0609070205080204" pitchFamily="49" charset="-128"/>
              </a:rPr>
              <a:t>作成支援</a:t>
            </a:r>
            <a:r>
              <a:rPr lang="ja-JP" altLang="en-US" sz="1600" b="1" dirty="0" smtClean="0">
                <a:solidFill>
                  <a:srgbClr val="C00000"/>
                </a:solidFill>
                <a:latin typeface="ＭＳ ゴシック" panose="020B0609070205080204" pitchFamily="49" charset="-128"/>
                <a:ea typeface="ＭＳ ゴシック" panose="020B0609070205080204" pitchFamily="49" charset="-128"/>
              </a:rPr>
              <a:t>様式⑭</a:t>
            </a:r>
            <a:endParaRPr lang="ja-JP" altLang="en-US" sz="1600" b="1" dirty="0">
              <a:solidFill>
                <a:srgbClr val="C00000"/>
              </a:solidFill>
              <a:latin typeface="ＭＳ ゴシック" panose="020B0609070205080204" pitchFamily="49" charset="-128"/>
              <a:ea typeface="ＭＳ ゴシック" panose="020B0609070205080204" pitchFamily="49" charset="-128"/>
            </a:endParaRPr>
          </a:p>
        </p:txBody>
      </p:sp>
      <p:sp>
        <p:nvSpPr>
          <p:cNvPr id="5" name="タイトル 4"/>
          <p:cNvSpPr>
            <a:spLocks noGrp="1"/>
          </p:cNvSpPr>
          <p:nvPr>
            <p:ph type="title"/>
          </p:nvPr>
        </p:nvSpPr>
        <p:spPr>
          <a:xfrm>
            <a:off x="250825" y="1"/>
            <a:ext cx="7607839" cy="495300"/>
          </a:xfrm>
        </p:spPr>
        <p:txBody>
          <a:bodyPr/>
          <a:lstStyle/>
          <a:p>
            <a:r>
              <a:rPr lang="en-US" altLang="zh-TW" dirty="0" smtClean="0"/>
              <a:t>7 </a:t>
            </a:r>
            <a:r>
              <a:rPr lang="zh-TW" altLang="en-US" dirty="0" smtClean="0"/>
              <a:t>交付</a:t>
            </a:r>
            <a:r>
              <a:rPr lang="zh-TW" altLang="en-US" dirty="0"/>
              <a:t>申請様式</a:t>
            </a:r>
            <a:r>
              <a:rPr lang="ja-JP" altLang="en-US" dirty="0"/>
              <a:t>（記入例）</a:t>
            </a:r>
            <a:r>
              <a:rPr lang="ja-JP" altLang="en-US" dirty="0">
                <a:solidFill>
                  <a:srgbClr val="C00000"/>
                </a:solidFill>
              </a:rPr>
              <a:t>＜交付申請所定様式②作成支援様式＞</a:t>
            </a:r>
            <a:endParaRPr kumimoji="1" lang="ja-JP" altLang="en-US" dirty="0"/>
          </a:p>
        </p:txBody>
      </p:sp>
    </p:spTree>
    <p:extLst>
      <p:ext uri="{BB962C8B-B14F-4D97-AF65-F5344CB8AC3E}">
        <p14:creationId xmlns:p14="http://schemas.microsoft.com/office/powerpoint/2010/main" val="182353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596504" y="1502883"/>
            <a:ext cx="7711678" cy="4194257"/>
          </a:xfrm>
          <a:prstGeom prst="rect">
            <a:avLst/>
          </a:prstGeom>
        </p:spPr>
      </p:pic>
      <p:grpSp>
        <p:nvGrpSpPr>
          <p:cNvPr id="5" name="グループ化 4"/>
          <p:cNvGrpSpPr/>
          <p:nvPr/>
        </p:nvGrpSpPr>
        <p:grpSpPr>
          <a:xfrm>
            <a:off x="323851" y="2526292"/>
            <a:ext cx="5530388" cy="3694530"/>
            <a:chOff x="431800" y="2225388"/>
            <a:chExt cx="7373851" cy="4926041"/>
          </a:xfrm>
        </p:grpSpPr>
        <p:sp>
          <p:nvSpPr>
            <p:cNvPr id="6" name="正方形/長方形 5"/>
            <p:cNvSpPr/>
            <p:nvPr/>
          </p:nvSpPr>
          <p:spPr>
            <a:xfrm>
              <a:off x="6958797" y="2225388"/>
              <a:ext cx="846854" cy="423113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7" name="正方形/長方形 6"/>
            <p:cNvSpPr/>
            <p:nvPr/>
          </p:nvSpPr>
          <p:spPr>
            <a:xfrm>
              <a:off x="431800" y="3380316"/>
              <a:ext cx="5664200" cy="3771113"/>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rgbClr val="FF0000"/>
                  </a:solidFill>
                  <a:latin typeface="ＭＳ ゴシック" panose="020B0609070205080204" pitchFamily="49" charset="-128"/>
                  <a:ea typeface="ＭＳ ゴシック" panose="020B0609070205080204" pitchFamily="49" charset="-128"/>
                </a:rPr>
                <a:t>他のプロジェクトとの併用の場合は、補助対象期間の期間割合と当該プロジェクトにおける従事割合を踏まえた複合の率をご自分で算定して記載していただく必要があります</a:t>
              </a:r>
              <a:r>
                <a:rPr lang="ja-JP" altLang="en-US" sz="1400" dirty="0" smtClean="0">
                  <a:solidFill>
                    <a:srgbClr val="FF0000"/>
                  </a:solidFill>
                  <a:latin typeface="ＭＳ ゴシック" panose="020B0609070205080204" pitchFamily="49" charset="-128"/>
                  <a:ea typeface="ＭＳ ゴシック" panose="020B0609070205080204" pitchFamily="49" charset="-128"/>
                </a:rPr>
                <a:t>。</a:t>
              </a:r>
              <a:endParaRPr lang="en-US" altLang="ja-JP" sz="1400" dirty="0" smtClean="0">
                <a:solidFill>
                  <a:srgbClr val="FF0000"/>
                </a:solidFill>
                <a:latin typeface="ＭＳ ゴシック" panose="020B0609070205080204" pitchFamily="49" charset="-128"/>
                <a:ea typeface="ＭＳ ゴシック" panose="020B0609070205080204" pitchFamily="49" charset="-128"/>
              </a:endParaRPr>
            </a:p>
            <a:p>
              <a:endParaRPr lang="ja-JP" altLang="en-US" sz="1400" dirty="0">
                <a:solidFill>
                  <a:srgbClr val="FF0000"/>
                </a:solidFill>
                <a:latin typeface="ＭＳ ゴシック" panose="020B0609070205080204" pitchFamily="49" charset="-128"/>
                <a:ea typeface="ＭＳ ゴシック" panose="020B0609070205080204" pitchFamily="49" charset="-128"/>
              </a:endParaRPr>
            </a:p>
            <a:p>
              <a:r>
                <a:rPr lang="ja-JP" altLang="en-US" sz="1400" dirty="0">
                  <a:solidFill>
                    <a:srgbClr val="FF0000"/>
                  </a:solidFill>
                  <a:latin typeface="ＭＳ ゴシック" panose="020B0609070205080204" pitchFamily="49" charset="-128"/>
                  <a:ea typeface="ＭＳ ゴシック" panose="020B0609070205080204" pitchFamily="49" charset="-128"/>
                </a:rPr>
                <a:t>例）</a:t>
              </a:r>
            </a:p>
            <a:p>
              <a:r>
                <a:rPr lang="ja-JP" altLang="en-US" sz="1400" dirty="0">
                  <a:solidFill>
                    <a:srgbClr val="FF0000"/>
                  </a:solidFill>
                  <a:latin typeface="ＭＳ ゴシック" panose="020B0609070205080204" pitchFamily="49" charset="-128"/>
                  <a:ea typeface="ＭＳ ゴシック" panose="020B0609070205080204" pitchFamily="49" charset="-128"/>
                </a:rPr>
                <a:t>補助対象期間</a:t>
              </a:r>
              <a:r>
                <a:rPr lang="en-US" altLang="ja-JP" sz="1400" dirty="0">
                  <a:solidFill>
                    <a:srgbClr val="FF0000"/>
                  </a:solidFill>
                  <a:latin typeface="ＭＳ ゴシック" panose="020B0609070205080204" pitchFamily="49" charset="-128"/>
                  <a:ea typeface="ＭＳ ゴシック" panose="020B0609070205080204" pitchFamily="49" charset="-128"/>
                </a:rPr>
                <a:t>(2024/3/1</a:t>
              </a:r>
              <a:r>
                <a:rPr lang="ja-JP" altLang="en-US" sz="1400" dirty="0">
                  <a:solidFill>
                    <a:srgbClr val="FF0000"/>
                  </a:solidFill>
                  <a:latin typeface="ＭＳ ゴシック" panose="020B0609070205080204" pitchFamily="49" charset="-128"/>
                  <a:ea typeface="ＭＳ ゴシック" panose="020B0609070205080204" pitchFamily="49" charset="-128"/>
                </a:rPr>
                <a:t>～</a:t>
              </a:r>
              <a:r>
                <a:rPr lang="en-US" altLang="ja-JP" sz="1400" dirty="0">
                  <a:solidFill>
                    <a:srgbClr val="FF0000"/>
                  </a:solidFill>
                  <a:latin typeface="ＭＳ ゴシック" panose="020B0609070205080204" pitchFamily="49" charset="-128"/>
                  <a:ea typeface="ＭＳ ゴシック" panose="020B0609070205080204" pitchFamily="49" charset="-128"/>
                </a:rPr>
                <a:t>2025/2/28</a:t>
              </a:r>
              <a:r>
                <a:rPr lang="ja-JP" altLang="en-US" sz="1400" dirty="0">
                  <a:solidFill>
                    <a:srgbClr val="FF0000"/>
                  </a:solidFill>
                  <a:latin typeface="ＭＳ ゴシック" panose="020B0609070205080204" pitchFamily="49" charset="-128"/>
                  <a:ea typeface="ＭＳ ゴシック" panose="020B0609070205080204" pitchFamily="49" charset="-128"/>
                </a:rPr>
                <a:t>：</a:t>
              </a:r>
              <a:r>
                <a:rPr lang="en-US" altLang="ja-JP" sz="1400" dirty="0">
                  <a:solidFill>
                    <a:srgbClr val="FF0000"/>
                  </a:solidFill>
                  <a:latin typeface="ＭＳ ゴシック" panose="020B0609070205080204" pitchFamily="49" charset="-128"/>
                  <a:ea typeface="ＭＳ ゴシック" panose="020B0609070205080204" pitchFamily="49" charset="-128"/>
                </a:rPr>
                <a:t>364</a:t>
              </a:r>
              <a:r>
                <a:rPr lang="ja-JP" altLang="en-US" sz="1400" dirty="0">
                  <a:solidFill>
                    <a:srgbClr val="FF0000"/>
                  </a:solidFill>
                  <a:latin typeface="ＭＳ ゴシック" panose="020B0609070205080204" pitchFamily="49" charset="-128"/>
                  <a:ea typeface="ＭＳ ゴシック" panose="020B0609070205080204" pitchFamily="49" charset="-128"/>
                </a:rPr>
                <a:t>日間</a:t>
              </a:r>
              <a:r>
                <a:rPr lang="en-US" altLang="ja-JP" sz="1400" dirty="0">
                  <a:solidFill>
                    <a:srgbClr val="FF0000"/>
                  </a:solidFill>
                  <a:latin typeface="ＭＳ ゴシック" panose="020B0609070205080204" pitchFamily="49" charset="-128"/>
                  <a:ea typeface="ＭＳ ゴシック" panose="020B0609070205080204" pitchFamily="49" charset="-128"/>
                </a:rPr>
                <a:t>)</a:t>
              </a:r>
            </a:p>
            <a:p>
              <a:r>
                <a:rPr lang="ja-JP" altLang="en-US" sz="1400" dirty="0">
                  <a:solidFill>
                    <a:srgbClr val="FF0000"/>
                  </a:solidFill>
                  <a:latin typeface="ＭＳ ゴシック" panose="020B0609070205080204" pitchFamily="49" charset="-128"/>
                  <a:ea typeface="ＭＳ ゴシック" panose="020B0609070205080204" pitchFamily="49" charset="-128"/>
                </a:rPr>
                <a:t>委託契約期間</a:t>
              </a:r>
              <a:r>
                <a:rPr lang="en-US" altLang="ja-JP" sz="1400" dirty="0">
                  <a:solidFill>
                    <a:srgbClr val="FF0000"/>
                  </a:solidFill>
                  <a:latin typeface="ＭＳ ゴシック" panose="020B0609070205080204" pitchFamily="49" charset="-128"/>
                  <a:ea typeface="ＭＳ ゴシック" panose="020B0609070205080204" pitchFamily="49" charset="-128"/>
                </a:rPr>
                <a:t>(2024/3/1</a:t>
              </a:r>
              <a:r>
                <a:rPr lang="ja-JP" altLang="en-US" sz="1400" dirty="0">
                  <a:solidFill>
                    <a:srgbClr val="FF0000"/>
                  </a:solidFill>
                  <a:latin typeface="ＭＳ ゴシック" panose="020B0609070205080204" pitchFamily="49" charset="-128"/>
                  <a:ea typeface="ＭＳ ゴシック" panose="020B0609070205080204" pitchFamily="49" charset="-128"/>
                </a:rPr>
                <a:t>～</a:t>
              </a:r>
              <a:r>
                <a:rPr lang="en-US" altLang="ja-JP" sz="1400" dirty="0">
                  <a:solidFill>
                    <a:srgbClr val="FF0000"/>
                  </a:solidFill>
                  <a:latin typeface="ＭＳ ゴシック" panose="020B0609070205080204" pitchFamily="49" charset="-128"/>
                  <a:ea typeface="ＭＳ ゴシック" panose="020B0609070205080204" pitchFamily="49" charset="-128"/>
                </a:rPr>
                <a:t>2026/3/31</a:t>
              </a:r>
              <a:r>
                <a:rPr lang="ja-JP" altLang="en-US" sz="1400" dirty="0">
                  <a:solidFill>
                    <a:srgbClr val="FF0000"/>
                  </a:solidFill>
                  <a:latin typeface="ＭＳ ゴシック" panose="020B0609070205080204" pitchFamily="49" charset="-128"/>
                  <a:ea typeface="ＭＳ ゴシック" panose="020B0609070205080204" pitchFamily="49" charset="-128"/>
                </a:rPr>
                <a:t>：</a:t>
              </a:r>
              <a:r>
                <a:rPr lang="en-US" altLang="ja-JP" sz="1400" dirty="0">
                  <a:solidFill>
                    <a:srgbClr val="FF0000"/>
                  </a:solidFill>
                  <a:latin typeface="ＭＳ ゴシック" panose="020B0609070205080204" pitchFamily="49" charset="-128"/>
                  <a:ea typeface="ＭＳ ゴシック" panose="020B0609070205080204" pitchFamily="49" charset="-128"/>
                </a:rPr>
                <a:t>760</a:t>
              </a:r>
              <a:r>
                <a:rPr lang="ja-JP" altLang="en-US" sz="1400" dirty="0">
                  <a:solidFill>
                    <a:srgbClr val="FF0000"/>
                  </a:solidFill>
                  <a:latin typeface="ＭＳ ゴシック" panose="020B0609070205080204" pitchFamily="49" charset="-128"/>
                  <a:ea typeface="ＭＳ ゴシック" panose="020B0609070205080204" pitchFamily="49" charset="-128"/>
                </a:rPr>
                <a:t>日間</a:t>
              </a:r>
              <a:r>
                <a:rPr lang="en-US" altLang="ja-JP" sz="1400" dirty="0">
                  <a:solidFill>
                    <a:srgbClr val="FF0000"/>
                  </a:solidFill>
                  <a:latin typeface="ＭＳ ゴシック" panose="020B0609070205080204" pitchFamily="49" charset="-128"/>
                  <a:ea typeface="ＭＳ ゴシック" panose="020B0609070205080204" pitchFamily="49" charset="-128"/>
                </a:rPr>
                <a:t>)</a:t>
              </a:r>
            </a:p>
            <a:p>
              <a:r>
                <a:rPr lang="ja-JP" altLang="en-US" sz="1400" dirty="0">
                  <a:solidFill>
                    <a:srgbClr val="FF0000"/>
                  </a:solidFill>
                  <a:latin typeface="ＭＳ ゴシック" panose="020B0609070205080204" pitchFamily="49" charset="-128"/>
                  <a:ea typeface="ＭＳ ゴシック" panose="020B0609070205080204" pitchFamily="49" charset="-128"/>
                </a:rPr>
                <a:t>当該プロジェクトにおける従事割合：</a:t>
              </a:r>
              <a:r>
                <a:rPr lang="en-US" altLang="ja-JP" sz="1400" dirty="0">
                  <a:solidFill>
                    <a:srgbClr val="FF0000"/>
                  </a:solidFill>
                  <a:latin typeface="ＭＳ ゴシック" panose="020B0609070205080204" pitchFamily="49" charset="-128"/>
                  <a:ea typeface="ＭＳ ゴシック" panose="020B0609070205080204" pitchFamily="49" charset="-128"/>
                </a:rPr>
                <a:t>0.5</a:t>
              </a:r>
            </a:p>
            <a:p>
              <a:r>
                <a:rPr lang="en-US" altLang="ja-JP" sz="1400" dirty="0">
                  <a:solidFill>
                    <a:srgbClr val="FF0000"/>
                  </a:solidFill>
                  <a:latin typeface="ＭＳ ゴシック" panose="020B0609070205080204" pitchFamily="49" charset="-128"/>
                  <a:ea typeface="ＭＳ ゴシック" panose="020B0609070205080204" pitchFamily="49" charset="-128"/>
                </a:rPr>
                <a:t>364/760×0.5</a:t>
              </a:r>
              <a:r>
                <a:rPr lang="ja-JP" altLang="en-US" sz="1400" dirty="0">
                  <a:solidFill>
                    <a:srgbClr val="FF0000"/>
                  </a:solidFill>
                  <a:latin typeface="ＭＳ ゴシック" panose="020B0609070205080204" pitchFamily="49" charset="-128"/>
                  <a:ea typeface="ＭＳ ゴシック" panose="020B0609070205080204" pitchFamily="49" charset="-128"/>
                </a:rPr>
                <a:t>＝</a:t>
              </a:r>
              <a:r>
                <a:rPr lang="en-US" altLang="ja-JP" sz="1400" dirty="0">
                  <a:solidFill>
                    <a:srgbClr val="FF0000"/>
                  </a:solidFill>
                  <a:latin typeface="ＭＳ ゴシック" panose="020B0609070205080204" pitchFamily="49" charset="-128"/>
                  <a:ea typeface="ＭＳ ゴシック" panose="020B0609070205080204" pitchFamily="49" charset="-128"/>
                </a:rPr>
                <a:t>0.4789×0.5</a:t>
              </a:r>
              <a:r>
                <a:rPr lang="ja-JP" altLang="en-US" sz="1400" dirty="0">
                  <a:solidFill>
                    <a:srgbClr val="FF0000"/>
                  </a:solidFill>
                  <a:latin typeface="ＭＳ ゴシック" panose="020B0609070205080204" pitchFamily="49" charset="-128"/>
                  <a:ea typeface="ＭＳ ゴシック" panose="020B0609070205080204" pitchFamily="49" charset="-128"/>
                </a:rPr>
                <a:t>＝</a:t>
              </a:r>
              <a:r>
                <a:rPr lang="en-US" altLang="ja-JP" sz="1400" dirty="0">
                  <a:solidFill>
                    <a:srgbClr val="FF0000"/>
                  </a:solidFill>
                  <a:latin typeface="ＭＳ ゴシック" panose="020B0609070205080204" pitchFamily="49" charset="-128"/>
                  <a:ea typeface="ＭＳ ゴシック" panose="020B0609070205080204" pitchFamily="49" charset="-128"/>
                </a:rPr>
                <a:t>0.239</a:t>
              </a:r>
              <a:r>
                <a:rPr lang="ja-JP" altLang="en-US" sz="1400" dirty="0">
                  <a:solidFill>
                    <a:srgbClr val="FF0000"/>
                  </a:solidFill>
                  <a:latin typeface="ＭＳ ゴシック" panose="020B0609070205080204" pitchFamily="49" charset="-128"/>
                  <a:ea typeface="ＭＳ ゴシック" panose="020B0609070205080204" pitchFamily="49" charset="-128"/>
                </a:rPr>
                <a:t>＝</a:t>
              </a:r>
              <a:r>
                <a:rPr lang="en-US" altLang="ja-JP" sz="1400" dirty="0">
                  <a:solidFill>
                    <a:srgbClr val="FF0000"/>
                  </a:solidFill>
                  <a:latin typeface="ＭＳ ゴシック" panose="020B0609070205080204" pitchFamily="49" charset="-128"/>
                  <a:ea typeface="ＭＳ ゴシック" panose="020B0609070205080204" pitchFamily="49" charset="-128"/>
                </a:rPr>
                <a:t>23.9</a:t>
              </a:r>
              <a:r>
                <a:rPr lang="ja-JP" altLang="en-US" sz="1400" dirty="0">
                  <a:solidFill>
                    <a:srgbClr val="FF0000"/>
                  </a:solidFill>
                  <a:latin typeface="ＭＳ ゴシック" panose="020B0609070205080204" pitchFamily="49" charset="-128"/>
                  <a:ea typeface="ＭＳ ゴシック" panose="020B0609070205080204" pitchFamily="49" charset="-128"/>
                </a:rPr>
                <a:t>％</a:t>
              </a:r>
            </a:p>
            <a:p>
              <a:pPr marL="180975" indent="-180975"/>
              <a:r>
                <a:rPr lang="en-US" altLang="ja-JP" sz="1400" dirty="0">
                  <a:solidFill>
                    <a:srgbClr val="FF0000"/>
                  </a:solidFill>
                  <a:latin typeface="ＭＳ ゴシック" panose="020B0609070205080204" pitchFamily="49" charset="-128"/>
                  <a:ea typeface="ＭＳ ゴシック" panose="020B0609070205080204" pitchFamily="49" charset="-128"/>
                </a:rPr>
                <a:t>※</a:t>
              </a:r>
              <a:r>
                <a:rPr lang="ja-JP" altLang="en-US" sz="1400" dirty="0">
                  <a:solidFill>
                    <a:srgbClr val="FF0000"/>
                  </a:solidFill>
                  <a:latin typeface="ＭＳ ゴシック" panose="020B0609070205080204" pitchFamily="49" charset="-128"/>
                  <a:ea typeface="ＭＳ ゴシック" panose="020B0609070205080204" pitchFamily="49" charset="-128"/>
                </a:rPr>
                <a:t>実施計画書の出来高率等による算定根拠がある場合は、当該根拠資料に基づく算定になります。</a:t>
              </a:r>
            </a:p>
          </p:txBody>
        </p:sp>
      </p:grpSp>
      <p:sp>
        <p:nvSpPr>
          <p:cNvPr id="9" name="タイトル 1"/>
          <p:cNvSpPr txBox="1">
            <a:spLocks/>
          </p:cNvSpPr>
          <p:nvPr/>
        </p:nvSpPr>
        <p:spPr>
          <a:xfrm>
            <a:off x="8150347" y="0"/>
            <a:ext cx="993653" cy="393138"/>
          </a:xfrm>
          <a:prstGeom prst="rect">
            <a:avLst/>
          </a:prstGeom>
          <a:noFill/>
          <a:ln w="25400">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4000"/>
              </a:lnSpc>
            </a:pPr>
            <a:r>
              <a:rPr lang="en-US" altLang="ja-JP" sz="1400" b="1" dirty="0" smtClean="0">
                <a:latin typeface="ＭＳ ゴシック" panose="020B0609070205080204" pitchFamily="49" charset="-128"/>
                <a:ea typeface="ＭＳ ゴシック" panose="020B0609070205080204" pitchFamily="49" charset="-128"/>
              </a:rPr>
              <a:t>52/56</a:t>
            </a:r>
            <a:endParaRPr lang="ja-JP" altLang="en-US" sz="1400" b="1" dirty="0">
              <a:latin typeface="ＭＳ ゴシック" panose="020B0609070205080204" pitchFamily="49" charset="-128"/>
              <a:ea typeface="ＭＳ ゴシック" panose="020B0609070205080204" pitchFamily="49" charset="-128"/>
            </a:endParaRPr>
          </a:p>
        </p:txBody>
      </p:sp>
      <p:sp>
        <p:nvSpPr>
          <p:cNvPr id="10" name="正方形/長方形 9"/>
          <p:cNvSpPr/>
          <p:nvPr/>
        </p:nvSpPr>
        <p:spPr>
          <a:xfrm>
            <a:off x="252000" y="619200"/>
            <a:ext cx="1980000" cy="360000"/>
          </a:xfrm>
          <a:prstGeom prst="rect">
            <a:avLst/>
          </a:prstGeom>
          <a:solidFill>
            <a:schemeClr val="accent2">
              <a:lumMod val="20000"/>
              <a:lumOff val="80000"/>
            </a:schemeClr>
          </a:solidFill>
          <a:ln w="34925" cmpd="dbl">
            <a:solidFill>
              <a:srgbClr val="C00000"/>
            </a:solidFill>
          </a:ln>
        </p:spPr>
        <p:txBody>
          <a:bodyPr wrap="square">
            <a:spAutoFit/>
          </a:bodyPr>
          <a:lstStyle/>
          <a:p>
            <a:pPr algn="ctr"/>
            <a:r>
              <a:rPr lang="ja-JP" altLang="en-US" sz="1600" b="1" dirty="0">
                <a:solidFill>
                  <a:srgbClr val="C00000"/>
                </a:solidFill>
                <a:latin typeface="ＭＳ ゴシック" panose="020B0609070205080204" pitchFamily="49" charset="-128"/>
                <a:ea typeface="ＭＳ ゴシック" panose="020B0609070205080204" pitchFamily="49" charset="-128"/>
              </a:rPr>
              <a:t>作成支援</a:t>
            </a:r>
            <a:r>
              <a:rPr lang="ja-JP" altLang="en-US" sz="1600" b="1" dirty="0" smtClean="0">
                <a:solidFill>
                  <a:srgbClr val="C00000"/>
                </a:solidFill>
                <a:latin typeface="ＭＳ ゴシック" panose="020B0609070205080204" pitchFamily="49" charset="-128"/>
                <a:ea typeface="ＭＳ ゴシック" panose="020B0609070205080204" pitchFamily="49" charset="-128"/>
              </a:rPr>
              <a:t>様式⑮</a:t>
            </a:r>
            <a:endParaRPr lang="ja-JP" altLang="en-US" sz="1600" b="1" dirty="0">
              <a:solidFill>
                <a:srgbClr val="C00000"/>
              </a:solidFill>
              <a:latin typeface="ＭＳ ゴシック" panose="020B0609070205080204" pitchFamily="49" charset="-128"/>
              <a:ea typeface="ＭＳ ゴシック" panose="020B0609070205080204" pitchFamily="49" charset="-128"/>
            </a:endParaRPr>
          </a:p>
        </p:txBody>
      </p:sp>
      <p:sp>
        <p:nvSpPr>
          <p:cNvPr id="2" name="タイトル 1"/>
          <p:cNvSpPr>
            <a:spLocks noGrp="1"/>
          </p:cNvSpPr>
          <p:nvPr>
            <p:ph type="title"/>
          </p:nvPr>
        </p:nvSpPr>
        <p:spPr>
          <a:xfrm>
            <a:off x="250825" y="1"/>
            <a:ext cx="7737235" cy="495300"/>
          </a:xfrm>
        </p:spPr>
        <p:txBody>
          <a:bodyPr/>
          <a:lstStyle/>
          <a:p>
            <a:r>
              <a:rPr lang="en-US" altLang="zh-TW" dirty="0" smtClean="0"/>
              <a:t>7 </a:t>
            </a:r>
            <a:r>
              <a:rPr lang="zh-TW" altLang="en-US" dirty="0" smtClean="0"/>
              <a:t>交付</a:t>
            </a:r>
            <a:r>
              <a:rPr lang="zh-TW" altLang="en-US" dirty="0"/>
              <a:t>申請様式</a:t>
            </a:r>
            <a:r>
              <a:rPr lang="ja-JP" altLang="en-US" dirty="0"/>
              <a:t>（記入例）</a:t>
            </a:r>
            <a:r>
              <a:rPr lang="ja-JP" altLang="en-US" dirty="0">
                <a:solidFill>
                  <a:srgbClr val="C00000"/>
                </a:solidFill>
              </a:rPr>
              <a:t>＜交付申請所定様式②作成支援様式＞</a:t>
            </a:r>
            <a:endParaRPr kumimoji="1" lang="ja-JP" altLang="en-US" dirty="0"/>
          </a:p>
        </p:txBody>
      </p:sp>
    </p:spTree>
    <p:extLst>
      <p:ext uri="{BB962C8B-B14F-4D97-AF65-F5344CB8AC3E}">
        <p14:creationId xmlns:p14="http://schemas.microsoft.com/office/powerpoint/2010/main" val="4091239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596504" y="1502883"/>
            <a:ext cx="7711678" cy="4194257"/>
          </a:xfrm>
          <a:prstGeom prst="rect">
            <a:avLst/>
          </a:prstGeom>
        </p:spPr>
      </p:pic>
      <p:grpSp>
        <p:nvGrpSpPr>
          <p:cNvPr id="10" name="グループ化 9"/>
          <p:cNvGrpSpPr/>
          <p:nvPr/>
        </p:nvGrpSpPr>
        <p:grpSpPr>
          <a:xfrm>
            <a:off x="323851" y="2526292"/>
            <a:ext cx="7344636" cy="3173354"/>
            <a:chOff x="431801" y="2225388"/>
            <a:chExt cx="9792848" cy="4231139"/>
          </a:xfrm>
        </p:grpSpPr>
        <p:sp>
          <p:nvSpPr>
            <p:cNvPr id="6" name="正方形/長方形 5"/>
            <p:cNvSpPr/>
            <p:nvPr/>
          </p:nvSpPr>
          <p:spPr>
            <a:xfrm>
              <a:off x="8628611" y="2225388"/>
              <a:ext cx="1596038" cy="423113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p>
          </p:txBody>
        </p:sp>
        <p:sp>
          <p:nvSpPr>
            <p:cNvPr id="7" name="正方形/長方形 6"/>
            <p:cNvSpPr/>
            <p:nvPr/>
          </p:nvSpPr>
          <p:spPr>
            <a:xfrm>
              <a:off x="431801" y="3380317"/>
              <a:ext cx="5664200" cy="1572681"/>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rgbClr val="FF0000"/>
                  </a:solidFill>
                  <a:latin typeface="ＭＳ ゴシック" panose="020B0609070205080204" pitchFamily="49" charset="-128"/>
                  <a:ea typeface="ＭＳ ゴシック" panose="020B0609070205080204" pitchFamily="49" charset="-128"/>
                </a:rPr>
                <a:t>＜実施状況報告・完了実績報告時の提出＞</a:t>
              </a:r>
            </a:p>
            <a:p>
              <a:r>
                <a:rPr lang="ja-JP" altLang="en-US" sz="1400" dirty="0">
                  <a:solidFill>
                    <a:srgbClr val="FF0000"/>
                  </a:solidFill>
                  <a:latin typeface="ＭＳ ゴシック" panose="020B0609070205080204" pitchFamily="49" charset="-128"/>
                  <a:ea typeface="ＭＳ ゴシック" panose="020B0609070205080204" pitchFamily="49" charset="-128"/>
                </a:rPr>
                <a:t>委託契約の時期、委託期間、業務内容、支払った事実が確認出来る書類を添付します。</a:t>
              </a:r>
              <a:r>
                <a:rPr lang="en-US" altLang="ja-JP" sz="1400" dirty="0">
                  <a:solidFill>
                    <a:srgbClr val="FF0000"/>
                  </a:solidFill>
                  <a:latin typeface="ＭＳ ゴシック" panose="020B0609070205080204" pitchFamily="49" charset="-128"/>
                  <a:ea typeface="ＭＳ ゴシック" panose="020B0609070205080204" pitchFamily="49" charset="-128"/>
                </a:rPr>
                <a:t>(</a:t>
              </a:r>
              <a:r>
                <a:rPr lang="ja-JP" altLang="en-US" sz="1400" dirty="0">
                  <a:solidFill>
                    <a:srgbClr val="FF0000"/>
                  </a:solidFill>
                  <a:latin typeface="ＭＳ ゴシック" panose="020B0609070205080204" pitchFamily="49" charset="-128"/>
                  <a:ea typeface="ＭＳ ゴシック" panose="020B0609070205080204" pitchFamily="49" charset="-128"/>
                </a:rPr>
                <a:t>契約書、仕様書、請求書、振込明細等</a:t>
              </a:r>
              <a:r>
                <a:rPr lang="en-US" altLang="ja-JP" sz="1400" dirty="0">
                  <a:solidFill>
                    <a:srgbClr val="FF0000"/>
                  </a:solidFill>
                  <a:latin typeface="ＭＳ ゴシック" panose="020B0609070205080204" pitchFamily="49" charset="-128"/>
                  <a:ea typeface="ＭＳ ゴシック" panose="020B0609070205080204" pitchFamily="49" charset="-128"/>
                </a:rPr>
                <a:t>)</a:t>
              </a:r>
            </a:p>
          </p:txBody>
        </p:sp>
      </p:grpSp>
      <p:sp>
        <p:nvSpPr>
          <p:cNvPr id="9" name="タイトル 1"/>
          <p:cNvSpPr txBox="1">
            <a:spLocks/>
          </p:cNvSpPr>
          <p:nvPr/>
        </p:nvSpPr>
        <p:spPr>
          <a:xfrm>
            <a:off x="8150347" y="0"/>
            <a:ext cx="993653" cy="393138"/>
          </a:xfrm>
          <a:prstGeom prst="rect">
            <a:avLst/>
          </a:prstGeom>
          <a:noFill/>
          <a:ln w="25400">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4000"/>
              </a:lnSpc>
            </a:pPr>
            <a:r>
              <a:rPr lang="en-US" altLang="ja-JP" sz="1400" b="1" dirty="0" smtClean="0">
                <a:latin typeface="ＭＳ ゴシック" panose="020B0609070205080204" pitchFamily="49" charset="-128"/>
                <a:ea typeface="ＭＳ ゴシック" panose="020B0609070205080204" pitchFamily="49" charset="-128"/>
              </a:rPr>
              <a:t>52/56</a:t>
            </a:r>
            <a:endParaRPr lang="ja-JP" altLang="en-US" sz="1400" b="1" dirty="0">
              <a:latin typeface="ＭＳ ゴシック" panose="020B0609070205080204" pitchFamily="49" charset="-128"/>
              <a:ea typeface="ＭＳ ゴシック" panose="020B0609070205080204" pitchFamily="49" charset="-128"/>
            </a:endParaRPr>
          </a:p>
        </p:txBody>
      </p:sp>
      <p:sp>
        <p:nvSpPr>
          <p:cNvPr id="11" name="正方形/長方形 10"/>
          <p:cNvSpPr/>
          <p:nvPr/>
        </p:nvSpPr>
        <p:spPr>
          <a:xfrm>
            <a:off x="252000" y="619200"/>
            <a:ext cx="1980000" cy="360000"/>
          </a:xfrm>
          <a:prstGeom prst="rect">
            <a:avLst/>
          </a:prstGeom>
          <a:solidFill>
            <a:schemeClr val="accent2">
              <a:lumMod val="20000"/>
              <a:lumOff val="80000"/>
            </a:schemeClr>
          </a:solidFill>
          <a:ln w="34925" cmpd="dbl">
            <a:solidFill>
              <a:srgbClr val="C00000"/>
            </a:solidFill>
          </a:ln>
        </p:spPr>
        <p:txBody>
          <a:bodyPr wrap="square">
            <a:spAutoFit/>
          </a:bodyPr>
          <a:lstStyle/>
          <a:p>
            <a:pPr algn="ctr"/>
            <a:r>
              <a:rPr lang="ja-JP" altLang="en-US" sz="1600" b="1" dirty="0">
                <a:solidFill>
                  <a:srgbClr val="C00000"/>
                </a:solidFill>
                <a:latin typeface="ＭＳ ゴシック" panose="020B0609070205080204" pitchFamily="49" charset="-128"/>
                <a:ea typeface="ＭＳ ゴシック" panose="020B0609070205080204" pitchFamily="49" charset="-128"/>
              </a:rPr>
              <a:t>作成支援</a:t>
            </a:r>
            <a:r>
              <a:rPr lang="ja-JP" altLang="en-US" sz="1600" b="1" dirty="0" smtClean="0">
                <a:solidFill>
                  <a:srgbClr val="C00000"/>
                </a:solidFill>
                <a:latin typeface="ＭＳ ゴシック" panose="020B0609070205080204" pitchFamily="49" charset="-128"/>
                <a:ea typeface="ＭＳ ゴシック" panose="020B0609070205080204" pitchFamily="49" charset="-128"/>
              </a:rPr>
              <a:t>様式⑮</a:t>
            </a:r>
            <a:endParaRPr lang="ja-JP" altLang="en-US" sz="1600" b="1" dirty="0">
              <a:solidFill>
                <a:srgbClr val="C00000"/>
              </a:solidFill>
              <a:latin typeface="ＭＳ ゴシック" panose="020B0609070205080204" pitchFamily="49" charset="-128"/>
              <a:ea typeface="ＭＳ ゴシック" panose="020B0609070205080204" pitchFamily="49" charset="-128"/>
            </a:endParaRPr>
          </a:p>
        </p:txBody>
      </p:sp>
      <p:sp>
        <p:nvSpPr>
          <p:cNvPr id="2" name="タイトル 1"/>
          <p:cNvSpPr>
            <a:spLocks noGrp="1"/>
          </p:cNvSpPr>
          <p:nvPr>
            <p:ph type="title"/>
          </p:nvPr>
        </p:nvSpPr>
        <p:spPr>
          <a:xfrm>
            <a:off x="250825" y="1"/>
            <a:ext cx="7668224" cy="495300"/>
          </a:xfrm>
        </p:spPr>
        <p:txBody>
          <a:bodyPr/>
          <a:lstStyle/>
          <a:p>
            <a:r>
              <a:rPr lang="en-US" altLang="zh-TW" dirty="0" smtClean="0"/>
              <a:t>7 </a:t>
            </a:r>
            <a:r>
              <a:rPr lang="zh-TW" altLang="en-US" dirty="0" smtClean="0"/>
              <a:t>交付</a:t>
            </a:r>
            <a:r>
              <a:rPr lang="zh-TW" altLang="en-US" dirty="0"/>
              <a:t>申請様式</a:t>
            </a:r>
            <a:r>
              <a:rPr lang="ja-JP" altLang="en-US" dirty="0"/>
              <a:t>（記入例）</a:t>
            </a:r>
            <a:r>
              <a:rPr lang="ja-JP" altLang="en-US" dirty="0">
                <a:solidFill>
                  <a:srgbClr val="C00000"/>
                </a:solidFill>
              </a:rPr>
              <a:t>＜交付申請所定様式②作成支援様式＞</a:t>
            </a:r>
            <a:endParaRPr kumimoji="1" lang="ja-JP" altLang="en-US" dirty="0"/>
          </a:p>
        </p:txBody>
      </p:sp>
    </p:spTree>
    <p:extLst>
      <p:ext uri="{BB962C8B-B14F-4D97-AF65-F5344CB8AC3E}">
        <p14:creationId xmlns:p14="http://schemas.microsoft.com/office/powerpoint/2010/main" val="2058982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7 </a:t>
            </a:r>
            <a:r>
              <a:rPr kumimoji="1" lang="ja-JP" altLang="en-US" dirty="0" smtClean="0"/>
              <a:t>代表事業者登録様式及び交付申請様式</a:t>
            </a:r>
            <a:r>
              <a:rPr lang="ja-JP" altLang="en-US" dirty="0"/>
              <a:t>（よくあるご質問</a:t>
            </a:r>
            <a:r>
              <a:rPr lang="en-US" altLang="ja-JP" dirty="0"/>
              <a:t>)</a:t>
            </a:r>
            <a:endParaRPr kumimoji="1" lang="ja-JP" altLang="en-US" dirty="0"/>
          </a:p>
        </p:txBody>
      </p:sp>
      <p:sp>
        <p:nvSpPr>
          <p:cNvPr id="15" name="タイトル 1"/>
          <p:cNvSpPr txBox="1">
            <a:spLocks/>
          </p:cNvSpPr>
          <p:nvPr/>
        </p:nvSpPr>
        <p:spPr>
          <a:xfrm>
            <a:off x="8150347" y="0"/>
            <a:ext cx="993653" cy="393138"/>
          </a:xfrm>
          <a:prstGeom prst="rect">
            <a:avLst/>
          </a:prstGeom>
          <a:noFill/>
          <a:ln w="25400">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4000"/>
              </a:lnSpc>
            </a:pPr>
            <a:r>
              <a:rPr lang="en-US" altLang="ja-JP" sz="1400" b="1" dirty="0" smtClean="0">
                <a:latin typeface="ＭＳ ゴシック" panose="020B0609070205080204" pitchFamily="49" charset="-128"/>
                <a:ea typeface="ＭＳ ゴシック" panose="020B0609070205080204" pitchFamily="49" charset="-128"/>
              </a:rPr>
              <a:t>53/56</a:t>
            </a:r>
            <a:endParaRPr lang="ja-JP" altLang="en-US" sz="1400" b="1" dirty="0">
              <a:latin typeface="ＭＳ ゴシック" panose="020B0609070205080204" pitchFamily="49" charset="-128"/>
              <a:ea typeface="ＭＳ ゴシック" panose="020B0609070205080204" pitchFamily="49" charset="-128"/>
            </a:endParaRPr>
          </a:p>
        </p:txBody>
      </p:sp>
      <p:sp>
        <p:nvSpPr>
          <p:cNvPr id="12" name="角丸四角形吹き出し 11"/>
          <p:cNvSpPr/>
          <p:nvPr/>
        </p:nvSpPr>
        <p:spPr>
          <a:xfrm>
            <a:off x="631764" y="966817"/>
            <a:ext cx="6591996" cy="1028238"/>
          </a:xfrm>
          <a:prstGeom prst="wedgeRoundRectCallout">
            <a:avLst>
              <a:gd name="adj1" fmla="val -54893"/>
              <a:gd name="adj2" fmla="val -40700"/>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ＭＳ ゴシック" panose="020B0609070205080204" pitchFamily="49" charset="-128"/>
                <a:ea typeface="ＭＳ ゴシック" panose="020B0609070205080204" pitchFamily="49" charset="-128"/>
              </a:rPr>
              <a:t>Ｑ</a:t>
            </a:r>
            <a:r>
              <a:rPr lang="ja-JP" altLang="en-US" sz="1600" dirty="0">
                <a:solidFill>
                  <a:schemeClr val="tx1"/>
                </a:solidFill>
                <a:latin typeface="ＭＳ ゴシック" panose="020B0609070205080204" pitchFamily="49" charset="-128"/>
                <a:ea typeface="ＭＳ ゴシック" panose="020B0609070205080204" pitchFamily="49" charset="-128"/>
              </a:rPr>
              <a:t>１</a:t>
            </a:r>
            <a:r>
              <a:rPr lang="ja-JP" altLang="en-US" sz="1600" dirty="0" smtClean="0">
                <a:solidFill>
                  <a:schemeClr val="tx1"/>
                </a:solidFill>
                <a:latin typeface="ＭＳ ゴシック" panose="020B0609070205080204" pitchFamily="49" charset="-128"/>
                <a:ea typeface="ＭＳ ゴシック" panose="020B0609070205080204" pitchFamily="49" charset="-128"/>
              </a:rPr>
              <a:t>．</a:t>
            </a:r>
            <a:r>
              <a:rPr lang="ja-JP" altLang="en-US" sz="1600" dirty="0">
                <a:solidFill>
                  <a:schemeClr val="tx1"/>
                </a:solidFill>
                <a:latin typeface="ＭＳ ゴシック" panose="020B0609070205080204" pitchFamily="49" charset="-128"/>
                <a:ea typeface="ＭＳ ゴシック" panose="020B0609070205080204" pitchFamily="49" charset="-128"/>
              </a:rPr>
              <a:t>代表事業者登録時に記載していなかったプロジェクトについて交付申請を行うことや、補助金の見込み額を超える金額で交付申請を行う事が可能となっていますが</a:t>
            </a:r>
            <a:r>
              <a:rPr lang="ja-JP" altLang="en-US" sz="1600" dirty="0" smtClean="0">
                <a:solidFill>
                  <a:schemeClr val="tx1"/>
                </a:solidFill>
                <a:latin typeface="ＭＳ ゴシック" panose="020B0609070205080204" pitchFamily="49" charset="-128"/>
                <a:ea typeface="ＭＳ ゴシック" panose="020B0609070205080204" pitchFamily="49" charset="-128"/>
              </a:rPr>
              <a:t>、</a:t>
            </a:r>
            <a:r>
              <a:rPr lang="ja-JP" altLang="en-US" sz="1600" dirty="0">
                <a:solidFill>
                  <a:schemeClr val="tx1"/>
                </a:solidFill>
                <a:latin typeface="ＭＳ ゴシック" panose="020B0609070205080204" pitchFamily="49" charset="-128"/>
                <a:ea typeface="ＭＳ ゴシック" panose="020B0609070205080204" pitchFamily="49" charset="-128"/>
              </a:rPr>
              <a:t>１</a:t>
            </a:r>
            <a:r>
              <a:rPr lang="ja-JP" altLang="en-US" sz="1600" dirty="0" smtClean="0">
                <a:solidFill>
                  <a:schemeClr val="tx1"/>
                </a:solidFill>
                <a:latin typeface="ＭＳ ゴシック" panose="020B0609070205080204" pitchFamily="49" charset="-128"/>
                <a:ea typeface="ＭＳ ゴシック" panose="020B0609070205080204" pitchFamily="49" charset="-128"/>
              </a:rPr>
              <a:t>件の</a:t>
            </a:r>
            <a:r>
              <a:rPr lang="ja-JP" altLang="en-US" sz="1600" dirty="0">
                <a:solidFill>
                  <a:schemeClr val="tx1"/>
                </a:solidFill>
                <a:latin typeface="ＭＳ ゴシック" panose="020B0609070205080204" pitchFamily="49" charset="-128"/>
                <a:ea typeface="ＭＳ ゴシック" panose="020B0609070205080204" pitchFamily="49" charset="-128"/>
              </a:rPr>
              <a:t>登録</a:t>
            </a:r>
            <a:r>
              <a:rPr lang="ja-JP" altLang="en-US" sz="1600" dirty="0" smtClean="0">
                <a:solidFill>
                  <a:schemeClr val="tx1"/>
                </a:solidFill>
                <a:latin typeface="ＭＳ ゴシック" panose="020B0609070205080204" pitchFamily="49" charset="-128"/>
                <a:ea typeface="ＭＳ ゴシック" panose="020B0609070205080204" pitchFamily="49" charset="-128"/>
              </a:rPr>
              <a:t>で５件</a:t>
            </a:r>
            <a:r>
              <a:rPr lang="ja-JP" altLang="en-US" sz="1600" dirty="0">
                <a:solidFill>
                  <a:schemeClr val="tx1"/>
                </a:solidFill>
                <a:latin typeface="ＭＳ ゴシック" panose="020B0609070205080204" pitchFamily="49" charset="-128"/>
                <a:ea typeface="ＭＳ ゴシック" panose="020B0609070205080204" pitchFamily="49" charset="-128"/>
              </a:rPr>
              <a:t>の交付申請といった大幅な変更でも問題ないです</a:t>
            </a:r>
            <a:r>
              <a:rPr lang="ja-JP" altLang="en-US" sz="1600" dirty="0" smtClean="0">
                <a:solidFill>
                  <a:schemeClr val="tx1"/>
                </a:solidFill>
                <a:latin typeface="ＭＳ ゴシック" panose="020B0609070205080204" pitchFamily="49" charset="-128"/>
                <a:ea typeface="ＭＳ ゴシック" panose="020B0609070205080204" pitchFamily="49" charset="-128"/>
              </a:rPr>
              <a:t>か？</a:t>
            </a:r>
            <a:endParaRPr lang="ja-JP" altLang="en-US" sz="1600" dirty="0">
              <a:solidFill>
                <a:schemeClr val="tx1"/>
              </a:solidFill>
              <a:latin typeface="ＭＳ ゴシック" panose="020B0609070205080204" pitchFamily="49" charset="-128"/>
              <a:ea typeface="ＭＳ ゴシック" panose="020B0609070205080204" pitchFamily="49" charset="-128"/>
            </a:endParaRPr>
          </a:p>
        </p:txBody>
      </p:sp>
      <p:sp>
        <p:nvSpPr>
          <p:cNvPr id="13" name="角丸四角形吹き出し 12"/>
          <p:cNvSpPr/>
          <p:nvPr/>
        </p:nvSpPr>
        <p:spPr>
          <a:xfrm>
            <a:off x="1122225" y="2214177"/>
            <a:ext cx="7273641" cy="597507"/>
          </a:xfrm>
          <a:prstGeom prst="wedgeRoundRectCallout">
            <a:avLst>
              <a:gd name="adj1" fmla="val 56113"/>
              <a:gd name="adj2" fmla="val -41238"/>
              <a:gd name="adj3" fmla="val 1666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ＭＳ ゴシック" panose="020B0609070205080204" pitchFamily="49" charset="-128"/>
                <a:ea typeface="ＭＳ ゴシック" panose="020B0609070205080204" pitchFamily="49" charset="-128"/>
              </a:rPr>
              <a:t>Ａ</a:t>
            </a:r>
            <a:r>
              <a:rPr lang="ja-JP" altLang="en-US" sz="1600" dirty="0">
                <a:solidFill>
                  <a:schemeClr val="tx1"/>
                </a:solidFill>
                <a:latin typeface="ＭＳ ゴシック" panose="020B0609070205080204" pitchFamily="49" charset="-128"/>
                <a:ea typeface="ＭＳ ゴシック" panose="020B0609070205080204" pitchFamily="49" charset="-128"/>
              </a:rPr>
              <a:t>１</a:t>
            </a:r>
            <a:r>
              <a:rPr lang="ja-JP" altLang="en-US" sz="1600" dirty="0" smtClean="0">
                <a:solidFill>
                  <a:schemeClr val="tx1"/>
                </a:solidFill>
                <a:latin typeface="ＭＳ ゴシック" panose="020B0609070205080204" pitchFamily="49" charset="-128"/>
                <a:ea typeface="ＭＳ ゴシック" panose="020B0609070205080204" pitchFamily="49" charset="-128"/>
              </a:rPr>
              <a:t>．</a:t>
            </a:r>
            <a:r>
              <a:rPr lang="ja-JP" altLang="en-US" sz="1600" dirty="0">
                <a:solidFill>
                  <a:schemeClr val="tx1"/>
                </a:solidFill>
                <a:latin typeface="ＭＳ ゴシック" panose="020B0609070205080204" pitchFamily="49" charset="-128"/>
                <a:ea typeface="ＭＳ ゴシック" panose="020B0609070205080204" pitchFamily="49" charset="-128"/>
              </a:rPr>
              <a:t>問題ありません。応募様式の修正提出の必要もありません。</a:t>
            </a:r>
          </a:p>
          <a:p>
            <a:r>
              <a:rPr lang="ja-JP" altLang="en-US" sz="1600" dirty="0">
                <a:solidFill>
                  <a:schemeClr val="tx1"/>
                </a:solidFill>
                <a:latin typeface="ＭＳ ゴシック" panose="020B0609070205080204" pitchFamily="49" charset="-128"/>
                <a:ea typeface="ＭＳ ゴシック" panose="020B0609070205080204" pitchFamily="49" charset="-128"/>
              </a:rPr>
              <a:t>交付申請の時点で追加となった各プロジェクト単位で申請を行って下さい。</a:t>
            </a:r>
          </a:p>
        </p:txBody>
      </p:sp>
      <p:sp>
        <p:nvSpPr>
          <p:cNvPr id="16" name="角丸四角形吹き出し 15"/>
          <p:cNvSpPr/>
          <p:nvPr/>
        </p:nvSpPr>
        <p:spPr>
          <a:xfrm>
            <a:off x="573576" y="3030807"/>
            <a:ext cx="6650184" cy="497622"/>
          </a:xfrm>
          <a:prstGeom prst="wedgeRoundRectCallout">
            <a:avLst>
              <a:gd name="adj1" fmla="val -54893"/>
              <a:gd name="adj2" fmla="val -40700"/>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ＭＳ ゴシック" panose="020B0609070205080204" pitchFamily="49" charset="-128"/>
                <a:ea typeface="ＭＳ ゴシック" panose="020B0609070205080204" pitchFamily="49" charset="-128"/>
              </a:rPr>
              <a:t>Ｑ</a:t>
            </a:r>
            <a:r>
              <a:rPr lang="ja-JP" altLang="en-US" sz="1600" dirty="0">
                <a:solidFill>
                  <a:schemeClr val="tx1"/>
                </a:solidFill>
                <a:latin typeface="ＭＳ ゴシック" panose="020B0609070205080204" pitchFamily="49" charset="-128"/>
                <a:ea typeface="ＭＳ ゴシック" panose="020B0609070205080204" pitchFamily="49" charset="-128"/>
              </a:rPr>
              <a:t>２</a:t>
            </a:r>
            <a:r>
              <a:rPr lang="ja-JP" altLang="en-US" sz="1600" dirty="0" smtClean="0">
                <a:solidFill>
                  <a:schemeClr val="tx1"/>
                </a:solidFill>
                <a:latin typeface="ＭＳ ゴシック" panose="020B0609070205080204" pitchFamily="49" charset="-128"/>
                <a:ea typeface="ＭＳ ゴシック" panose="020B0609070205080204" pitchFamily="49" charset="-128"/>
              </a:rPr>
              <a:t>．</a:t>
            </a:r>
            <a:r>
              <a:rPr lang="ja-JP" altLang="en-US" sz="1600" dirty="0">
                <a:solidFill>
                  <a:schemeClr val="tx1"/>
                </a:solidFill>
                <a:latin typeface="ＭＳ ゴシック" panose="020B0609070205080204" pitchFamily="49" charset="-128"/>
                <a:ea typeface="ＭＳ ゴシック" panose="020B0609070205080204" pitchFamily="49" charset="-128"/>
              </a:rPr>
              <a:t>各様式に押印を行う必要は</a:t>
            </a:r>
            <a:r>
              <a:rPr lang="ja-JP" altLang="en-US" sz="1600" dirty="0" smtClean="0">
                <a:solidFill>
                  <a:schemeClr val="tx1"/>
                </a:solidFill>
                <a:latin typeface="ＭＳ ゴシック" panose="020B0609070205080204" pitchFamily="49" charset="-128"/>
                <a:ea typeface="ＭＳ ゴシック" panose="020B0609070205080204" pitchFamily="49" charset="-128"/>
              </a:rPr>
              <a:t>ありますか？</a:t>
            </a:r>
            <a:endParaRPr lang="ja-JP" altLang="en-US" sz="1600" dirty="0">
              <a:solidFill>
                <a:schemeClr val="tx1"/>
              </a:solidFill>
              <a:latin typeface="ＭＳ ゴシック" panose="020B0609070205080204" pitchFamily="49" charset="-128"/>
              <a:ea typeface="ＭＳ ゴシック" panose="020B0609070205080204" pitchFamily="49" charset="-128"/>
            </a:endParaRPr>
          </a:p>
        </p:txBody>
      </p:sp>
      <p:sp>
        <p:nvSpPr>
          <p:cNvPr id="17" name="角丸四角形吹き出し 16"/>
          <p:cNvSpPr/>
          <p:nvPr/>
        </p:nvSpPr>
        <p:spPr>
          <a:xfrm>
            <a:off x="1122225" y="3746828"/>
            <a:ext cx="7040885" cy="557324"/>
          </a:xfrm>
          <a:prstGeom prst="wedgeRoundRectCallout">
            <a:avLst>
              <a:gd name="adj1" fmla="val 56113"/>
              <a:gd name="adj2" fmla="val -41238"/>
              <a:gd name="adj3" fmla="val 1666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ＭＳ ゴシック" panose="020B0609070205080204" pitchFamily="49" charset="-128"/>
                <a:ea typeface="ＭＳ ゴシック" panose="020B0609070205080204" pitchFamily="49" charset="-128"/>
              </a:rPr>
              <a:t>Ａ</a:t>
            </a:r>
            <a:r>
              <a:rPr lang="ja-JP" altLang="en-US" sz="1600" dirty="0">
                <a:solidFill>
                  <a:schemeClr val="tx1"/>
                </a:solidFill>
                <a:latin typeface="ＭＳ ゴシック" panose="020B0609070205080204" pitchFamily="49" charset="-128"/>
                <a:ea typeface="ＭＳ ゴシック" panose="020B0609070205080204" pitchFamily="49" charset="-128"/>
              </a:rPr>
              <a:t>２</a:t>
            </a:r>
            <a:r>
              <a:rPr lang="ja-JP" altLang="en-US" sz="1600" dirty="0" smtClean="0">
                <a:solidFill>
                  <a:schemeClr val="tx1"/>
                </a:solidFill>
                <a:latin typeface="ＭＳ ゴシック" panose="020B0609070205080204" pitchFamily="49" charset="-128"/>
                <a:ea typeface="ＭＳ ゴシック" panose="020B0609070205080204" pitchFamily="49" charset="-128"/>
              </a:rPr>
              <a:t>．</a:t>
            </a:r>
            <a:r>
              <a:rPr lang="ja-JP" altLang="en-US" sz="1600" dirty="0">
                <a:solidFill>
                  <a:schemeClr val="tx1"/>
                </a:solidFill>
                <a:latin typeface="ＭＳ ゴシック" panose="020B0609070205080204" pitchFamily="49" charset="-128"/>
                <a:ea typeface="ＭＳ ゴシック" panose="020B0609070205080204" pitchFamily="49" charset="-128"/>
              </a:rPr>
              <a:t>押印は不要です</a:t>
            </a:r>
            <a:r>
              <a:rPr lang="ja-JP" altLang="en-US" sz="1600" dirty="0" smtClean="0">
                <a:solidFill>
                  <a:schemeClr val="tx1"/>
                </a:solidFill>
                <a:latin typeface="ＭＳ ゴシック" panose="020B0609070205080204" pitchFamily="49" charset="-128"/>
                <a:ea typeface="ＭＳ ゴシック" panose="020B0609070205080204" pitchFamily="49" charset="-128"/>
              </a:rPr>
              <a:t>。</a:t>
            </a:r>
            <a:endParaRPr lang="ja-JP" altLang="en-US" sz="1600" dirty="0">
              <a:solidFill>
                <a:schemeClr val="tx1"/>
              </a:solidFill>
              <a:latin typeface="ＭＳ ゴシック" panose="020B0609070205080204" pitchFamily="49" charset="-128"/>
              <a:ea typeface="ＭＳ ゴシック" panose="020B0609070205080204" pitchFamily="49" charset="-128"/>
            </a:endParaRPr>
          </a:p>
        </p:txBody>
      </p:sp>
      <p:sp>
        <p:nvSpPr>
          <p:cNvPr id="18" name="角丸四角形吹き出し 17"/>
          <p:cNvSpPr/>
          <p:nvPr/>
        </p:nvSpPr>
        <p:spPr>
          <a:xfrm>
            <a:off x="573576" y="4522551"/>
            <a:ext cx="6650184" cy="716745"/>
          </a:xfrm>
          <a:prstGeom prst="wedgeRoundRectCallout">
            <a:avLst>
              <a:gd name="adj1" fmla="val -54893"/>
              <a:gd name="adj2" fmla="val -40700"/>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ＭＳ ゴシック" panose="020B0609070205080204" pitchFamily="49" charset="-128"/>
                <a:ea typeface="ＭＳ ゴシック" panose="020B0609070205080204" pitchFamily="49" charset="-128"/>
              </a:rPr>
              <a:t>Ｑ</a:t>
            </a:r>
            <a:r>
              <a:rPr lang="ja-JP" altLang="en-US" sz="1600" dirty="0">
                <a:solidFill>
                  <a:schemeClr val="tx1"/>
                </a:solidFill>
                <a:latin typeface="ＭＳ ゴシック" panose="020B0609070205080204" pitchFamily="49" charset="-128"/>
                <a:ea typeface="ＭＳ ゴシック" panose="020B0609070205080204" pitchFamily="49" charset="-128"/>
              </a:rPr>
              <a:t>３</a:t>
            </a:r>
            <a:r>
              <a:rPr lang="ja-JP" altLang="en-US" sz="1600" dirty="0" smtClean="0">
                <a:solidFill>
                  <a:schemeClr val="tx1"/>
                </a:solidFill>
                <a:latin typeface="ＭＳ ゴシック" panose="020B0609070205080204" pitchFamily="49" charset="-128"/>
                <a:ea typeface="ＭＳ ゴシック" panose="020B0609070205080204" pitchFamily="49" charset="-128"/>
              </a:rPr>
              <a:t>．</a:t>
            </a:r>
            <a:r>
              <a:rPr lang="ja-JP" altLang="en-US" sz="1600" dirty="0">
                <a:solidFill>
                  <a:schemeClr val="tx1"/>
                </a:solidFill>
                <a:latin typeface="ＭＳ ゴシック" panose="020B0609070205080204" pitchFamily="49" charset="-128"/>
                <a:ea typeface="ＭＳ ゴシック" panose="020B0609070205080204" pitchFamily="49" charset="-128"/>
              </a:rPr>
              <a:t>交付決定を受けた内容について、各項目で増額があれば、変更申請手続きが</a:t>
            </a:r>
            <a:r>
              <a:rPr lang="ja-JP" altLang="en-US" sz="1600" dirty="0" smtClean="0">
                <a:solidFill>
                  <a:schemeClr val="tx1"/>
                </a:solidFill>
                <a:latin typeface="ＭＳ ゴシック" panose="020B0609070205080204" pitchFamily="49" charset="-128"/>
                <a:ea typeface="ＭＳ ゴシック" panose="020B0609070205080204" pitchFamily="49" charset="-128"/>
              </a:rPr>
              <a:t>必要ですか？</a:t>
            </a:r>
            <a:endParaRPr lang="ja-JP" altLang="en-US" sz="1600" dirty="0">
              <a:solidFill>
                <a:schemeClr val="tx1"/>
              </a:solidFill>
              <a:latin typeface="ＭＳ ゴシック" panose="020B0609070205080204" pitchFamily="49" charset="-128"/>
              <a:ea typeface="ＭＳ ゴシック" panose="020B0609070205080204" pitchFamily="49" charset="-128"/>
            </a:endParaRPr>
          </a:p>
        </p:txBody>
      </p:sp>
      <p:sp>
        <p:nvSpPr>
          <p:cNvPr id="25" name="角丸四角形吹き出し 24"/>
          <p:cNvSpPr/>
          <p:nvPr/>
        </p:nvSpPr>
        <p:spPr>
          <a:xfrm>
            <a:off x="1280168" y="5457695"/>
            <a:ext cx="6882942" cy="687777"/>
          </a:xfrm>
          <a:prstGeom prst="wedgeRoundRectCallout">
            <a:avLst>
              <a:gd name="adj1" fmla="val 56113"/>
              <a:gd name="adj2" fmla="val -41238"/>
              <a:gd name="adj3" fmla="val 1666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ＭＳ ゴシック" panose="020B0609070205080204" pitchFamily="49" charset="-128"/>
                <a:ea typeface="ＭＳ ゴシック" panose="020B0609070205080204" pitchFamily="49" charset="-128"/>
              </a:rPr>
              <a:t>Ａ</a:t>
            </a:r>
            <a:r>
              <a:rPr lang="ja-JP" altLang="en-US" sz="1600" dirty="0">
                <a:solidFill>
                  <a:schemeClr val="tx1"/>
                </a:solidFill>
                <a:latin typeface="ＭＳ ゴシック" panose="020B0609070205080204" pitchFamily="49" charset="-128"/>
                <a:ea typeface="ＭＳ ゴシック" panose="020B0609070205080204" pitchFamily="49" charset="-128"/>
              </a:rPr>
              <a:t>３</a:t>
            </a:r>
            <a:r>
              <a:rPr lang="ja-JP" altLang="en-US" sz="1600" dirty="0" smtClean="0">
                <a:solidFill>
                  <a:schemeClr val="tx1"/>
                </a:solidFill>
                <a:latin typeface="ＭＳ ゴシック" panose="020B0609070205080204" pitchFamily="49" charset="-128"/>
                <a:ea typeface="ＭＳ ゴシック" panose="020B0609070205080204" pitchFamily="49" charset="-128"/>
              </a:rPr>
              <a:t>．</a:t>
            </a:r>
            <a:r>
              <a:rPr lang="ja-JP" altLang="en-US" sz="1600" dirty="0">
                <a:solidFill>
                  <a:schemeClr val="tx1"/>
                </a:solidFill>
                <a:latin typeface="ＭＳ ゴシック" panose="020B0609070205080204" pitchFamily="49" charset="-128"/>
                <a:ea typeface="ＭＳ ゴシック" panose="020B0609070205080204" pitchFamily="49" charset="-128"/>
              </a:rPr>
              <a:t>事業内容の変更が無く</a:t>
            </a:r>
            <a:r>
              <a:rPr lang="en-US" altLang="ja-JP" sz="1600" dirty="0">
                <a:solidFill>
                  <a:schemeClr val="tx1"/>
                </a:solidFill>
                <a:latin typeface="ＭＳ ゴシック" panose="020B0609070205080204" pitchFamily="49" charset="-128"/>
                <a:ea typeface="ＭＳ ゴシック" panose="020B0609070205080204" pitchFamily="49" charset="-128"/>
              </a:rPr>
              <a:t>(</a:t>
            </a:r>
            <a:r>
              <a:rPr lang="ja-JP" altLang="en-US" sz="1600" dirty="0">
                <a:solidFill>
                  <a:schemeClr val="tx1"/>
                </a:solidFill>
                <a:latin typeface="ＭＳ ゴシック" panose="020B0609070205080204" pitchFamily="49" charset="-128"/>
                <a:ea typeface="ＭＳ ゴシック" panose="020B0609070205080204" pitchFamily="49" charset="-128"/>
              </a:rPr>
              <a:t>新規に申請する項目が無く）、補助対象経費の総額が増額とならなければ基本的には変更申請は必要ありません。</a:t>
            </a:r>
          </a:p>
        </p:txBody>
      </p:sp>
    </p:spTree>
    <p:extLst>
      <p:ext uri="{BB962C8B-B14F-4D97-AF65-F5344CB8AC3E}">
        <p14:creationId xmlns:p14="http://schemas.microsoft.com/office/powerpoint/2010/main" val="3705395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6" grpId="0" animBg="1"/>
      <p:bldP spid="17" grpId="0" animBg="1"/>
      <p:bldP spid="18" grpId="0" animBg="1"/>
      <p:bldP spid="25"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7 </a:t>
            </a:r>
            <a:r>
              <a:rPr kumimoji="1" lang="ja-JP" altLang="en-US" dirty="0" smtClean="0"/>
              <a:t>代表事業者登録様式及び交付申請様式</a:t>
            </a:r>
            <a:r>
              <a:rPr lang="ja-JP" altLang="en-US" dirty="0"/>
              <a:t>（よくあるご質問</a:t>
            </a:r>
            <a:r>
              <a:rPr lang="en-US" altLang="ja-JP" dirty="0"/>
              <a:t>)</a:t>
            </a:r>
            <a:endParaRPr kumimoji="1" lang="ja-JP" altLang="en-US" dirty="0"/>
          </a:p>
        </p:txBody>
      </p:sp>
      <p:sp>
        <p:nvSpPr>
          <p:cNvPr id="15" name="タイトル 1"/>
          <p:cNvSpPr txBox="1">
            <a:spLocks/>
          </p:cNvSpPr>
          <p:nvPr/>
        </p:nvSpPr>
        <p:spPr>
          <a:xfrm>
            <a:off x="8150347" y="0"/>
            <a:ext cx="993653" cy="393138"/>
          </a:xfrm>
          <a:prstGeom prst="rect">
            <a:avLst/>
          </a:prstGeom>
          <a:noFill/>
          <a:ln w="25400">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4000"/>
              </a:lnSpc>
            </a:pPr>
            <a:r>
              <a:rPr lang="en-US" altLang="ja-JP" sz="1400" b="1" dirty="0" smtClean="0">
                <a:latin typeface="ＭＳ ゴシック" panose="020B0609070205080204" pitchFamily="49" charset="-128"/>
                <a:ea typeface="ＭＳ ゴシック" panose="020B0609070205080204" pitchFamily="49" charset="-128"/>
              </a:rPr>
              <a:t>54/56</a:t>
            </a:r>
            <a:endParaRPr lang="ja-JP" altLang="en-US" sz="1400" b="1" dirty="0">
              <a:latin typeface="ＭＳ ゴシック" panose="020B0609070205080204" pitchFamily="49" charset="-128"/>
              <a:ea typeface="ＭＳ ゴシック" panose="020B0609070205080204" pitchFamily="49" charset="-128"/>
            </a:endParaRPr>
          </a:p>
        </p:txBody>
      </p:sp>
      <p:sp>
        <p:nvSpPr>
          <p:cNvPr id="12" name="角丸四角形吹き出し 11"/>
          <p:cNvSpPr/>
          <p:nvPr/>
        </p:nvSpPr>
        <p:spPr>
          <a:xfrm>
            <a:off x="631764" y="966817"/>
            <a:ext cx="6591996" cy="736723"/>
          </a:xfrm>
          <a:prstGeom prst="wedgeRoundRectCallout">
            <a:avLst>
              <a:gd name="adj1" fmla="val -54893"/>
              <a:gd name="adj2" fmla="val -40700"/>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ＭＳ ゴシック" panose="020B0609070205080204" pitchFamily="49" charset="-128"/>
                <a:ea typeface="ＭＳ ゴシック" panose="020B0609070205080204" pitchFamily="49" charset="-128"/>
              </a:rPr>
              <a:t>Ｑ</a:t>
            </a:r>
            <a:r>
              <a:rPr lang="ja-JP" altLang="en-US" sz="1600" dirty="0">
                <a:solidFill>
                  <a:schemeClr val="tx1"/>
                </a:solidFill>
                <a:latin typeface="ＭＳ ゴシック" panose="020B0609070205080204" pitchFamily="49" charset="-128"/>
                <a:ea typeface="ＭＳ ゴシック" panose="020B0609070205080204" pitchFamily="49" charset="-128"/>
              </a:rPr>
              <a:t>４</a:t>
            </a:r>
            <a:r>
              <a:rPr lang="ja-JP" altLang="en-US" sz="1600" dirty="0" smtClean="0">
                <a:solidFill>
                  <a:schemeClr val="tx1"/>
                </a:solidFill>
                <a:latin typeface="ＭＳ ゴシック" panose="020B0609070205080204" pitchFamily="49" charset="-128"/>
                <a:ea typeface="ＭＳ ゴシック" panose="020B0609070205080204" pitchFamily="49" charset="-128"/>
              </a:rPr>
              <a:t>．</a:t>
            </a:r>
            <a:r>
              <a:rPr lang="ja-JP" altLang="en-US" sz="1600" dirty="0">
                <a:solidFill>
                  <a:schemeClr val="tx1"/>
                </a:solidFill>
                <a:latin typeface="ＭＳ ゴシック" panose="020B0609070205080204" pitchFamily="49" charset="-128"/>
                <a:ea typeface="ＭＳ ゴシック" panose="020B0609070205080204" pitchFamily="49" charset="-128"/>
              </a:rPr>
              <a:t>施工プロジェクトで建築士がプロジェクトに参加していない場合、所定様式③の記載は、誰が行えばよいか。</a:t>
            </a:r>
          </a:p>
        </p:txBody>
      </p:sp>
      <p:sp>
        <p:nvSpPr>
          <p:cNvPr id="13" name="角丸四角形吹き出し 12"/>
          <p:cNvSpPr/>
          <p:nvPr/>
        </p:nvSpPr>
        <p:spPr>
          <a:xfrm>
            <a:off x="1254206" y="1926529"/>
            <a:ext cx="7273641" cy="1318163"/>
          </a:xfrm>
          <a:prstGeom prst="wedgeRoundRectCallout">
            <a:avLst>
              <a:gd name="adj1" fmla="val 56113"/>
              <a:gd name="adj2" fmla="val -41238"/>
              <a:gd name="adj3" fmla="val 1666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ＭＳ ゴシック" panose="020B0609070205080204" pitchFamily="49" charset="-128"/>
                <a:ea typeface="ＭＳ ゴシック" panose="020B0609070205080204" pitchFamily="49" charset="-128"/>
              </a:rPr>
              <a:t>Ａ</a:t>
            </a:r>
            <a:r>
              <a:rPr lang="ja-JP" altLang="en-US" sz="1600" dirty="0">
                <a:solidFill>
                  <a:schemeClr val="tx1"/>
                </a:solidFill>
                <a:latin typeface="ＭＳ ゴシック" panose="020B0609070205080204" pitchFamily="49" charset="-128"/>
                <a:ea typeface="ＭＳ ゴシック" panose="020B0609070205080204" pitchFamily="49" charset="-128"/>
              </a:rPr>
              <a:t>５．要件適合に関して責任を</a:t>
            </a:r>
            <a:r>
              <a:rPr lang="ja-JP" altLang="en-US" sz="1600" dirty="0" smtClean="0">
                <a:solidFill>
                  <a:schemeClr val="tx1"/>
                </a:solidFill>
                <a:latin typeface="ＭＳ ゴシック" panose="020B0609070205080204" pitchFamily="49" charset="-128"/>
                <a:ea typeface="ＭＳ ゴシック" panose="020B0609070205080204" pitchFamily="49" charset="-128"/>
              </a:rPr>
              <a:t>持つ建築士</a:t>
            </a:r>
            <a:r>
              <a:rPr lang="ja-JP" altLang="en-US" sz="1600" dirty="0">
                <a:solidFill>
                  <a:schemeClr val="tx1"/>
                </a:solidFill>
                <a:latin typeface="ＭＳ ゴシック" panose="020B0609070205080204" pitchFamily="49" charset="-128"/>
                <a:ea typeface="ＭＳ ゴシック" panose="020B0609070205080204" pitchFamily="49" charset="-128"/>
              </a:rPr>
              <a:t>がいない場合、補助金の申請はできません。</a:t>
            </a:r>
          </a:p>
          <a:p>
            <a:r>
              <a:rPr lang="ja-JP" altLang="en-US" sz="1600" dirty="0">
                <a:solidFill>
                  <a:schemeClr val="tx1"/>
                </a:solidFill>
                <a:latin typeface="ＭＳ ゴシック" panose="020B0609070205080204" pitchFamily="49" charset="-128"/>
                <a:ea typeface="ＭＳ ゴシック" panose="020B0609070205080204" pitchFamily="49" charset="-128"/>
              </a:rPr>
              <a:t>設計時の建築士に限りませんが、外注を含め要件適合に関して責任を持つことができる建築士を配置して下さい。</a:t>
            </a:r>
          </a:p>
        </p:txBody>
      </p:sp>
      <p:sp>
        <p:nvSpPr>
          <p:cNvPr id="18" name="角丸四角形吹き出し 17"/>
          <p:cNvSpPr/>
          <p:nvPr/>
        </p:nvSpPr>
        <p:spPr>
          <a:xfrm>
            <a:off x="573576" y="3467682"/>
            <a:ext cx="6650184" cy="440440"/>
          </a:xfrm>
          <a:prstGeom prst="wedgeRoundRectCallout">
            <a:avLst>
              <a:gd name="adj1" fmla="val -54893"/>
              <a:gd name="adj2" fmla="val -40700"/>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ＭＳ ゴシック" panose="020B0609070205080204" pitchFamily="49" charset="-128"/>
                <a:ea typeface="ＭＳ ゴシック" panose="020B0609070205080204" pitchFamily="49" charset="-128"/>
              </a:rPr>
              <a:t>Ｑ</a:t>
            </a:r>
            <a:r>
              <a:rPr lang="ja-JP" altLang="en-US" sz="1600" dirty="0">
                <a:solidFill>
                  <a:schemeClr val="tx1"/>
                </a:solidFill>
                <a:latin typeface="ＭＳ ゴシック" panose="020B0609070205080204" pitchFamily="49" charset="-128"/>
                <a:ea typeface="ＭＳ ゴシック" panose="020B0609070205080204" pitchFamily="49" charset="-128"/>
              </a:rPr>
              <a:t>５．様式③において適合確認の根拠となる資料を提出するのか。</a:t>
            </a:r>
          </a:p>
        </p:txBody>
      </p:sp>
      <p:sp>
        <p:nvSpPr>
          <p:cNvPr id="25" name="角丸四角形吹き出し 24"/>
          <p:cNvSpPr/>
          <p:nvPr/>
        </p:nvSpPr>
        <p:spPr>
          <a:xfrm>
            <a:off x="1254206" y="4115710"/>
            <a:ext cx="6882942" cy="1283008"/>
          </a:xfrm>
          <a:prstGeom prst="wedgeRoundRectCallout">
            <a:avLst>
              <a:gd name="adj1" fmla="val 56113"/>
              <a:gd name="adj2" fmla="val -41238"/>
              <a:gd name="adj3" fmla="val 1666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ＭＳ ゴシック" panose="020B0609070205080204" pitchFamily="49" charset="-128"/>
                <a:ea typeface="ＭＳ ゴシック" panose="020B0609070205080204" pitchFamily="49" charset="-128"/>
              </a:rPr>
              <a:t>Ａ</a:t>
            </a:r>
            <a:r>
              <a:rPr lang="ja-JP" altLang="en-US" sz="1600" dirty="0">
                <a:solidFill>
                  <a:schemeClr val="tx1"/>
                </a:solidFill>
                <a:latin typeface="ＭＳ ゴシック" panose="020B0609070205080204" pitchFamily="49" charset="-128"/>
                <a:ea typeface="ＭＳ ゴシック" panose="020B0609070205080204" pitchFamily="49" charset="-128"/>
              </a:rPr>
              <a:t>５．建築士が責任を持って要件確認の結果を様式③に記載することとし</a:t>
            </a:r>
            <a:r>
              <a:rPr lang="ja-JP" altLang="en-US" sz="1600" dirty="0" smtClean="0">
                <a:solidFill>
                  <a:schemeClr val="tx1"/>
                </a:solidFill>
                <a:latin typeface="ＭＳ ゴシック" panose="020B0609070205080204" pitchFamily="49" charset="-128"/>
                <a:ea typeface="ＭＳ ゴシック" panose="020B0609070205080204" pitchFamily="49" charset="-128"/>
              </a:rPr>
              <a:t>、</a:t>
            </a:r>
            <a:r>
              <a:rPr lang="ja-JP" altLang="en-US" sz="1600" dirty="0">
                <a:solidFill>
                  <a:schemeClr val="tx1"/>
                </a:solidFill>
                <a:latin typeface="ＭＳ ゴシック" panose="020B0609070205080204" pitchFamily="49" charset="-128"/>
                <a:ea typeface="ＭＳ ゴシック" panose="020B0609070205080204" pitchFamily="49" charset="-128"/>
              </a:rPr>
              <a:t>適合</a:t>
            </a:r>
            <a:r>
              <a:rPr lang="ja-JP" altLang="en-US" sz="1600" dirty="0" smtClean="0">
                <a:solidFill>
                  <a:schemeClr val="tx1"/>
                </a:solidFill>
                <a:latin typeface="ＭＳ ゴシック" panose="020B0609070205080204" pitchFamily="49" charset="-128"/>
                <a:ea typeface="ＭＳ ゴシック" panose="020B0609070205080204" pitchFamily="49" charset="-128"/>
              </a:rPr>
              <a:t>確認の</a:t>
            </a:r>
            <a:r>
              <a:rPr lang="ja-JP" altLang="en-US" sz="1600" dirty="0">
                <a:solidFill>
                  <a:schemeClr val="tx1"/>
                </a:solidFill>
                <a:latin typeface="ＭＳ ゴシック" panose="020B0609070205080204" pitchFamily="49" charset="-128"/>
                <a:ea typeface="ＭＳ ゴシック" panose="020B0609070205080204" pitchFamily="49" charset="-128"/>
              </a:rPr>
              <a:t>根拠資料</a:t>
            </a:r>
            <a:r>
              <a:rPr lang="ja-JP" altLang="en-US" sz="1600" dirty="0" smtClean="0">
                <a:solidFill>
                  <a:schemeClr val="tx1"/>
                </a:solidFill>
                <a:latin typeface="ＭＳ ゴシック" panose="020B0609070205080204" pitchFamily="49" charset="-128"/>
                <a:ea typeface="ＭＳ ゴシック" panose="020B0609070205080204" pitchFamily="49" charset="-128"/>
              </a:rPr>
              <a:t>は求めません。ただし後日</a:t>
            </a:r>
            <a:r>
              <a:rPr lang="ja-JP" altLang="en-US" sz="1600" dirty="0">
                <a:solidFill>
                  <a:schemeClr val="tx1"/>
                </a:solidFill>
                <a:latin typeface="ＭＳ ゴシック" panose="020B0609070205080204" pitchFamily="49" charset="-128"/>
                <a:ea typeface="ＭＳ ゴシック" panose="020B0609070205080204" pitchFamily="49" charset="-128"/>
              </a:rPr>
              <a:t>会計検査や建築</a:t>
            </a:r>
            <a:r>
              <a:rPr lang="en-US" altLang="ja-JP" sz="1600" dirty="0">
                <a:solidFill>
                  <a:schemeClr val="tx1"/>
                </a:solidFill>
                <a:latin typeface="ＭＳ ゴシック" panose="020B0609070205080204" pitchFamily="49" charset="-128"/>
                <a:ea typeface="ＭＳ ゴシック" panose="020B0609070205080204" pitchFamily="49" charset="-128"/>
              </a:rPr>
              <a:t>BIM</a:t>
            </a:r>
            <a:r>
              <a:rPr lang="ja-JP" altLang="en-US" sz="1600" dirty="0">
                <a:solidFill>
                  <a:schemeClr val="tx1"/>
                </a:solidFill>
                <a:latin typeface="ＭＳ ゴシック" panose="020B0609070205080204" pitchFamily="49" charset="-128"/>
                <a:ea typeface="ＭＳ ゴシック" panose="020B0609070205080204" pitchFamily="49" charset="-128"/>
              </a:rPr>
              <a:t>加速化事業の現地検査で提出を求められる可能性がありますので、適切に保存してください。</a:t>
            </a:r>
          </a:p>
        </p:txBody>
      </p:sp>
    </p:spTree>
    <p:extLst>
      <p:ext uri="{BB962C8B-B14F-4D97-AF65-F5344CB8AC3E}">
        <p14:creationId xmlns:p14="http://schemas.microsoft.com/office/powerpoint/2010/main" val="1619898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8" grpId="0" animBg="1"/>
      <p:bldP spid="25"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p:nvPr/>
        </p:nvPicPr>
        <p:blipFill>
          <a:blip r:embed="rId3">
            <a:extLst>
              <a:ext uri="{28A0092B-C50C-407E-A947-70E740481C1C}">
                <a14:useLocalDpi xmlns:a14="http://schemas.microsoft.com/office/drawing/2010/main" val="0"/>
              </a:ext>
            </a:extLst>
          </a:blip>
          <a:srcRect/>
          <a:stretch>
            <a:fillRect/>
          </a:stretch>
        </p:blipFill>
        <p:spPr bwMode="auto">
          <a:xfrm>
            <a:off x="253435" y="2379768"/>
            <a:ext cx="4899157" cy="1618549"/>
          </a:xfrm>
          <a:prstGeom prst="rect">
            <a:avLst/>
          </a:prstGeom>
          <a:noFill/>
          <a:ln>
            <a:noFill/>
          </a:ln>
        </p:spPr>
      </p:pic>
      <p:pic>
        <p:nvPicPr>
          <p:cNvPr id="8" name="図 7"/>
          <p:cNvPicPr/>
          <p:nvPr/>
        </p:nvPicPr>
        <p:blipFill>
          <a:blip r:embed="rId4">
            <a:extLst>
              <a:ext uri="{28A0092B-C50C-407E-A947-70E740481C1C}">
                <a14:useLocalDpi xmlns:a14="http://schemas.microsoft.com/office/drawing/2010/main" val="0"/>
              </a:ext>
            </a:extLst>
          </a:blip>
          <a:srcRect/>
          <a:stretch>
            <a:fillRect/>
          </a:stretch>
        </p:blipFill>
        <p:spPr bwMode="auto">
          <a:xfrm>
            <a:off x="253436" y="4662302"/>
            <a:ext cx="4899157" cy="1609761"/>
          </a:xfrm>
          <a:prstGeom prst="rect">
            <a:avLst/>
          </a:prstGeom>
          <a:noFill/>
          <a:ln>
            <a:noFill/>
          </a:ln>
        </p:spPr>
      </p:pic>
      <p:sp>
        <p:nvSpPr>
          <p:cNvPr id="3" name="タイトル 2"/>
          <p:cNvSpPr>
            <a:spLocks noGrp="1"/>
          </p:cNvSpPr>
          <p:nvPr>
            <p:ph type="title"/>
          </p:nvPr>
        </p:nvSpPr>
        <p:spPr>
          <a:xfrm>
            <a:off x="250825" y="1"/>
            <a:ext cx="7607839" cy="495300"/>
          </a:xfrm>
        </p:spPr>
        <p:txBody>
          <a:bodyPr/>
          <a:lstStyle/>
          <a:p>
            <a:r>
              <a:rPr lang="en-US" altLang="ja-JP" dirty="0" smtClean="0"/>
              <a:t>8 </a:t>
            </a:r>
            <a:r>
              <a:rPr lang="ja-JP" altLang="en-US" dirty="0" smtClean="0"/>
              <a:t>本補助</a:t>
            </a:r>
            <a:r>
              <a:rPr lang="ja-JP" altLang="en-US" dirty="0"/>
              <a:t>金により取得する備品（パソコン等）の取扱いについて</a:t>
            </a:r>
            <a:endParaRPr kumimoji="1" lang="ja-JP" altLang="en-US" dirty="0"/>
          </a:p>
        </p:txBody>
      </p:sp>
      <p:sp>
        <p:nvSpPr>
          <p:cNvPr id="5" name="コンテンツ プレースホルダー 2"/>
          <p:cNvSpPr>
            <a:spLocks noGrp="1"/>
          </p:cNvSpPr>
          <p:nvPr>
            <p:ph idx="1"/>
          </p:nvPr>
        </p:nvSpPr>
        <p:spPr>
          <a:xfrm>
            <a:off x="250825" y="948907"/>
            <a:ext cx="8642350" cy="716744"/>
          </a:xfrm>
        </p:spPr>
        <p:txBody>
          <a:bodyPr>
            <a:normAutofit/>
          </a:bodyPr>
          <a:lstStyle/>
          <a:p>
            <a:pPr marL="0" indent="0">
              <a:buNone/>
            </a:pPr>
            <a:r>
              <a:rPr lang="ja-JP" altLang="ja-JP" sz="1400" b="1" dirty="0">
                <a:solidFill>
                  <a:srgbClr val="002060"/>
                </a:solidFill>
                <a:latin typeface="ＭＳ ゴシック" panose="020B0609070205080204" pitchFamily="49" charset="-128"/>
                <a:ea typeface="ＭＳ ゴシック" panose="020B0609070205080204" pitchFamily="49" charset="-128"/>
              </a:rPr>
              <a:t>○ 補助対象経費として取得価格から控除するべき金額</a:t>
            </a:r>
            <a:endParaRPr lang="ja-JP" altLang="ja-JP" sz="1400" dirty="0">
              <a:solidFill>
                <a:srgbClr val="002060"/>
              </a:solidFill>
              <a:latin typeface="ＭＳ ゴシック" panose="020B0609070205080204" pitchFamily="49" charset="-128"/>
              <a:ea typeface="ＭＳ ゴシック" panose="020B0609070205080204" pitchFamily="49" charset="-128"/>
            </a:endParaRPr>
          </a:p>
          <a:p>
            <a:r>
              <a:rPr lang="ja-JP" altLang="ja-JP" sz="1400" dirty="0">
                <a:latin typeface="ＭＳ ゴシック" panose="020B0609070205080204" pitchFamily="49" charset="-128"/>
                <a:ea typeface="ＭＳ ゴシック" panose="020B0609070205080204" pitchFamily="49" charset="-128"/>
              </a:rPr>
              <a:t>取得価格に以下の表に定める率を乗じたもの</a:t>
            </a:r>
          </a:p>
        </p:txBody>
      </p:sp>
      <p:sp>
        <p:nvSpPr>
          <p:cNvPr id="6" name="コンテンツ プレースホルダー 2"/>
          <p:cNvSpPr txBox="1">
            <a:spLocks/>
          </p:cNvSpPr>
          <p:nvPr/>
        </p:nvSpPr>
        <p:spPr>
          <a:xfrm>
            <a:off x="127244" y="1872070"/>
            <a:ext cx="3392332" cy="595474"/>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en-US" altLang="ja-JP" sz="1400" b="1" dirty="0">
                <a:solidFill>
                  <a:srgbClr val="002060"/>
                </a:solidFill>
                <a:latin typeface="ＭＳ ゴシック" panose="020B0609070205080204" pitchFamily="49" charset="-128"/>
                <a:ea typeface="ＭＳ ゴシック" panose="020B0609070205080204" pitchFamily="49" charset="-128"/>
              </a:rPr>
              <a:t>【</a:t>
            </a:r>
            <a:r>
              <a:rPr lang="ja-JP" altLang="en-US" sz="1400" b="1" dirty="0">
                <a:solidFill>
                  <a:srgbClr val="002060"/>
                </a:solidFill>
                <a:latin typeface="ＭＳ ゴシック" panose="020B0609070205080204" pitchFamily="49" charset="-128"/>
                <a:ea typeface="ＭＳ ゴシック" panose="020B0609070205080204" pitchFamily="49" charset="-128"/>
              </a:rPr>
              <a:t>パソコン、関連機器等有形物の場合</a:t>
            </a:r>
            <a:r>
              <a:rPr lang="en-US" altLang="ja-JP" sz="1400" b="1" dirty="0" smtClean="0">
                <a:solidFill>
                  <a:srgbClr val="002060"/>
                </a:solidFill>
                <a:latin typeface="ＭＳ ゴシック" panose="020B0609070205080204" pitchFamily="49" charset="-128"/>
                <a:ea typeface="ＭＳ ゴシック" panose="020B0609070205080204" pitchFamily="49" charset="-128"/>
              </a:rPr>
              <a:t>】</a:t>
            </a:r>
          </a:p>
          <a:p>
            <a:pPr marL="0" indent="0">
              <a:lnSpc>
                <a:spcPct val="100000"/>
              </a:lnSpc>
              <a:spcBef>
                <a:spcPts val="0"/>
              </a:spcBef>
              <a:buNone/>
            </a:pPr>
            <a:r>
              <a:rPr lang="ja-JP" altLang="en-US" sz="1400" b="1" dirty="0" smtClean="0">
                <a:solidFill>
                  <a:srgbClr val="002060"/>
                </a:solidFill>
                <a:latin typeface="ＭＳ ゴシック" panose="020B0609070205080204" pitchFamily="49" charset="-128"/>
                <a:ea typeface="ＭＳ ゴシック" panose="020B0609070205080204" pitchFamily="49" charset="-128"/>
              </a:rPr>
              <a:t>（</a:t>
            </a:r>
            <a:r>
              <a:rPr lang="en-US" altLang="ja-JP" sz="1400" b="1" dirty="0" smtClean="0">
                <a:solidFill>
                  <a:srgbClr val="002060"/>
                </a:solidFill>
                <a:latin typeface="ＭＳ ゴシック" panose="020B0609070205080204" pitchFamily="49" charset="-128"/>
                <a:ea typeface="ＭＳ ゴシック" panose="020B0609070205080204" pitchFamily="49" charset="-128"/>
              </a:rPr>
              <a:t>BIM</a:t>
            </a:r>
            <a:r>
              <a:rPr lang="ja-JP" altLang="en-US" sz="1400" b="1" dirty="0" smtClean="0">
                <a:solidFill>
                  <a:srgbClr val="002060"/>
                </a:solidFill>
                <a:latin typeface="ＭＳ ゴシック" panose="020B0609070205080204" pitchFamily="49" charset="-128"/>
                <a:ea typeface="ＭＳ ゴシック" panose="020B0609070205080204" pitchFamily="49" charset="-128"/>
              </a:rPr>
              <a:t>ソフトウェア</a:t>
            </a:r>
            <a:r>
              <a:rPr lang="ja-JP" altLang="en-US" sz="1400" b="1" dirty="0">
                <a:solidFill>
                  <a:srgbClr val="002060"/>
                </a:solidFill>
                <a:latin typeface="ＭＳ ゴシック" panose="020B0609070205080204" pitchFamily="49" charset="-128"/>
                <a:ea typeface="ＭＳ ゴシック" panose="020B0609070205080204" pitchFamily="49" charset="-128"/>
              </a:rPr>
              <a:t>関連費）</a:t>
            </a:r>
            <a:endParaRPr lang="ja-JP" altLang="en-US" sz="1400" dirty="0">
              <a:solidFill>
                <a:srgbClr val="002060"/>
              </a:solidFill>
              <a:latin typeface="ＭＳ ゴシック" panose="020B0609070205080204" pitchFamily="49" charset="-128"/>
              <a:ea typeface="ＭＳ ゴシック" panose="020B0609070205080204" pitchFamily="49" charset="-128"/>
            </a:endParaRPr>
          </a:p>
        </p:txBody>
      </p:sp>
      <p:sp>
        <p:nvSpPr>
          <p:cNvPr id="9" name="コンテンツ プレースホルダー 2"/>
          <p:cNvSpPr txBox="1">
            <a:spLocks/>
          </p:cNvSpPr>
          <p:nvPr/>
        </p:nvSpPr>
        <p:spPr>
          <a:xfrm>
            <a:off x="127244" y="4207517"/>
            <a:ext cx="4234114" cy="677203"/>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spcBef>
                <a:spcPts val="0"/>
              </a:spcBef>
              <a:buNone/>
            </a:pPr>
            <a:r>
              <a:rPr lang="en-US" altLang="ja-JP" sz="1400" b="1" dirty="0">
                <a:solidFill>
                  <a:srgbClr val="002060"/>
                </a:solidFill>
                <a:latin typeface="ＭＳ ゴシック" panose="020B0609070205080204" pitchFamily="49" charset="-128"/>
                <a:ea typeface="ＭＳ ゴシック" panose="020B0609070205080204" pitchFamily="49" charset="-128"/>
              </a:rPr>
              <a:t>【</a:t>
            </a:r>
            <a:r>
              <a:rPr lang="ja-JP" altLang="en-US" sz="1400" b="1" dirty="0">
                <a:solidFill>
                  <a:srgbClr val="002060"/>
                </a:solidFill>
                <a:latin typeface="ＭＳ ゴシック" panose="020B0609070205080204" pitchFamily="49" charset="-128"/>
                <a:ea typeface="ＭＳ ゴシック" panose="020B0609070205080204" pitchFamily="49" charset="-128"/>
              </a:rPr>
              <a:t>ソフトウェア等無形物の場合</a:t>
            </a:r>
            <a:r>
              <a:rPr lang="en-US" altLang="ja-JP" sz="1400" b="1" dirty="0" smtClean="0">
                <a:solidFill>
                  <a:srgbClr val="002060"/>
                </a:solidFill>
                <a:latin typeface="ＭＳ ゴシック" panose="020B0609070205080204" pitchFamily="49" charset="-128"/>
                <a:ea typeface="ＭＳ ゴシック" panose="020B0609070205080204" pitchFamily="49" charset="-128"/>
              </a:rPr>
              <a:t>】</a:t>
            </a:r>
          </a:p>
          <a:p>
            <a:pPr marL="0" indent="0">
              <a:spcBef>
                <a:spcPts val="0"/>
              </a:spcBef>
              <a:buNone/>
            </a:pPr>
            <a:r>
              <a:rPr lang="ja-JP" altLang="en-US" sz="1400" b="1" dirty="0" smtClean="0">
                <a:solidFill>
                  <a:srgbClr val="002060"/>
                </a:solidFill>
                <a:latin typeface="ＭＳ ゴシック" panose="020B0609070205080204" pitchFamily="49" charset="-128"/>
                <a:ea typeface="ＭＳ ゴシック" panose="020B0609070205080204" pitchFamily="49" charset="-128"/>
              </a:rPr>
              <a:t>（</a:t>
            </a:r>
            <a:r>
              <a:rPr lang="ja-JP" altLang="en-US" sz="1400" b="1" dirty="0">
                <a:solidFill>
                  <a:srgbClr val="002060"/>
                </a:solidFill>
                <a:latin typeface="ＭＳ ゴシック" panose="020B0609070205080204" pitchFamily="49" charset="-128"/>
                <a:ea typeface="ＭＳ ゴシック" panose="020B0609070205080204" pitchFamily="49" charset="-128"/>
              </a:rPr>
              <a:t>ソフトウェア利用費、</a:t>
            </a:r>
            <a:r>
              <a:rPr lang="en-US" altLang="ja-JP" sz="1400" b="1" dirty="0" smtClean="0">
                <a:solidFill>
                  <a:srgbClr val="002060"/>
                </a:solidFill>
                <a:latin typeface="ＭＳ ゴシック" panose="020B0609070205080204" pitchFamily="49" charset="-128"/>
                <a:ea typeface="ＭＳ ゴシック" panose="020B0609070205080204" pitchFamily="49" charset="-128"/>
              </a:rPr>
              <a:t>CDE</a:t>
            </a:r>
            <a:r>
              <a:rPr lang="ja-JP" altLang="en-US" sz="1400" b="1" dirty="0" smtClean="0">
                <a:solidFill>
                  <a:srgbClr val="002060"/>
                </a:solidFill>
                <a:latin typeface="ＭＳ ゴシック" panose="020B0609070205080204" pitchFamily="49" charset="-128"/>
                <a:ea typeface="ＭＳ ゴシック" panose="020B0609070205080204" pitchFamily="49" charset="-128"/>
              </a:rPr>
              <a:t>環境</a:t>
            </a:r>
            <a:r>
              <a:rPr lang="ja-JP" altLang="en-US" sz="1400" b="1" dirty="0">
                <a:solidFill>
                  <a:srgbClr val="002060"/>
                </a:solidFill>
                <a:latin typeface="ＭＳ ゴシック" panose="020B0609070205080204" pitchFamily="49" charset="-128"/>
                <a:ea typeface="ＭＳ ゴシック" panose="020B0609070205080204" pitchFamily="49" charset="-128"/>
              </a:rPr>
              <a:t>構築・利用費）</a:t>
            </a:r>
            <a:endParaRPr lang="ja-JP" altLang="en-US" sz="1400" dirty="0">
              <a:solidFill>
                <a:srgbClr val="002060"/>
              </a:solidFill>
              <a:latin typeface="ＭＳ ゴシック" panose="020B0609070205080204" pitchFamily="49" charset="-128"/>
              <a:ea typeface="ＭＳ ゴシック" panose="020B0609070205080204" pitchFamily="49" charset="-128"/>
            </a:endParaRPr>
          </a:p>
        </p:txBody>
      </p:sp>
      <p:sp>
        <p:nvSpPr>
          <p:cNvPr id="10" name="コンテンツ プレースホルダー 2"/>
          <p:cNvSpPr txBox="1">
            <a:spLocks/>
          </p:cNvSpPr>
          <p:nvPr/>
        </p:nvSpPr>
        <p:spPr>
          <a:xfrm>
            <a:off x="4335480" y="1959846"/>
            <a:ext cx="4557695" cy="4561724"/>
          </a:xfrm>
          <a:prstGeom prst="rect">
            <a:avLst/>
          </a:prstGeom>
          <a:solidFill>
            <a:schemeClr val="bg1">
              <a:lumMod val="95000"/>
              <a:alpha val="70000"/>
            </a:schemeClr>
          </a:solidFill>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400" b="1" dirty="0">
                <a:latin typeface="ＭＳ ゴシック" panose="020B0609070205080204" pitchFamily="49" charset="-128"/>
                <a:ea typeface="ＭＳ ゴシック" panose="020B0609070205080204" pitchFamily="49" charset="-128"/>
              </a:rPr>
              <a:t>■ 具体例</a:t>
            </a:r>
          </a:p>
          <a:p>
            <a:pPr marL="0" indent="0">
              <a:buNone/>
            </a:pPr>
            <a:r>
              <a:rPr lang="ja-JP" altLang="en-US" sz="1400" b="1" dirty="0">
                <a:latin typeface="ＭＳ ゴシック" panose="020B0609070205080204" pitchFamily="49" charset="-128"/>
                <a:ea typeface="ＭＳ ゴシック" panose="020B0609070205080204" pitchFamily="49" charset="-128"/>
              </a:rPr>
              <a:t>○ ケース１</a:t>
            </a:r>
            <a:r>
              <a:rPr lang="en-US" altLang="ja-JP" sz="1400" b="1" dirty="0">
                <a:latin typeface="ＭＳ ゴシック" panose="020B0609070205080204" pitchFamily="49" charset="-128"/>
                <a:ea typeface="ＭＳ ゴシック" panose="020B0609070205080204" pitchFamily="49" charset="-128"/>
              </a:rPr>
              <a:t>【</a:t>
            </a:r>
            <a:r>
              <a:rPr lang="ja-JP" altLang="en-US" sz="1400" b="1" dirty="0">
                <a:latin typeface="ＭＳ ゴシック" panose="020B0609070205080204" pitchFamily="49" charset="-128"/>
                <a:ea typeface="ＭＳ ゴシック" panose="020B0609070205080204" pitchFamily="49" charset="-128"/>
              </a:rPr>
              <a:t>パソコンを購入した場合</a:t>
            </a:r>
            <a:r>
              <a:rPr lang="en-US" altLang="ja-JP" sz="1400" b="1" dirty="0">
                <a:latin typeface="ＭＳ ゴシック" panose="020B0609070205080204" pitchFamily="49" charset="-128"/>
                <a:ea typeface="ＭＳ ゴシック" panose="020B0609070205080204" pitchFamily="49" charset="-128"/>
              </a:rPr>
              <a:t>】</a:t>
            </a:r>
          </a:p>
          <a:p>
            <a:pPr marL="0" indent="0">
              <a:buNone/>
            </a:pPr>
            <a:r>
              <a:rPr lang="ja-JP" altLang="en-US" sz="1400" b="1" dirty="0">
                <a:latin typeface="ＭＳ ゴシック" panose="020B0609070205080204" pitchFamily="49" charset="-128"/>
                <a:ea typeface="ＭＳ ゴシック" panose="020B0609070205080204" pitchFamily="49" charset="-128"/>
              </a:rPr>
              <a:t>パソコンの購入価格：</a:t>
            </a:r>
            <a:r>
              <a:rPr lang="en-US" altLang="ja-JP" sz="1400" b="1" u="sng" dirty="0" smtClean="0">
                <a:latin typeface="ＭＳ ゴシック" panose="020B0609070205080204" pitchFamily="49" charset="-128"/>
                <a:ea typeface="ＭＳ ゴシック" panose="020B0609070205080204" pitchFamily="49" charset="-128"/>
              </a:rPr>
              <a:t>50</a:t>
            </a:r>
            <a:r>
              <a:rPr lang="ja-JP" altLang="en-US" sz="1400" b="1" u="sng" dirty="0" smtClean="0">
                <a:latin typeface="ＭＳ ゴシック" panose="020B0609070205080204" pitchFamily="49" charset="-128"/>
                <a:ea typeface="ＭＳ ゴシック" panose="020B0609070205080204" pitchFamily="49" charset="-128"/>
              </a:rPr>
              <a:t>万</a:t>
            </a:r>
            <a:r>
              <a:rPr lang="ja-JP" altLang="en-US" sz="1400" b="1" u="sng" dirty="0">
                <a:latin typeface="ＭＳ ゴシック" panose="020B0609070205080204" pitchFamily="49" charset="-128"/>
                <a:ea typeface="ＭＳ ゴシック" panose="020B0609070205080204" pitchFamily="49" charset="-128"/>
              </a:rPr>
              <a:t>円</a:t>
            </a:r>
          </a:p>
          <a:p>
            <a:pPr marL="0" indent="0">
              <a:buNone/>
            </a:pPr>
            <a:r>
              <a:rPr lang="ja-JP" altLang="en-US" sz="1400" b="1" dirty="0">
                <a:latin typeface="ＭＳ ゴシック" panose="020B0609070205080204" pitchFamily="49" charset="-128"/>
                <a:ea typeface="ＭＳ ゴシック" panose="020B0609070205080204" pitchFamily="49" charset="-128"/>
              </a:rPr>
              <a:t>購入日：令和６年２月１日</a:t>
            </a:r>
            <a:endParaRPr lang="en-US" altLang="ja-JP" sz="1400" b="1" dirty="0">
              <a:latin typeface="ＭＳ ゴシック" panose="020B0609070205080204" pitchFamily="49" charset="-128"/>
              <a:ea typeface="ＭＳ ゴシック" panose="020B0609070205080204" pitchFamily="49" charset="-128"/>
            </a:endParaRPr>
          </a:p>
          <a:p>
            <a:pPr marL="0" indent="0">
              <a:buNone/>
            </a:pPr>
            <a:r>
              <a:rPr lang="ja-JP" altLang="en-US" sz="1400" b="1" dirty="0">
                <a:latin typeface="ＭＳ ゴシック" panose="020B0609070205080204" pitchFamily="49" charset="-128"/>
                <a:ea typeface="ＭＳ ゴシック" panose="020B0609070205080204" pitchFamily="49" charset="-128"/>
              </a:rPr>
              <a:t>プロジェクト終了日：令和９年</a:t>
            </a:r>
            <a:r>
              <a:rPr lang="ja-JP" altLang="en-US" sz="1400" b="1" dirty="0" smtClean="0">
                <a:latin typeface="ＭＳ ゴシック" panose="020B0609070205080204" pitchFamily="49" charset="-128"/>
                <a:ea typeface="ＭＳ ゴシック" panose="020B0609070205080204" pitchFamily="49" charset="-128"/>
              </a:rPr>
              <a:t>３月</a:t>
            </a:r>
            <a:r>
              <a:rPr lang="en-US" altLang="ja-JP" sz="1400" b="1" dirty="0" smtClean="0">
                <a:latin typeface="ＭＳ ゴシック" panose="020B0609070205080204" pitchFamily="49" charset="-128"/>
                <a:ea typeface="ＭＳ ゴシック" panose="020B0609070205080204" pitchFamily="49" charset="-128"/>
              </a:rPr>
              <a:t>31</a:t>
            </a:r>
            <a:r>
              <a:rPr lang="ja-JP" altLang="en-US" sz="1400" b="1" dirty="0" smtClean="0">
                <a:latin typeface="ＭＳ ゴシック" panose="020B0609070205080204" pitchFamily="49" charset="-128"/>
                <a:ea typeface="ＭＳ ゴシック" panose="020B0609070205080204" pitchFamily="49" charset="-128"/>
              </a:rPr>
              <a:t>日</a:t>
            </a:r>
            <a:endParaRPr lang="ja-JP" altLang="en-US" sz="1400" b="1" dirty="0">
              <a:latin typeface="ＭＳ ゴシック" panose="020B0609070205080204" pitchFamily="49" charset="-128"/>
              <a:ea typeface="ＭＳ ゴシック" panose="020B0609070205080204" pitchFamily="49" charset="-128"/>
            </a:endParaRPr>
          </a:p>
          <a:p>
            <a:pPr marL="0" indent="0">
              <a:buNone/>
            </a:pPr>
            <a:r>
              <a:rPr lang="ja-JP" altLang="en-US" sz="1400" b="1" dirty="0">
                <a:latin typeface="ＭＳ ゴシック" panose="020B0609070205080204" pitchFamily="49" charset="-128"/>
                <a:ea typeface="ＭＳ ゴシック" panose="020B0609070205080204" pitchFamily="49" charset="-128"/>
              </a:rPr>
              <a:t>⇒ 使用期間：</a:t>
            </a:r>
            <a:r>
              <a:rPr lang="ja-JP" altLang="en-US" sz="1400" b="1" u="sng" dirty="0">
                <a:latin typeface="ＭＳ ゴシック" panose="020B0609070205080204" pitchFamily="49" charset="-128"/>
                <a:ea typeface="ＭＳ ゴシック" panose="020B0609070205080204" pitchFamily="49" charset="-128"/>
              </a:rPr>
              <a:t>３年２か月</a:t>
            </a:r>
            <a:r>
              <a:rPr lang="ja-JP" altLang="en-US" sz="1400" b="1" dirty="0">
                <a:latin typeface="ＭＳ ゴシック" panose="020B0609070205080204" pitchFamily="49" charset="-128"/>
                <a:ea typeface="ＭＳ ゴシック" panose="020B0609070205080204" pitchFamily="49" charset="-128"/>
              </a:rPr>
              <a:t>（＝</a:t>
            </a:r>
            <a:r>
              <a:rPr lang="en-US" altLang="ja-JP" sz="1400" b="1" dirty="0">
                <a:latin typeface="ＭＳ ゴシック" panose="020B0609070205080204" pitchFamily="49" charset="-128"/>
                <a:ea typeface="ＭＳ ゴシック" panose="020B0609070205080204" pitchFamily="49" charset="-128"/>
              </a:rPr>
              <a:t>3.17 </a:t>
            </a:r>
            <a:r>
              <a:rPr lang="ja-JP" altLang="en-US" sz="1400" b="1" dirty="0">
                <a:latin typeface="ＭＳ ゴシック" panose="020B0609070205080204" pitchFamily="49" charset="-128"/>
                <a:ea typeface="ＭＳ ゴシック" panose="020B0609070205080204" pitchFamily="49" charset="-128"/>
              </a:rPr>
              <a:t>年） 乗率：</a:t>
            </a:r>
            <a:r>
              <a:rPr lang="en-US" altLang="ja-JP" sz="1400" b="1" u="sng" dirty="0">
                <a:latin typeface="ＭＳ ゴシック" panose="020B0609070205080204" pitchFamily="49" charset="-128"/>
                <a:ea typeface="ＭＳ ゴシック" panose="020B0609070205080204" pitchFamily="49" charset="-128"/>
              </a:rPr>
              <a:t>0.215</a:t>
            </a:r>
          </a:p>
          <a:p>
            <a:pPr marL="0" indent="0">
              <a:buNone/>
            </a:pPr>
            <a:r>
              <a:rPr lang="ja-JP" altLang="en-US" sz="1400" b="1" u="sng" dirty="0">
                <a:latin typeface="ＭＳ ゴシック" panose="020B0609070205080204" pitchFamily="49" charset="-128"/>
                <a:ea typeface="ＭＳ ゴシック" panose="020B0609070205080204" pitchFamily="49" charset="-128"/>
              </a:rPr>
              <a:t>補助対象経費：</a:t>
            </a:r>
            <a:r>
              <a:rPr lang="en-US" altLang="ja-JP" sz="1400" b="1" u="sng" dirty="0">
                <a:latin typeface="ＭＳ ゴシック" panose="020B0609070205080204" pitchFamily="49" charset="-128"/>
                <a:ea typeface="ＭＳ ゴシック" panose="020B0609070205080204" pitchFamily="49" charset="-128"/>
              </a:rPr>
              <a:t>50 </a:t>
            </a:r>
            <a:r>
              <a:rPr lang="ja-JP" altLang="en-US" sz="1400" b="1" u="sng" dirty="0">
                <a:latin typeface="ＭＳ ゴシック" panose="020B0609070205080204" pitchFamily="49" charset="-128"/>
                <a:ea typeface="ＭＳ ゴシック" panose="020B0609070205080204" pitchFamily="49" charset="-128"/>
              </a:rPr>
              <a:t>万円－</a:t>
            </a:r>
            <a:r>
              <a:rPr lang="en-US" altLang="ja-JP" sz="1400" b="1" u="sng" dirty="0">
                <a:latin typeface="ＭＳ ゴシック" panose="020B0609070205080204" pitchFamily="49" charset="-128"/>
                <a:ea typeface="ＭＳ ゴシック" panose="020B0609070205080204" pitchFamily="49" charset="-128"/>
              </a:rPr>
              <a:t>50 </a:t>
            </a:r>
            <a:r>
              <a:rPr lang="ja-JP" altLang="en-US" sz="1400" b="1" u="sng" dirty="0">
                <a:latin typeface="ＭＳ ゴシック" panose="020B0609070205080204" pitchFamily="49" charset="-128"/>
                <a:ea typeface="ＭＳ ゴシック" panose="020B0609070205080204" pitchFamily="49" charset="-128"/>
              </a:rPr>
              <a:t>万円</a:t>
            </a:r>
            <a:r>
              <a:rPr lang="en-US" altLang="ja-JP" sz="1400" b="1" u="sng" dirty="0">
                <a:latin typeface="ＭＳ ゴシック" panose="020B0609070205080204" pitchFamily="49" charset="-128"/>
                <a:ea typeface="ＭＳ ゴシック" panose="020B0609070205080204" pitchFamily="49" charset="-128"/>
              </a:rPr>
              <a:t>×0.215</a:t>
            </a:r>
            <a:r>
              <a:rPr lang="ja-JP" altLang="en-US" sz="1400" b="1" u="sng" dirty="0">
                <a:latin typeface="ＭＳ ゴシック" panose="020B0609070205080204" pitchFamily="49" charset="-128"/>
                <a:ea typeface="ＭＳ ゴシック" panose="020B0609070205080204" pitchFamily="49" charset="-128"/>
              </a:rPr>
              <a:t>＝</a:t>
            </a:r>
            <a:r>
              <a:rPr lang="en-US" altLang="ja-JP" sz="1400" b="1" u="sng" dirty="0">
                <a:latin typeface="ＭＳ ゴシック" panose="020B0609070205080204" pitchFamily="49" charset="-128"/>
                <a:ea typeface="ＭＳ ゴシック" panose="020B0609070205080204" pitchFamily="49" charset="-128"/>
              </a:rPr>
              <a:t>39.25 </a:t>
            </a:r>
            <a:r>
              <a:rPr lang="ja-JP" altLang="en-US" sz="1400" b="1" u="sng" dirty="0">
                <a:latin typeface="ＭＳ ゴシック" panose="020B0609070205080204" pitchFamily="49" charset="-128"/>
                <a:ea typeface="ＭＳ ゴシック" panose="020B0609070205080204" pitchFamily="49" charset="-128"/>
              </a:rPr>
              <a:t>万円</a:t>
            </a:r>
          </a:p>
          <a:p>
            <a:pPr marL="0" indent="0">
              <a:buNone/>
            </a:pPr>
            <a:r>
              <a:rPr lang="ja-JP" altLang="en-US" sz="1400" b="1" dirty="0">
                <a:latin typeface="ＭＳ ゴシック" panose="020B0609070205080204" pitchFamily="49" charset="-128"/>
                <a:ea typeface="ＭＳ ゴシック" panose="020B0609070205080204" pitchFamily="49" charset="-128"/>
              </a:rPr>
              <a:t>○ ケース２</a:t>
            </a:r>
            <a:r>
              <a:rPr lang="en-US" altLang="ja-JP" sz="1400" b="1" dirty="0" smtClean="0">
                <a:latin typeface="ＭＳ ゴシック" panose="020B0609070205080204" pitchFamily="49" charset="-128"/>
                <a:ea typeface="ＭＳ ゴシック" panose="020B0609070205080204" pitchFamily="49" charset="-128"/>
              </a:rPr>
              <a:t>【BIM</a:t>
            </a:r>
            <a:r>
              <a:rPr lang="ja-JP" altLang="en-US" sz="1400" b="1" dirty="0" smtClean="0">
                <a:latin typeface="ＭＳ ゴシック" panose="020B0609070205080204" pitchFamily="49" charset="-128"/>
                <a:ea typeface="ＭＳ ゴシック" panose="020B0609070205080204" pitchFamily="49" charset="-128"/>
              </a:rPr>
              <a:t>ソフトウェア</a:t>
            </a:r>
            <a:r>
              <a:rPr lang="ja-JP" altLang="en-US" sz="1400" b="1" dirty="0">
                <a:latin typeface="ＭＳ ゴシック" panose="020B0609070205080204" pitchFamily="49" charset="-128"/>
                <a:ea typeface="ＭＳ ゴシック" panose="020B0609070205080204" pitchFamily="49" charset="-128"/>
              </a:rPr>
              <a:t>を購入した場合</a:t>
            </a:r>
            <a:r>
              <a:rPr lang="en-US" altLang="ja-JP" sz="1400" b="1" dirty="0">
                <a:latin typeface="ＭＳ ゴシック" panose="020B0609070205080204" pitchFamily="49" charset="-128"/>
                <a:ea typeface="ＭＳ ゴシック" panose="020B0609070205080204" pitchFamily="49" charset="-128"/>
              </a:rPr>
              <a:t>】</a:t>
            </a:r>
          </a:p>
          <a:p>
            <a:pPr marL="0" indent="0">
              <a:buNone/>
            </a:pPr>
            <a:r>
              <a:rPr lang="ja-JP" altLang="en-US" sz="1400" b="1" dirty="0">
                <a:latin typeface="ＭＳ ゴシック" panose="020B0609070205080204" pitchFamily="49" charset="-128"/>
                <a:ea typeface="ＭＳ ゴシック" panose="020B0609070205080204" pitchFamily="49" charset="-128"/>
              </a:rPr>
              <a:t>ソフトウェアの購入価格：</a:t>
            </a:r>
            <a:r>
              <a:rPr lang="en-US" altLang="ja-JP" sz="1400" b="1" u="sng" dirty="0" smtClean="0">
                <a:latin typeface="ＭＳ ゴシック" panose="020B0609070205080204" pitchFamily="49" charset="-128"/>
                <a:ea typeface="ＭＳ ゴシック" panose="020B0609070205080204" pitchFamily="49" charset="-128"/>
              </a:rPr>
              <a:t>50</a:t>
            </a:r>
            <a:r>
              <a:rPr lang="ja-JP" altLang="en-US" sz="1400" b="1" u="sng" dirty="0" smtClean="0">
                <a:latin typeface="ＭＳ ゴシック" panose="020B0609070205080204" pitchFamily="49" charset="-128"/>
                <a:ea typeface="ＭＳ ゴシック" panose="020B0609070205080204" pitchFamily="49" charset="-128"/>
              </a:rPr>
              <a:t>万</a:t>
            </a:r>
            <a:r>
              <a:rPr lang="ja-JP" altLang="en-US" sz="1400" b="1" u="sng" dirty="0">
                <a:latin typeface="ＭＳ ゴシック" panose="020B0609070205080204" pitchFamily="49" charset="-128"/>
                <a:ea typeface="ＭＳ ゴシック" panose="020B0609070205080204" pitchFamily="49" charset="-128"/>
              </a:rPr>
              <a:t>円</a:t>
            </a:r>
          </a:p>
          <a:p>
            <a:pPr marL="0" indent="0">
              <a:buNone/>
            </a:pPr>
            <a:r>
              <a:rPr lang="ja-JP" altLang="en-US" sz="1400" b="1" dirty="0">
                <a:latin typeface="ＭＳ ゴシック" panose="020B0609070205080204" pitchFamily="49" charset="-128"/>
                <a:ea typeface="ＭＳ ゴシック" panose="020B0609070205080204" pitchFamily="49" charset="-128"/>
              </a:rPr>
              <a:t>購入日：令和６年２月１日</a:t>
            </a:r>
            <a:endParaRPr lang="en-US" altLang="ja-JP" sz="1400" b="1" dirty="0">
              <a:latin typeface="ＭＳ ゴシック" panose="020B0609070205080204" pitchFamily="49" charset="-128"/>
              <a:ea typeface="ＭＳ ゴシック" panose="020B0609070205080204" pitchFamily="49" charset="-128"/>
            </a:endParaRPr>
          </a:p>
          <a:p>
            <a:pPr marL="0" indent="0">
              <a:buNone/>
            </a:pPr>
            <a:r>
              <a:rPr lang="ja-JP" altLang="en-US" sz="1400" b="1" dirty="0">
                <a:latin typeface="ＭＳ ゴシック" panose="020B0609070205080204" pitchFamily="49" charset="-128"/>
                <a:ea typeface="ＭＳ ゴシック" panose="020B0609070205080204" pitchFamily="49" charset="-128"/>
              </a:rPr>
              <a:t>プロジェクト終了日：令和８年３月</a:t>
            </a:r>
            <a:r>
              <a:rPr lang="en-US" altLang="ja-JP" sz="1400" b="1" dirty="0" smtClean="0">
                <a:latin typeface="ＭＳ ゴシック" panose="020B0609070205080204" pitchFamily="49" charset="-128"/>
                <a:ea typeface="ＭＳ ゴシック" panose="020B0609070205080204" pitchFamily="49" charset="-128"/>
              </a:rPr>
              <a:t>31</a:t>
            </a:r>
            <a:r>
              <a:rPr lang="ja-JP" altLang="en-US" sz="1400" b="1" dirty="0" smtClean="0">
                <a:latin typeface="ＭＳ ゴシック" panose="020B0609070205080204" pitchFamily="49" charset="-128"/>
                <a:ea typeface="ＭＳ ゴシック" panose="020B0609070205080204" pitchFamily="49" charset="-128"/>
              </a:rPr>
              <a:t>日</a:t>
            </a:r>
            <a:endParaRPr lang="ja-JP" altLang="en-US" sz="1400" b="1" dirty="0">
              <a:latin typeface="ＭＳ ゴシック" panose="020B0609070205080204" pitchFamily="49" charset="-128"/>
              <a:ea typeface="ＭＳ ゴシック" panose="020B0609070205080204" pitchFamily="49" charset="-128"/>
            </a:endParaRPr>
          </a:p>
          <a:p>
            <a:pPr marL="0" indent="0">
              <a:buNone/>
            </a:pPr>
            <a:r>
              <a:rPr lang="ja-JP" altLang="en-US" sz="1400" b="1" dirty="0">
                <a:latin typeface="ＭＳ ゴシック" panose="020B0609070205080204" pitchFamily="49" charset="-128"/>
                <a:ea typeface="ＭＳ ゴシック" panose="020B0609070205080204" pitchFamily="49" charset="-128"/>
              </a:rPr>
              <a:t>ソフトウェアの使用可能期間：</a:t>
            </a:r>
            <a:r>
              <a:rPr lang="ja-JP" altLang="en-US" sz="1400" b="1" u="sng" dirty="0">
                <a:latin typeface="ＭＳ ゴシック" panose="020B0609070205080204" pitchFamily="49" charset="-128"/>
                <a:ea typeface="ＭＳ ゴシック" panose="020B0609070205080204" pitchFamily="49" charset="-128"/>
              </a:rPr>
              <a:t>３年</a:t>
            </a:r>
          </a:p>
          <a:p>
            <a:pPr marL="0" indent="0">
              <a:buNone/>
            </a:pPr>
            <a:r>
              <a:rPr lang="ja-JP" altLang="en-US" sz="1400" b="1" dirty="0">
                <a:latin typeface="ＭＳ ゴシック" panose="020B0609070205080204" pitchFamily="49" charset="-128"/>
                <a:ea typeface="ＭＳ ゴシック" panose="020B0609070205080204" pitchFamily="49" charset="-128"/>
              </a:rPr>
              <a:t>⇒ 使用期間：２年２か月（＝</a:t>
            </a:r>
            <a:r>
              <a:rPr lang="en-US" altLang="ja-JP" sz="1400" b="1" dirty="0">
                <a:latin typeface="ＭＳ ゴシック" panose="020B0609070205080204" pitchFamily="49" charset="-128"/>
                <a:ea typeface="ＭＳ ゴシック" panose="020B0609070205080204" pitchFamily="49" charset="-128"/>
              </a:rPr>
              <a:t>2.17 </a:t>
            </a:r>
            <a:r>
              <a:rPr lang="ja-JP" altLang="en-US" sz="1400" b="1" dirty="0">
                <a:latin typeface="ＭＳ ゴシック" panose="020B0609070205080204" pitchFamily="49" charset="-128"/>
                <a:ea typeface="ＭＳ ゴシック" panose="020B0609070205080204" pitchFamily="49" charset="-128"/>
              </a:rPr>
              <a:t>年） 乗率：</a:t>
            </a:r>
            <a:r>
              <a:rPr lang="en-US" altLang="ja-JP" sz="1400" b="1" u="sng" dirty="0">
                <a:latin typeface="ＭＳ ゴシック" panose="020B0609070205080204" pitchFamily="49" charset="-128"/>
                <a:ea typeface="ＭＳ ゴシック" panose="020B0609070205080204" pitchFamily="49" charset="-128"/>
              </a:rPr>
              <a:t>0.25</a:t>
            </a:r>
          </a:p>
          <a:p>
            <a:pPr marL="0" indent="0">
              <a:buNone/>
            </a:pPr>
            <a:r>
              <a:rPr lang="ja-JP" altLang="en-US" sz="1400" b="1" u="sng" dirty="0">
                <a:latin typeface="ＭＳ ゴシック" panose="020B0609070205080204" pitchFamily="49" charset="-128"/>
                <a:ea typeface="ＭＳ ゴシック" panose="020B0609070205080204" pitchFamily="49" charset="-128"/>
              </a:rPr>
              <a:t>補助対象経費：</a:t>
            </a:r>
            <a:r>
              <a:rPr lang="en-US" altLang="ja-JP" sz="1400" b="1" u="sng" dirty="0">
                <a:latin typeface="ＭＳ ゴシック" panose="020B0609070205080204" pitchFamily="49" charset="-128"/>
                <a:ea typeface="ＭＳ ゴシック" panose="020B0609070205080204" pitchFamily="49" charset="-128"/>
              </a:rPr>
              <a:t>50 </a:t>
            </a:r>
            <a:r>
              <a:rPr lang="ja-JP" altLang="en-US" sz="1400" b="1" u="sng" dirty="0">
                <a:latin typeface="ＭＳ ゴシック" panose="020B0609070205080204" pitchFamily="49" charset="-128"/>
                <a:ea typeface="ＭＳ ゴシック" panose="020B0609070205080204" pitchFamily="49" charset="-128"/>
              </a:rPr>
              <a:t>万円－</a:t>
            </a:r>
            <a:r>
              <a:rPr lang="en-US" altLang="ja-JP" sz="1400" b="1" u="sng" dirty="0">
                <a:latin typeface="ＭＳ ゴシック" panose="020B0609070205080204" pitchFamily="49" charset="-128"/>
                <a:ea typeface="ＭＳ ゴシック" panose="020B0609070205080204" pitchFamily="49" charset="-128"/>
              </a:rPr>
              <a:t>50 </a:t>
            </a:r>
            <a:r>
              <a:rPr lang="ja-JP" altLang="en-US" sz="1400" b="1" u="sng" dirty="0">
                <a:latin typeface="ＭＳ ゴシック" panose="020B0609070205080204" pitchFamily="49" charset="-128"/>
                <a:ea typeface="ＭＳ ゴシック" panose="020B0609070205080204" pitchFamily="49" charset="-128"/>
              </a:rPr>
              <a:t>万円</a:t>
            </a:r>
            <a:r>
              <a:rPr lang="en-US" altLang="ja-JP" sz="1400" b="1" u="sng" dirty="0">
                <a:latin typeface="ＭＳ ゴシック" panose="020B0609070205080204" pitchFamily="49" charset="-128"/>
                <a:ea typeface="ＭＳ ゴシック" panose="020B0609070205080204" pitchFamily="49" charset="-128"/>
              </a:rPr>
              <a:t>×0.25</a:t>
            </a:r>
            <a:r>
              <a:rPr lang="ja-JP" altLang="en-US" sz="1400" b="1" u="sng" dirty="0">
                <a:latin typeface="ＭＳ ゴシック" panose="020B0609070205080204" pitchFamily="49" charset="-128"/>
                <a:ea typeface="ＭＳ ゴシック" panose="020B0609070205080204" pitchFamily="49" charset="-128"/>
              </a:rPr>
              <a:t>＝</a:t>
            </a:r>
            <a:r>
              <a:rPr lang="en-US" altLang="ja-JP" sz="1400" b="1" u="sng" dirty="0">
                <a:latin typeface="ＭＳ ゴシック" panose="020B0609070205080204" pitchFamily="49" charset="-128"/>
                <a:ea typeface="ＭＳ ゴシック" panose="020B0609070205080204" pitchFamily="49" charset="-128"/>
              </a:rPr>
              <a:t>37.5 </a:t>
            </a:r>
            <a:r>
              <a:rPr lang="ja-JP" altLang="en-US" sz="1400" b="1" u="sng" dirty="0">
                <a:latin typeface="ＭＳ ゴシック" panose="020B0609070205080204" pitchFamily="49" charset="-128"/>
                <a:ea typeface="ＭＳ ゴシック" panose="020B0609070205080204" pitchFamily="49" charset="-128"/>
              </a:rPr>
              <a:t>万円</a:t>
            </a:r>
            <a:endParaRPr lang="ja-JP" altLang="en-US" sz="1400" u="sng" dirty="0">
              <a:latin typeface="ＭＳ ゴシック" panose="020B0609070205080204" pitchFamily="49" charset="-128"/>
              <a:ea typeface="ＭＳ ゴシック" panose="020B0609070205080204" pitchFamily="49" charset="-128"/>
            </a:endParaRPr>
          </a:p>
        </p:txBody>
      </p:sp>
      <p:sp>
        <p:nvSpPr>
          <p:cNvPr id="2" name="正方形/長方形 1"/>
          <p:cNvSpPr/>
          <p:nvPr/>
        </p:nvSpPr>
        <p:spPr>
          <a:xfrm>
            <a:off x="4109010" y="3880872"/>
            <a:ext cx="260747" cy="11744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1" name="正方形/長方形 10"/>
          <p:cNvSpPr/>
          <p:nvPr/>
        </p:nvSpPr>
        <p:spPr>
          <a:xfrm>
            <a:off x="3069594" y="5832651"/>
            <a:ext cx="260747" cy="11744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3" name="タイトル 1"/>
          <p:cNvSpPr txBox="1">
            <a:spLocks/>
          </p:cNvSpPr>
          <p:nvPr/>
        </p:nvSpPr>
        <p:spPr>
          <a:xfrm>
            <a:off x="8150347" y="0"/>
            <a:ext cx="993653" cy="393138"/>
          </a:xfrm>
          <a:prstGeom prst="rect">
            <a:avLst/>
          </a:prstGeom>
          <a:noFill/>
          <a:ln w="25400">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4000"/>
              </a:lnSpc>
            </a:pPr>
            <a:r>
              <a:rPr lang="en-US" altLang="ja-JP" sz="1400" b="1" dirty="0" smtClean="0">
                <a:latin typeface="ＭＳ ゴシック" panose="020B0609070205080204" pitchFamily="49" charset="-128"/>
                <a:ea typeface="ＭＳ ゴシック" panose="020B0609070205080204" pitchFamily="49" charset="-128"/>
              </a:rPr>
              <a:t>55/56</a:t>
            </a:r>
            <a:endParaRPr lang="ja-JP" altLang="en-US" sz="1400" b="1"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413320092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9 </a:t>
            </a:r>
            <a:r>
              <a:rPr lang="ja-JP" altLang="en-US" dirty="0" smtClean="0"/>
              <a:t>補助</a:t>
            </a:r>
            <a:r>
              <a:rPr lang="ja-JP" altLang="en-US" dirty="0"/>
              <a:t>事業実施にあたっての経理</a:t>
            </a:r>
            <a:r>
              <a:rPr lang="ja-JP" altLang="en-US" dirty="0" smtClean="0"/>
              <a:t>処理</a:t>
            </a:r>
            <a:endParaRPr kumimoji="1" lang="ja-JP" altLang="en-US" dirty="0"/>
          </a:p>
        </p:txBody>
      </p:sp>
      <p:sp>
        <p:nvSpPr>
          <p:cNvPr id="6" name="コンテンツ プレースホルダー 2"/>
          <p:cNvSpPr>
            <a:spLocks noGrp="1"/>
          </p:cNvSpPr>
          <p:nvPr>
            <p:ph idx="1"/>
          </p:nvPr>
        </p:nvSpPr>
        <p:spPr/>
        <p:txBody>
          <a:bodyPr>
            <a:noAutofit/>
          </a:bodyPr>
          <a:lstStyle/>
          <a:p>
            <a:pPr marL="0" indent="0">
              <a:lnSpc>
                <a:spcPct val="100000"/>
              </a:lnSpc>
              <a:buNone/>
            </a:pPr>
            <a:r>
              <a:rPr lang="ja-JP" altLang="en-US" sz="1400" b="1" dirty="0">
                <a:latin typeface="ＭＳ ゴシック" panose="020B0609070205080204" pitchFamily="49" charset="-128"/>
                <a:ea typeface="ＭＳ ゴシック" panose="020B0609070205080204" pitchFamily="49" charset="-128"/>
              </a:rPr>
              <a:t>１．補助事業の適正な実施</a:t>
            </a:r>
          </a:p>
          <a:p>
            <a:pPr marL="0" indent="0">
              <a:lnSpc>
                <a:spcPct val="100000"/>
              </a:lnSpc>
              <a:buNone/>
            </a:pPr>
            <a:r>
              <a:rPr lang="ja-JP" altLang="en-US" sz="1400" dirty="0">
                <a:latin typeface="ＭＳ ゴシック" panose="020B0609070205080204" pitchFamily="49" charset="-128"/>
                <a:ea typeface="ＭＳ ゴシック" panose="020B0609070205080204" pitchFamily="49" charset="-128"/>
              </a:rPr>
              <a:t>　当該補助事業の経費計上については、基本原則となる次の項目を遵守して、適正な経理処理を心掛けてください。</a:t>
            </a:r>
          </a:p>
          <a:p>
            <a:pPr marL="0" indent="0">
              <a:lnSpc>
                <a:spcPct val="100000"/>
              </a:lnSpc>
              <a:buNone/>
            </a:pPr>
            <a:r>
              <a:rPr lang="ja-JP" altLang="en-US" sz="1400" dirty="0">
                <a:latin typeface="ＭＳ ゴシック" panose="020B0609070205080204" pitchFamily="49" charset="-128"/>
                <a:ea typeface="ＭＳ ゴシック" panose="020B0609070205080204" pitchFamily="49" charset="-128"/>
              </a:rPr>
              <a:t>≪補助事業の経理処理原則≫</a:t>
            </a:r>
          </a:p>
          <a:p>
            <a:pPr marL="540000" indent="-300038">
              <a:lnSpc>
                <a:spcPct val="100000"/>
              </a:lnSpc>
              <a:buFont typeface="+mj-lt"/>
              <a:buAutoNum type="romanLcPeriod"/>
            </a:pPr>
            <a:r>
              <a:rPr lang="ja-JP" altLang="en-US" sz="1400" dirty="0">
                <a:latin typeface="ＭＳ ゴシック" panose="020B0609070205080204" pitchFamily="49" charset="-128"/>
                <a:ea typeface="ＭＳ ゴシック" panose="020B0609070205080204" pitchFamily="49" charset="-128"/>
              </a:rPr>
              <a:t>経費計上は、当該事業に直接必要なものに限ります。事業目的に合致しないものはもちろんのこと、事業に直接使用したことが特定できない事務用品等も計上できません。</a:t>
            </a:r>
          </a:p>
          <a:p>
            <a:pPr marL="540000" indent="-300038">
              <a:lnSpc>
                <a:spcPct val="100000"/>
              </a:lnSpc>
              <a:buFont typeface="+mj-lt"/>
              <a:buAutoNum type="romanLcPeriod"/>
            </a:pPr>
            <a:r>
              <a:rPr lang="ja-JP" altLang="en-US" sz="1400" dirty="0">
                <a:latin typeface="ＭＳ ゴシック" panose="020B0609070205080204" pitchFamily="49" charset="-128"/>
                <a:ea typeface="ＭＳ ゴシック" panose="020B0609070205080204" pitchFamily="49" charset="-128"/>
              </a:rPr>
              <a:t>経費計上は、事業期間中に発生したものが対象です。</a:t>
            </a:r>
          </a:p>
          <a:p>
            <a:pPr marL="540000" indent="-300038">
              <a:lnSpc>
                <a:spcPct val="100000"/>
              </a:lnSpc>
              <a:buFont typeface="+mj-lt"/>
              <a:buAutoNum type="romanLcPeriod"/>
            </a:pPr>
            <a:r>
              <a:rPr lang="ja-JP" altLang="en-US" sz="1400" dirty="0">
                <a:latin typeface="ＭＳ ゴシック" panose="020B0609070205080204" pitchFamily="49" charset="-128"/>
                <a:ea typeface="ＭＳ ゴシック" panose="020B0609070205080204" pitchFamily="49" charset="-128"/>
              </a:rPr>
              <a:t>当該事業費は、他の事業費と混同して使用しないでください。</a:t>
            </a:r>
          </a:p>
          <a:p>
            <a:pPr marL="0" indent="0">
              <a:lnSpc>
                <a:spcPct val="100000"/>
              </a:lnSpc>
              <a:buNone/>
            </a:pPr>
            <a:r>
              <a:rPr lang="ja-JP" altLang="en-US" sz="1400" dirty="0">
                <a:latin typeface="ＭＳ ゴシック" panose="020B0609070205080204" pitchFamily="49" charset="-128"/>
                <a:ea typeface="ＭＳ ゴシック" panose="020B0609070205080204" pitchFamily="49" charset="-128"/>
              </a:rPr>
              <a:t>　補助対象となった事業がどの部分であるか明示できるよう経理を明確にしてください。</a:t>
            </a:r>
          </a:p>
          <a:p>
            <a:pPr marL="0" indent="0">
              <a:lnSpc>
                <a:spcPct val="100000"/>
              </a:lnSpc>
              <a:buNone/>
            </a:pPr>
            <a:r>
              <a:rPr lang="en-US" altLang="ja-JP" sz="1400" dirty="0">
                <a:latin typeface="ＭＳ ゴシック" panose="020B0609070205080204" pitchFamily="49" charset="-128"/>
                <a:ea typeface="ＭＳ ゴシック" panose="020B0609070205080204" pitchFamily="49" charset="-128"/>
              </a:rPr>
              <a:t>※ </a:t>
            </a:r>
            <a:r>
              <a:rPr lang="ja-JP" altLang="en-US" sz="1400" u="sng" dirty="0">
                <a:latin typeface="ＭＳ ゴシック" panose="020B0609070205080204" pitchFamily="49" charset="-128"/>
                <a:ea typeface="ＭＳ ゴシック" panose="020B0609070205080204" pitchFamily="49" charset="-128"/>
              </a:rPr>
              <a:t>上記のほか、法令等に即した適正な処理を心掛けてください。</a:t>
            </a:r>
          </a:p>
          <a:p>
            <a:pPr marL="0" indent="0">
              <a:lnSpc>
                <a:spcPct val="100000"/>
              </a:lnSpc>
              <a:buNone/>
            </a:pPr>
            <a:r>
              <a:rPr lang="ja-JP" altLang="en-US" sz="1400" b="1" dirty="0">
                <a:latin typeface="ＭＳ ゴシック" panose="020B0609070205080204" pitchFamily="49" charset="-128"/>
                <a:ea typeface="ＭＳ ゴシック" panose="020B0609070205080204" pitchFamily="49" charset="-128"/>
              </a:rPr>
              <a:t>２．消費税等の処理</a:t>
            </a:r>
          </a:p>
          <a:p>
            <a:pPr marL="0" indent="0">
              <a:lnSpc>
                <a:spcPct val="100000"/>
              </a:lnSpc>
              <a:buNone/>
            </a:pPr>
            <a:r>
              <a:rPr lang="ja-JP" altLang="en-US" sz="1400" dirty="0">
                <a:latin typeface="ＭＳ ゴシック" panose="020B0609070205080204" pitchFamily="49" charset="-128"/>
                <a:ea typeface="ＭＳ ゴシック" panose="020B0609070205080204" pitchFamily="49" charset="-128"/>
              </a:rPr>
              <a:t>　</a:t>
            </a:r>
            <a:r>
              <a:rPr lang="ja-JP" altLang="en-US" sz="1400" u="sng" dirty="0">
                <a:solidFill>
                  <a:srgbClr val="FF0000"/>
                </a:solidFill>
                <a:latin typeface="ＭＳ ゴシック" panose="020B0609070205080204" pitchFamily="49" charset="-128"/>
                <a:ea typeface="ＭＳ ゴシック" panose="020B0609070205080204" pitchFamily="49" charset="-128"/>
              </a:rPr>
              <a:t>消費税は補助金の交付対象外</a:t>
            </a:r>
            <a:r>
              <a:rPr lang="ja-JP" altLang="en-US" sz="1400" u="sng" dirty="0">
                <a:latin typeface="ＭＳ ゴシック" panose="020B0609070205080204" pitchFamily="49" charset="-128"/>
                <a:ea typeface="ＭＳ ゴシック" panose="020B0609070205080204" pitchFamily="49" charset="-128"/>
              </a:rPr>
              <a:t>です。交付申請にあたっては、消費税相当額を除く補助対象経費としてください。</a:t>
            </a:r>
            <a:endParaRPr lang="en-US" altLang="ja-JP" sz="1400" u="sng" dirty="0">
              <a:latin typeface="ＭＳ ゴシック" panose="020B0609070205080204" pitchFamily="49" charset="-128"/>
              <a:ea typeface="ＭＳ ゴシック" panose="020B0609070205080204" pitchFamily="49" charset="-128"/>
            </a:endParaRPr>
          </a:p>
          <a:p>
            <a:pPr marL="0" indent="0">
              <a:lnSpc>
                <a:spcPct val="100000"/>
              </a:lnSpc>
              <a:buNone/>
            </a:pPr>
            <a:r>
              <a:rPr lang="ja-JP" altLang="en-US" sz="1400" b="1" dirty="0">
                <a:latin typeface="ＭＳ ゴシック" panose="020B0609070205080204" pitchFamily="49" charset="-128"/>
                <a:ea typeface="ＭＳ ゴシック" panose="020B0609070205080204" pitchFamily="49" charset="-128"/>
              </a:rPr>
              <a:t>３．その他</a:t>
            </a:r>
          </a:p>
          <a:p>
            <a:pPr marL="135000" indent="0">
              <a:lnSpc>
                <a:spcPts val="1800"/>
              </a:lnSpc>
              <a:spcBef>
                <a:spcPts val="0"/>
              </a:spcBef>
              <a:buNone/>
            </a:pPr>
            <a:r>
              <a:rPr lang="ja-JP" altLang="en-US" sz="1400" u="sng" dirty="0">
                <a:latin typeface="ＭＳ ゴシック" panose="020B0609070205080204" pitchFamily="49" charset="-128"/>
                <a:ea typeface="ＭＳ ゴシック" panose="020B0609070205080204" pitchFamily="49" charset="-128"/>
              </a:rPr>
              <a:t>購入した補助対象物の</a:t>
            </a:r>
            <a:r>
              <a:rPr lang="ja-JP" altLang="en-US" sz="1400" u="sng" dirty="0">
                <a:solidFill>
                  <a:srgbClr val="FF0000"/>
                </a:solidFill>
                <a:latin typeface="ＭＳ ゴシック" panose="020B0609070205080204" pitchFamily="49" charset="-128"/>
                <a:ea typeface="ＭＳ ゴシック" panose="020B0609070205080204" pitchFamily="49" charset="-128"/>
              </a:rPr>
              <a:t>送料</a:t>
            </a:r>
            <a:r>
              <a:rPr lang="ja-JP" altLang="en-US" sz="1400" u="sng" dirty="0">
                <a:latin typeface="ＭＳ ゴシック" panose="020B0609070205080204" pitchFamily="49" charset="-128"/>
                <a:ea typeface="ＭＳ ゴシック" panose="020B0609070205080204" pitchFamily="49" charset="-128"/>
              </a:rPr>
              <a:t>、支払いのための</a:t>
            </a:r>
            <a:r>
              <a:rPr lang="ja-JP" altLang="en-US" sz="1400" u="sng" dirty="0">
                <a:solidFill>
                  <a:srgbClr val="FF0000"/>
                </a:solidFill>
                <a:latin typeface="ＭＳ ゴシック" panose="020B0609070205080204" pitchFamily="49" charset="-128"/>
                <a:ea typeface="ＭＳ ゴシック" panose="020B0609070205080204" pitchFamily="49" charset="-128"/>
              </a:rPr>
              <a:t>振込手数料</a:t>
            </a:r>
            <a:r>
              <a:rPr lang="ja-JP" altLang="en-US" sz="1400" u="sng" dirty="0">
                <a:latin typeface="ＭＳ ゴシック" panose="020B0609070205080204" pitchFamily="49" charset="-128"/>
                <a:ea typeface="ＭＳ ゴシック" panose="020B0609070205080204" pitchFamily="49" charset="-128"/>
              </a:rPr>
              <a:t>、契約に係る</a:t>
            </a:r>
            <a:r>
              <a:rPr lang="ja-JP" altLang="en-US" sz="1400" u="sng" dirty="0">
                <a:solidFill>
                  <a:srgbClr val="FF0000"/>
                </a:solidFill>
                <a:latin typeface="ＭＳ ゴシック" panose="020B0609070205080204" pitchFamily="49" charset="-128"/>
                <a:ea typeface="ＭＳ ゴシック" panose="020B0609070205080204" pitchFamily="49" charset="-128"/>
              </a:rPr>
              <a:t>収入印紙</a:t>
            </a:r>
            <a:r>
              <a:rPr lang="ja-JP" altLang="en-US" sz="1400" u="sng" dirty="0">
                <a:latin typeface="ＭＳ ゴシック" panose="020B0609070205080204" pitchFamily="49" charset="-128"/>
                <a:ea typeface="ＭＳ ゴシック" panose="020B0609070205080204" pitchFamily="49" charset="-128"/>
              </a:rPr>
              <a:t>も本補助事業においては</a:t>
            </a:r>
            <a:r>
              <a:rPr lang="ja-JP" altLang="en-US" sz="1400" u="sng" dirty="0">
                <a:solidFill>
                  <a:srgbClr val="FF0000"/>
                </a:solidFill>
                <a:latin typeface="ＭＳ ゴシック" panose="020B0609070205080204" pitchFamily="49" charset="-128"/>
                <a:ea typeface="ＭＳ ゴシック" panose="020B0609070205080204" pitchFamily="49" charset="-128"/>
              </a:rPr>
              <a:t>補助対象外</a:t>
            </a:r>
            <a:r>
              <a:rPr lang="ja-JP" altLang="en-US" sz="1400" u="sng" dirty="0">
                <a:latin typeface="ＭＳ ゴシック" panose="020B0609070205080204" pitchFamily="49" charset="-128"/>
                <a:ea typeface="ＭＳ ゴシック" panose="020B0609070205080204" pitchFamily="49" charset="-128"/>
              </a:rPr>
              <a:t>となります。</a:t>
            </a:r>
            <a:endParaRPr lang="en-US" altLang="ja-JP" sz="1400" u="sng" dirty="0">
              <a:latin typeface="ＭＳ ゴシック" panose="020B0609070205080204" pitchFamily="49" charset="-128"/>
              <a:ea typeface="ＭＳ ゴシック" panose="020B0609070205080204" pitchFamily="49" charset="-128"/>
            </a:endParaRPr>
          </a:p>
          <a:p>
            <a:pPr marL="135000" indent="0">
              <a:lnSpc>
                <a:spcPts val="1800"/>
              </a:lnSpc>
              <a:spcBef>
                <a:spcPts val="0"/>
              </a:spcBef>
              <a:buNone/>
            </a:pPr>
            <a:r>
              <a:rPr lang="ja-JP" altLang="en-US" sz="1400" u="sng" dirty="0">
                <a:latin typeface="ＭＳ ゴシック" panose="020B0609070205080204" pitchFamily="49" charset="-128"/>
                <a:ea typeface="ＭＳ ゴシック" panose="020B0609070205080204" pitchFamily="49" charset="-128"/>
              </a:rPr>
              <a:t>交通費についても基本的に補助対象外となります。</a:t>
            </a:r>
            <a:r>
              <a:rPr lang="en-US" altLang="ja-JP" sz="1400" u="sng" dirty="0">
                <a:latin typeface="ＭＳ ゴシック" panose="020B0609070205080204" pitchFamily="49" charset="-128"/>
                <a:ea typeface="ＭＳ ゴシック" panose="020B0609070205080204" pitchFamily="49" charset="-128"/>
              </a:rPr>
              <a:t>BIM</a:t>
            </a:r>
            <a:r>
              <a:rPr lang="ja-JP" altLang="en-US" sz="1400" u="sng" dirty="0">
                <a:latin typeface="ＭＳ ゴシック" panose="020B0609070205080204" pitchFamily="49" charset="-128"/>
                <a:ea typeface="ＭＳ ゴシック" panose="020B0609070205080204" pitchFamily="49" charset="-128"/>
              </a:rPr>
              <a:t>講習の講師、</a:t>
            </a:r>
            <a:r>
              <a:rPr lang="en-US" altLang="ja-JP" sz="1400" u="sng" dirty="0">
                <a:latin typeface="ＭＳ ゴシック" panose="020B0609070205080204" pitchFamily="49" charset="-128"/>
                <a:ea typeface="ＭＳ ゴシック" panose="020B0609070205080204" pitchFamily="49" charset="-128"/>
              </a:rPr>
              <a:t>BIM</a:t>
            </a:r>
            <a:r>
              <a:rPr lang="ja-JP" altLang="en-US" sz="1400" u="sng" dirty="0">
                <a:latin typeface="ＭＳ ゴシック" panose="020B0609070205080204" pitchFamily="49" charset="-128"/>
                <a:ea typeface="ＭＳ ゴシック" panose="020B0609070205080204" pitchFamily="49" charset="-128"/>
              </a:rPr>
              <a:t>コーディネーター、</a:t>
            </a:r>
            <a:r>
              <a:rPr lang="en-US" altLang="ja-JP" sz="1400" u="sng" dirty="0">
                <a:latin typeface="ＭＳ ゴシック" panose="020B0609070205080204" pitchFamily="49" charset="-128"/>
                <a:ea typeface="ＭＳ ゴシック" panose="020B0609070205080204" pitchFamily="49" charset="-128"/>
              </a:rPr>
              <a:t>BIM</a:t>
            </a:r>
            <a:r>
              <a:rPr lang="ja-JP" altLang="en-US" sz="1400" u="sng" dirty="0">
                <a:latin typeface="ＭＳ ゴシック" panose="020B0609070205080204" pitchFamily="49" charset="-128"/>
                <a:ea typeface="ＭＳ ゴシック" panose="020B0609070205080204" pitchFamily="49" charset="-128"/>
              </a:rPr>
              <a:t>マネジャー等の遠距離交通費出張費については補助対象となりますが、消費税は補助対象外です。</a:t>
            </a:r>
            <a:endParaRPr lang="ja-JP" altLang="en-US" sz="1400" u="sng" dirty="0">
              <a:solidFill>
                <a:srgbClr val="C00000"/>
              </a:solidFill>
              <a:latin typeface="ＭＳ ゴシック" panose="020B0609070205080204" pitchFamily="49" charset="-128"/>
              <a:ea typeface="ＭＳ ゴシック" panose="020B0609070205080204" pitchFamily="49" charset="-128"/>
            </a:endParaRPr>
          </a:p>
        </p:txBody>
      </p:sp>
      <p:sp>
        <p:nvSpPr>
          <p:cNvPr id="7" name="タイトル 1"/>
          <p:cNvSpPr txBox="1">
            <a:spLocks/>
          </p:cNvSpPr>
          <p:nvPr/>
        </p:nvSpPr>
        <p:spPr>
          <a:xfrm>
            <a:off x="8150347" y="0"/>
            <a:ext cx="993653" cy="393138"/>
          </a:xfrm>
          <a:prstGeom prst="rect">
            <a:avLst/>
          </a:prstGeom>
          <a:noFill/>
          <a:ln w="25400">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4000"/>
              </a:lnSpc>
            </a:pPr>
            <a:r>
              <a:rPr lang="en-US" altLang="ja-JP" sz="1400" b="1" dirty="0" smtClean="0">
                <a:latin typeface="ＭＳ ゴシック" panose="020B0609070205080204" pitchFamily="49" charset="-128"/>
                <a:ea typeface="ＭＳ ゴシック" panose="020B0609070205080204" pitchFamily="49" charset="-128"/>
              </a:rPr>
              <a:t>56/56</a:t>
            </a:r>
            <a:endParaRPr lang="ja-JP" altLang="en-US" sz="1400" b="1"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2190659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0825" y="620713"/>
            <a:ext cx="7200000" cy="399600"/>
          </a:xfrm>
        </p:spPr>
        <p:txBody>
          <a:bodyPr anchor="t">
            <a:normAutofit/>
          </a:bodyPr>
          <a:lstStyle/>
          <a:p>
            <a:r>
              <a:rPr lang="ja-JP" altLang="en-US" sz="2000" b="1" dirty="0">
                <a:latin typeface="ＭＳ ゴシック" panose="020B0609070205080204" pitchFamily="49" charset="-128"/>
                <a:ea typeface="ＭＳ ゴシック" panose="020B0609070205080204" pitchFamily="49" charset="-128"/>
              </a:rPr>
              <a:t>②交付（変更）申請</a:t>
            </a:r>
          </a:p>
        </p:txBody>
      </p:sp>
      <p:sp>
        <p:nvSpPr>
          <p:cNvPr id="3" name="コンテンツ プレースホルダー 2"/>
          <p:cNvSpPr>
            <a:spLocks noGrp="1"/>
          </p:cNvSpPr>
          <p:nvPr>
            <p:ph idx="1"/>
          </p:nvPr>
        </p:nvSpPr>
        <p:spPr/>
        <p:txBody>
          <a:bodyPr>
            <a:noAutofit/>
          </a:bodyPr>
          <a:lstStyle/>
          <a:p>
            <a:pPr>
              <a:lnSpc>
                <a:spcPct val="100000"/>
              </a:lnSpc>
              <a:spcBef>
                <a:spcPts val="0"/>
              </a:spcBef>
            </a:pPr>
            <a:r>
              <a:rPr lang="ja-JP" altLang="en-US" sz="1600" dirty="0">
                <a:latin typeface="ＭＳ ゴシック" panose="020B0609070205080204" pitchFamily="49" charset="-128"/>
                <a:ea typeface="ＭＳ ゴシック" panose="020B0609070205080204" pitchFamily="49" charset="-128"/>
              </a:rPr>
              <a:t>補助金の交付を受けるには、代表事業者の登録後、</a:t>
            </a:r>
            <a:r>
              <a:rPr lang="ja-JP" altLang="en-US" sz="1600" b="1" dirty="0">
                <a:solidFill>
                  <a:srgbClr val="FF0000"/>
                </a:solidFill>
                <a:latin typeface="ＭＳ ゴシック" panose="020B0609070205080204" pitchFamily="49" charset="-128"/>
                <a:ea typeface="ＭＳ ゴシック" panose="020B0609070205080204" pitchFamily="49" charset="-128"/>
              </a:rPr>
              <a:t>プロジェクト毎に交付申請</a:t>
            </a:r>
            <a:r>
              <a:rPr lang="ja-JP" altLang="en-US" sz="1600" dirty="0" smtClean="0">
                <a:latin typeface="ＭＳ ゴシック" panose="020B0609070205080204" pitchFamily="49" charset="-128"/>
                <a:ea typeface="ＭＳ ゴシック" panose="020B0609070205080204" pitchFamily="49" charset="-128"/>
              </a:rPr>
              <a:t>を</a:t>
            </a:r>
            <a:r>
              <a:rPr lang="ja-JP" altLang="en-US" sz="1600" dirty="0" smtClean="0"/>
              <a:t>行っていただきます</a:t>
            </a:r>
            <a:r>
              <a:rPr lang="ja-JP" altLang="en-US" sz="1600" dirty="0" smtClean="0">
                <a:latin typeface="ＭＳ ゴシック" panose="020B0609070205080204" pitchFamily="49" charset="-128"/>
                <a:ea typeface="ＭＳ ゴシック" panose="020B0609070205080204" pitchFamily="49" charset="-128"/>
              </a:rPr>
              <a:t>。</a:t>
            </a:r>
            <a:endParaRPr lang="en-US" altLang="ja-JP" sz="1600" dirty="0">
              <a:latin typeface="ＭＳ ゴシック" panose="020B0609070205080204" pitchFamily="49" charset="-128"/>
              <a:ea typeface="ＭＳ ゴシック" panose="020B0609070205080204" pitchFamily="49" charset="-128"/>
            </a:endParaRPr>
          </a:p>
          <a:p>
            <a:pPr marL="0" indent="0">
              <a:lnSpc>
                <a:spcPct val="100000"/>
              </a:lnSpc>
              <a:spcBef>
                <a:spcPts val="0"/>
              </a:spcBef>
              <a:buNone/>
            </a:pPr>
            <a:endParaRPr lang="en-US" altLang="ja-JP" sz="1600" dirty="0"/>
          </a:p>
          <a:p>
            <a:pPr>
              <a:lnSpc>
                <a:spcPct val="100000"/>
              </a:lnSpc>
              <a:spcBef>
                <a:spcPts val="0"/>
              </a:spcBef>
            </a:pPr>
            <a:r>
              <a:rPr lang="ja-JP" altLang="en-US" sz="1600" b="1" dirty="0"/>
              <a:t>補助の基本要件、補助対象経費の算定条件を確認の上、確度のある交付申請書を作成</a:t>
            </a:r>
            <a:r>
              <a:rPr lang="ja-JP" altLang="en-US" sz="1600" b="1" dirty="0" smtClean="0"/>
              <a:t>してください</a:t>
            </a:r>
            <a:r>
              <a:rPr lang="ja-JP" altLang="en-US" sz="1600" b="1" dirty="0"/>
              <a:t>。</a:t>
            </a:r>
            <a:endParaRPr lang="en-US" altLang="ja-JP" sz="1600" b="1" dirty="0"/>
          </a:p>
          <a:p>
            <a:pPr marL="0" indent="0">
              <a:lnSpc>
                <a:spcPct val="100000"/>
              </a:lnSpc>
              <a:spcBef>
                <a:spcPts val="0"/>
              </a:spcBef>
              <a:buNone/>
            </a:pPr>
            <a:endParaRPr lang="en-US" altLang="ja-JP" sz="1600" b="1" u="sng" dirty="0"/>
          </a:p>
          <a:p>
            <a:pPr>
              <a:lnSpc>
                <a:spcPct val="100000"/>
              </a:lnSpc>
              <a:spcBef>
                <a:spcPts val="0"/>
              </a:spcBef>
            </a:pPr>
            <a:r>
              <a:rPr lang="ja-JP" altLang="ja-JP" sz="1600" b="1" u="sng" dirty="0" smtClean="0">
                <a:solidFill>
                  <a:srgbClr val="FF0000"/>
                </a:solidFill>
              </a:rPr>
              <a:t>令和</a:t>
            </a:r>
            <a:r>
              <a:rPr lang="en-US" altLang="ja-JP" sz="1600" b="1" u="sng" dirty="0" smtClean="0">
                <a:solidFill>
                  <a:srgbClr val="FF0000"/>
                </a:solidFill>
              </a:rPr>
              <a:t>4-5</a:t>
            </a:r>
            <a:r>
              <a:rPr lang="ja-JP" altLang="ja-JP" sz="1600" b="1" u="sng" dirty="0" smtClean="0">
                <a:solidFill>
                  <a:srgbClr val="FF0000"/>
                </a:solidFill>
              </a:rPr>
              <a:t>年度</a:t>
            </a:r>
            <a:r>
              <a:rPr lang="ja-JP" altLang="ja-JP" sz="1600" b="1" u="sng" dirty="0">
                <a:solidFill>
                  <a:srgbClr val="FF0000"/>
                </a:solidFill>
              </a:rPr>
              <a:t>建築</a:t>
            </a:r>
            <a:r>
              <a:rPr lang="en-US" altLang="ja-JP" sz="1600" b="1" u="sng" dirty="0">
                <a:solidFill>
                  <a:srgbClr val="FF0000"/>
                </a:solidFill>
              </a:rPr>
              <a:t>BIM</a:t>
            </a:r>
            <a:r>
              <a:rPr lang="ja-JP" altLang="ja-JP" sz="1600" b="1" u="sng" dirty="0">
                <a:solidFill>
                  <a:srgbClr val="FF0000"/>
                </a:solidFill>
              </a:rPr>
              <a:t>加速化事業に</a:t>
            </a:r>
            <a:r>
              <a:rPr lang="ja-JP" altLang="ja-JP" sz="1600" b="1" u="sng" dirty="0" smtClean="0">
                <a:solidFill>
                  <a:srgbClr val="FF0000"/>
                </a:solidFill>
              </a:rPr>
              <a:t>おいて</a:t>
            </a:r>
            <a:r>
              <a:rPr lang="ja-JP" altLang="en-US" sz="1600" b="1" u="sng" dirty="0">
                <a:solidFill>
                  <a:srgbClr val="FF0000"/>
                </a:solidFill>
              </a:rPr>
              <a:t>補助</a:t>
            </a:r>
            <a:r>
              <a:rPr lang="ja-JP" altLang="en-US" sz="1600" b="1" u="sng" dirty="0" smtClean="0">
                <a:solidFill>
                  <a:srgbClr val="FF0000"/>
                </a:solidFill>
              </a:rPr>
              <a:t>の交付を受けた</a:t>
            </a:r>
            <a:r>
              <a:rPr lang="ja-JP" altLang="ja-JP" sz="1600" b="1" u="sng" dirty="0" smtClean="0">
                <a:solidFill>
                  <a:srgbClr val="FF0000"/>
                </a:solidFill>
              </a:rPr>
              <a:t>既存</a:t>
            </a:r>
            <a:r>
              <a:rPr lang="ja-JP" altLang="ja-JP" sz="1600" b="1" u="sng" dirty="0">
                <a:solidFill>
                  <a:srgbClr val="FF0000"/>
                </a:solidFill>
              </a:rPr>
              <a:t>プロジェクトにおいても、本事業（</a:t>
            </a:r>
            <a:r>
              <a:rPr lang="ja-JP" altLang="ja-JP" sz="1600" b="1" u="sng" dirty="0" smtClean="0">
                <a:solidFill>
                  <a:srgbClr val="FF0000"/>
                </a:solidFill>
              </a:rPr>
              <a:t>令和</a:t>
            </a:r>
            <a:r>
              <a:rPr lang="en-US" altLang="ja-JP" sz="1600" b="1" u="sng" dirty="0" smtClean="0">
                <a:solidFill>
                  <a:srgbClr val="FF0000"/>
                </a:solidFill>
              </a:rPr>
              <a:t>5-6</a:t>
            </a:r>
            <a:r>
              <a:rPr lang="ja-JP" altLang="ja-JP" sz="1600" b="1" u="sng" dirty="0" smtClean="0">
                <a:solidFill>
                  <a:srgbClr val="FF0000"/>
                </a:solidFill>
              </a:rPr>
              <a:t>年度</a:t>
            </a:r>
            <a:r>
              <a:rPr lang="ja-JP" altLang="ja-JP" sz="1600" b="1" u="sng" dirty="0">
                <a:solidFill>
                  <a:srgbClr val="FF0000"/>
                </a:solidFill>
              </a:rPr>
              <a:t>建築</a:t>
            </a:r>
            <a:r>
              <a:rPr lang="en-US" altLang="ja-JP" sz="1600" b="1" u="sng" dirty="0">
                <a:solidFill>
                  <a:srgbClr val="FF0000"/>
                </a:solidFill>
              </a:rPr>
              <a:t>BIM</a:t>
            </a:r>
            <a:r>
              <a:rPr lang="ja-JP" altLang="ja-JP" sz="1600" b="1" u="sng" dirty="0">
                <a:solidFill>
                  <a:srgbClr val="FF0000"/>
                </a:solidFill>
              </a:rPr>
              <a:t>加速化事業【令和５年度補正】</a:t>
            </a:r>
            <a:r>
              <a:rPr lang="en-US" altLang="ja-JP" sz="1600" b="1" u="sng" dirty="0">
                <a:solidFill>
                  <a:srgbClr val="FF0000"/>
                </a:solidFill>
              </a:rPr>
              <a:t>)</a:t>
            </a:r>
            <a:r>
              <a:rPr lang="ja-JP" altLang="en-US" sz="1600" b="1" u="sng" dirty="0">
                <a:solidFill>
                  <a:srgbClr val="FF0000"/>
                </a:solidFill>
              </a:rPr>
              <a:t>に</a:t>
            </a:r>
            <a:r>
              <a:rPr lang="ja-JP" altLang="ja-JP" sz="1600" b="1" u="sng" dirty="0">
                <a:solidFill>
                  <a:srgbClr val="FF0000"/>
                </a:solidFill>
              </a:rPr>
              <a:t>申請が可能です。</a:t>
            </a:r>
            <a:endParaRPr lang="en-US" altLang="ja-JP" sz="1600" b="1" u="sng" dirty="0">
              <a:solidFill>
                <a:srgbClr val="FF0000"/>
              </a:solidFill>
            </a:endParaRPr>
          </a:p>
          <a:p>
            <a:pPr marL="0" indent="0">
              <a:lnSpc>
                <a:spcPct val="100000"/>
              </a:lnSpc>
              <a:spcBef>
                <a:spcPts val="0"/>
              </a:spcBef>
              <a:buNone/>
            </a:pPr>
            <a:endParaRPr lang="ja-JP" altLang="ja-JP" sz="1600" b="1" dirty="0">
              <a:solidFill>
                <a:srgbClr val="FF0000"/>
              </a:solidFill>
            </a:endParaRPr>
          </a:p>
          <a:p>
            <a:pPr>
              <a:lnSpc>
                <a:spcPct val="100000"/>
              </a:lnSpc>
              <a:spcBef>
                <a:spcPts val="0"/>
              </a:spcBef>
            </a:pPr>
            <a:r>
              <a:rPr lang="ja-JP" altLang="en-US" sz="1600" b="1" dirty="0"/>
              <a:t>交付申請</a:t>
            </a:r>
            <a:r>
              <a:rPr lang="ja-JP" altLang="ja-JP" sz="1600" b="1" dirty="0" smtClean="0"/>
              <a:t>手続き</a:t>
            </a:r>
            <a:r>
              <a:rPr lang="ja-JP" altLang="ja-JP" sz="1600" b="1" dirty="0"/>
              <a:t>については、</a:t>
            </a:r>
            <a:r>
              <a:rPr lang="ja-JP" altLang="en-US" sz="1600" b="1" dirty="0"/>
              <a:t>協力事業者も十分理解するように努め、完了実績報告に必要な</a:t>
            </a:r>
            <a:r>
              <a:rPr lang="ja-JP" altLang="en-US" sz="1600" b="1" dirty="0" smtClean="0"/>
              <a:t>根拠資料、算定条件も</a:t>
            </a:r>
            <a:r>
              <a:rPr lang="ja-JP" altLang="en-US" sz="1600" b="1" dirty="0"/>
              <a:t>意識し、</a:t>
            </a:r>
            <a:r>
              <a:rPr lang="ja-JP" altLang="ja-JP" sz="1600" b="1" dirty="0"/>
              <a:t>代表事業者が全体をとりまとめて実施して</a:t>
            </a:r>
            <a:r>
              <a:rPr lang="ja-JP" altLang="ja-JP" sz="1600" b="1" dirty="0" smtClean="0"/>
              <a:t>いただきます</a:t>
            </a:r>
            <a:r>
              <a:rPr lang="ja-JP" altLang="en-US" sz="1600" dirty="0" smtClean="0"/>
              <a:t>。</a:t>
            </a:r>
            <a:endParaRPr lang="en-US" altLang="ja-JP" sz="1600" dirty="0" smtClean="0"/>
          </a:p>
          <a:p>
            <a:pPr>
              <a:lnSpc>
                <a:spcPct val="100000"/>
              </a:lnSpc>
              <a:spcBef>
                <a:spcPts val="0"/>
              </a:spcBef>
            </a:pPr>
            <a:endParaRPr lang="en-US" altLang="ja-JP" sz="1600" dirty="0" smtClean="0"/>
          </a:p>
          <a:p>
            <a:pPr>
              <a:lnSpc>
                <a:spcPct val="100000"/>
              </a:lnSpc>
              <a:spcBef>
                <a:spcPts val="0"/>
              </a:spcBef>
            </a:pPr>
            <a:r>
              <a:rPr lang="ja-JP" altLang="ja-JP" sz="1600" dirty="0" smtClean="0">
                <a:latin typeface="ＭＳ ゴシック" panose="020B0609070205080204" pitchFamily="49" charset="-128"/>
                <a:ea typeface="ＭＳ ゴシック" panose="020B0609070205080204" pitchFamily="49" charset="-128"/>
              </a:rPr>
              <a:t>事業</a:t>
            </a:r>
            <a:r>
              <a:rPr lang="ja-JP" altLang="ja-JP" sz="1600" dirty="0">
                <a:latin typeface="ＭＳ ゴシック" panose="020B0609070205080204" pitchFamily="49" charset="-128"/>
                <a:ea typeface="ＭＳ ゴシック" panose="020B0609070205080204" pitchFamily="49" charset="-128"/>
              </a:rPr>
              <a:t>期間の事業開始日は代表事業者登録の完了通知日</a:t>
            </a:r>
            <a:r>
              <a:rPr lang="ja-JP" altLang="ja-JP" sz="1600" dirty="0" smtClean="0">
                <a:latin typeface="ＭＳ ゴシック" panose="020B0609070205080204" pitchFamily="49" charset="-128"/>
                <a:ea typeface="ＭＳ ゴシック" panose="020B0609070205080204" pitchFamily="49" charset="-128"/>
              </a:rPr>
              <a:t>以降</a:t>
            </a:r>
            <a:r>
              <a:rPr lang="ja-JP" altLang="en-US" sz="1600" dirty="0"/>
              <a:t>の</a:t>
            </a:r>
            <a:r>
              <a:rPr lang="en-US" altLang="ja-JP" sz="1600" dirty="0" smtClean="0">
                <a:latin typeface="ＭＳ ゴシック" panose="020B0609070205080204" pitchFamily="49" charset="-128"/>
                <a:ea typeface="ＭＳ ゴシック" panose="020B0609070205080204" pitchFamily="49" charset="-128"/>
              </a:rPr>
              <a:t>BIM</a:t>
            </a:r>
            <a:r>
              <a:rPr lang="ja-JP" altLang="ja-JP" sz="1600" dirty="0">
                <a:latin typeface="ＭＳ ゴシック" panose="020B0609070205080204" pitchFamily="49" charset="-128"/>
                <a:ea typeface="ＭＳ ゴシック" panose="020B0609070205080204" pitchFamily="49" charset="-128"/>
              </a:rPr>
              <a:t>業務の開始日、事業終了日はプロジェクト終了日（プロジェクトに係る</a:t>
            </a:r>
            <a:r>
              <a:rPr lang="en-US" altLang="ja-JP" sz="1600" dirty="0">
                <a:latin typeface="ＭＳ ゴシック" panose="020B0609070205080204" pitchFamily="49" charset="-128"/>
                <a:ea typeface="ＭＳ ゴシック" panose="020B0609070205080204" pitchFamily="49" charset="-128"/>
              </a:rPr>
              <a:t>BIM</a:t>
            </a:r>
            <a:r>
              <a:rPr lang="ja-JP" altLang="ja-JP" sz="1600" dirty="0">
                <a:latin typeface="ＭＳ ゴシック" panose="020B0609070205080204" pitchFamily="49" charset="-128"/>
                <a:ea typeface="ＭＳ ゴシック" panose="020B0609070205080204" pitchFamily="49" charset="-128"/>
              </a:rPr>
              <a:t>業務の終了日）としてください</a:t>
            </a:r>
            <a:r>
              <a:rPr lang="ja-JP" altLang="ja-JP" sz="1600" dirty="0" smtClean="0">
                <a:latin typeface="ＭＳ ゴシック" panose="020B0609070205080204" pitchFamily="49" charset="-128"/>
                <a:ea typeface="ＭＳ ゴシック" panose="020B0609070205080204" pitchFamily="49" charset="-128"/>
              </a:rPr>
              <a:t>。</a:t>
            </a:r>
            <a:endParaRPr lang="en-US" altLang="ja-JP" sz="1600" dirty="0" smtClean="0">
              <a:latin typeface="ＭＳ ゴシック" panose="020B0609070205080204" pitchFamily="49" charset="-128"/>
              <a:ea typeface="ＭＳ ゴシック" panose="020B0609070205080204" pitchFamily="49" charset="-128"/>
            </a:endParaRPr>
          </a:p>
          <a:p>
            <a:pPr>
              <a:lnSpc>
                <a:spcPct val="100000"/>
              </a:lnSpc>
              <a:spcBef>
                <a:spcPts val="0"/>
              </a:spcBef>
            </a:pPr>
            <a:endParaRPr lang="en-US" altLang="ja-JP" sz="1600" dirty="0"/>
          </a:p>
          <a:p>
            <a:pPr marL="0" indent="0">
              <a:lnSpc>
                <a:spcPct val="100000"/>
              </a:lnSpc>
              <a:spcBef>
                <a:spcPts val="0"/>
              </a:spcBef>
              <a:buNone/>
            </a:pPr>
            <a:endParaRPr lang="en-US" altLang="ja-JP" sz="1600" dirty="0">
              <a:latin typeface="ＭＳ ゴシック" panose="020B0609070205080204" pitchFamily="49" charset="-128"/>
              <a:ea typeface="ＭＳ ゴシック" panose="020B0609070205080204" pitchFamily="49" charset="-128"/>
            </a:endParaRPr>
          </a:p>
          <a:p>
            <a:pPr marL="0" indent="0">
              <a:lnSpc>
                <a:spcPct val="100000"/>
              </a:lnSpc>
              <a:buNone/>
            </a:pPr>
            <a:endParaRPr lang="en-US" altLang="ja-JP" sz="1600" dirty="0"/>
          </a:p>
          <a:p>
            <a:pPr marL="0" indent="0">
              <a:lnSpc>
                <a:spcPct val="100000"/>
              </a:lnSpc>
              <a:buNone/>
            </a:pPr>
            <a:endParaRPr lang="en-US" altLang="ja-JP" sz="1600" dirty="0"/>
          </a:p>
          <a:p>
            <a:pPr marL="0" indent="0">
              <a:lnSpc>
                <a:spcPct val="100000"/>
              </a:lnSpc>
              <a:buNone/>
            </a:pPr>
            <a:endParaRPr lang="en-US" altLang="ja-JP" sz="1600" dirty="0"/>
          </a:p>
        </p:txBody>
      </p:sp>
      <p:sp>
        <p:nvSpPr>
          <p:cNvPr id="4" name="タイトル 1"/>
          <p:cNvSpPr txBox="1">
            <a:spLocks/>
          </p:cNvSpPr>
          <p:nvPr/>
        </p:nvSpPr>
        <p:spPr>
          <a:xfrm>
            <a:off x="8150347" y="1"/>
            <a:ext cx="993653" cy="393138"/>
          </a:xfrm>
          <a:prstGeom prst="rect">
            <a:avLst/>
          </a:prstGeom>
          <a:noFill/>
          <a:ln w="25400">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4000"/>
              </a:lnSpc>
            </a:pPr>
            <a:r>
              <a:rPr lang="en-US" altLang="ja-JP" sz="1400" b="1" dirty="0" smtClean="0">
                <a:latin typeface="ＭＳ ゴシック" panose="020B0609070205080204" pitchFamily="49" charset="-128"/>
                <a:ea typeface="ＭＳ ゴシック" panose="020B0609070205080204" pitchFamily="49" charset="-128"/>
              </a:rPr>
              <a:t>5/56</a:t>
            </a:r>
            <a:endParaRPr lang="ja-JP" altLang="en-US" sz="1400" b="1" dirty="0">
              <a:latin typeface="ＭＳ ゴシック" panose="020B0609070205080204" pitchFamily="49" charset="-128"/>
              <a:ea typeface="ＭＳ ゴシック" panose="020B0609070205080204" pitchFamily="49" charset="-128"/>
            </a:endParaRPr>
          </a:p>
        </p:txBody>
      </p:sp>
      <p:sp>
        <p:nvSpPr>
          <p:cNvPr id="6" name="タイトル 1"/>
          <p:cNvSpPr txBox="1">
            <a:spLocks/>
          </p:cNvSpPr>
          <p:nvPr/>
        </p:nvSpPr>
        <p:spPr>
          <a:xfrm>
            <a:off x="250825" y="1"/>
            <a:ext cx="7426325" cy="495300"/>
          </a:xfrm>
          <a:prstGeom prst="rect">
            <a:avLst/>
          </a:prstGeom>
          <a:noFill/>
          <a:ln w="25400">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2000" kern="1200">
                <a:solidFill>
                  <a:schemeClr val="tx1"/>
                </a:solidFill>
                <a:latin typeface="+mj-lt"/>
                <a:ea typeface="+mj-ea"/>
                <a:cs typeface="+mj-cs"/>
              </a:defRPr>
            </a:lvl1pPr>
          </a:lstStyle>
          <a:p>
            <a:pPr>
              <a:lnSpc>
                <a:spcPts val="4000"/>
              </a:lnSpc>
            </a:pPr>
            <a:r>
              <a:rPr lang="en-US" altLang="ja-JP" b="1" dirty="0" smtClean="0">
                <a:latin typeface="ＭＳ ゴシック" panose="020B0609070205080204" pitchFamily="49" charset="-128"/>
                <a:ea typeface="ＭＳ ゴシック" panose="020B0609070205080204" pitchFamily="49" charset="-128"/>
              </a:rPr>
              <a:t>2</a:t>
            </a:r>
            <a:r>
              <a:rPr lang="ja-JP" altLang="en-US" b="1" dirty="0">
                <a:latin typeface="ＭＳ ゴシック" panose="020B0609070205080204" pitchFamily="49" charset="-128"/>
                <a:ea typeface="ＭＳ ゴシック" panose="020B0609070205080204" pitchFamily="49" charset="-128"/>
              </a:rPr>
              <a:t> </a:t>
            </a:r>
            <a:r>
              <a:rPr lang="ja-JP" altLang="en-US" b="1" dirty="0" smtClean="0">
                <a:latin typeface="ＭＳ ゴシック" panose="020B0609070205080204" pitchFamily="49" charset="-128"/>
                <a:ea typeface="ＭＳ ゴシック" panose="020B0609070205080204" pitchFamily="49" charset="-128"/>
              </a:rPr>
              <a:t>手続きについて（注意点）</a:t>
            </a:r>
            <a:endParaRPr lang="ja-JP" altLang="en-US" b="1"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48519109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087940" y="1599832"/>
            <a:ext cx="5063358" cy="3783052"/>
          </a:xfrm>
          <a:ln w="41275" cmpd="dbl">
            <a:solidFill>
              <a:schemeClr val="accent1">
                <a:shade val="50000"/>
              </a:schemeClr>
            </a:solidFill>
          </a:ln>
        </p:spPr>
        <p:txBody>
          <a:bodyPr>
            <a:normAutofit/>
          </a:bodyPr>
          <a:lstStyle/>
          <a:p>
            <a:pPr marL="0" indent="0">
              <a:buNone/>
            </a:pPr>
            <a:r>
              <a:rPr lang="ja-JP" altLang="en-US" sz="1800" dirty="0" smtClean="0"/>
              <a:t>お問い合わせ</a:t>
            </a:r>
            <a:endParaRPr lang="en-US" altLang="ja-JP" sz="1800" dirty="0" smtClean="0"/>
          </a:p>
          <a:p>
            <a:pPr marL="0" indent="0">
              <a:buNone/>
            </a:pPr>
            <a:endParaRPr lang="ja-JP" altLang="en-US" sz="1800" dirty="0"/>
          </a:p>
          <a:p>
            <a:pPr marL="0" indent="0">
              <a:buNone/>
            </a:pPr>
            <a:r>
              <a:rPr lang="ja-JP" altLang="en-US" sz="1800" dirty="0"/>
              <a:t>建築</a:t>
            </a:r>
            <a:r>
              <a:rPr lang="en-US" altLang="ja-JP" sz="1800" dirty="0"/>
              <a:t>BIM</a:t>
            </a:r>
            <a:r>
              <a:rPr lang="ja-JP" altLang="en-US" sz="1800" dirty="0"/>
              <a:t>加速化事業実施支援室</a:t>
            </a:r>
          </a:p>
          <a:p>
            <a:pPr marL="0" indent="0">
              <a:buNone/>
            </a:pPr>
            <a:endParaRPr lang="en-US" altLang="ja-JP" sz="1800" dirty="0" smtClean="0"/>
          </a:p>
          <a:p>
            <a:pPr marL="0" indent="0">
              <a:buNone/>
            </a:pPr>
            <a:r>
              <a:rPr lang="ja-JP" altLang="en-US" sz="1800" dirty="0" smtClean="0"/>
              <a:t>〒</a:t>
            </a:r>
            <a:r>
              <a:rPr lang="en-US" altLang="ja-JP" sz="1800" dirty="0"/>
              <a:t>135-0016</a:t>
            </a:r>
          </a:p>
          <a:p>
            <a:pPr marL="0" indent="0">
              <a:buNone/>
            </a:pPr>
            <a:r>
              <a:rPr lang="ja-JP" altLang="en-US" sz="1800" dirty="0"/>
              <a:t>東京都江東区東陽</a:t>
            </a:r>
            <a:r>
              <a:rPr lang="en-US" altLang="ja-JP" sz="1800" dirty="0"/>
              <a:t>2-4-24</a:t>
            </a:r>
            <a:r>
              <a:rPr lang="ja-JP" altLang="en-US" sz="1800" dirty="0"/>
              <a:t>サスセンター</a:t>
            </a:r>
            <a:r>
              <a:rPr lang="en-US" altLang="ja-JP" sz="1800" dirty="0"/>
              <a:t>2F</a:t>
            </a:r>
          </a:p>
          <a:p>
            <a:pPr marL="0" indent="0">
              <a:buNone/>
            </a:pPr>
            <a:r>
              <a:rPr lang="en-US" altLang="ja-JP" sz="1800" dirty="0"/>
              <a:t>TEL 03-6803-6754</a:t>
            </a:r>
          </a:p>
          <a:p>
            <a:pPr marL="0" indent="0">
              <a:buNone/>
            </a:pPr>
            <a:r>
              <a:rPr lang="ja-JP" altLang="en-US" sz="1800" dirty="0"/>
              <a:t>受付</a:t>
            </a:r>
            <a:r>
              <a:rPr lang="en-US" altLang="ja-JP" sz="1800" dirty="0"/>
              <a:t>:</a:t>
            </a:r>
            <a:r>
              <a:rPr lang="ja-JP" altLang="en-US" sz="1800" dirty="0"/>
              <a:t>月～金曜日（祝日、年末年始を除く</a:t>
            </a:r>
            <a:r>
              <a:rPr lang="ja-JP" altLang="en-US" sz="1800" dirty="0" smtClean="0"/>
              <a:t>）</a:t>
            </a:r>
            <a:endParaRPr lang="en-US" altLang="ja-JP" sz="1800" dirty="0" smtClean="0"/>
          </a:p>
          <a:p>
            <a:pPr marL="0" indent="0">
              <a:buNone/>
            </a:pPr>
            <a:r>
              <a:rPr lang="en-US" altLang="ja-JP" sz="1800" dirty="0" smtClean="0"/>
              <a:t>10:00</a:t>
            </a:r>
            <a:r>
              <a:rPr lang="ja-JP" altLang="en-US" sz="1800" dirty="0"/>
              <a:t>～</a:t>
            </a:r>
            <a:r>
              <a:rPr lang="en-US" altLang="ja-JP" sz="1800" dirty="0"/>
              <a:t>17:00</a:t>
            </a:r>
            <a:r>
              <a:rPr lang="ja-JP" altLang="en-US" sz="1800" dirty="0"/>
              <a:t>（</a:t>
            </a:r>
            <a:r>
              <a:rPr lang="en-US" altLang="ja-JP" sz="1800" dirty="0"/>
              <a:t>12:00</a:t>
            </a:r>
            <a:r>
              <a:rPr lang="ja-JP" altLang="en-US" sz="1800" dirty="0"/>
              <a:t>～</a:t>
            </a:r>
            <a:r>
              <a:rPr lang="en-US" altLang="ja-JP" sz="1800" dirty="0"/>
              <a:t>13:00</a:t>
            </a:r>
            <a:r>
              <a:rPr lang="ja-JP" altLang="en-US" sz="1800" dirty="0"/>
              <a:t>除く）</a:t>
            </a:r>
          </a:p>
          <a:p>
            <a:pPr marL="0" indent="0">
              <a:buNone/>
            </a:pPr>
            <a:r>
              <a:rPr lang="en-US" altLang="ja-JP" sz="1800" dirty="0"/>
              <a:t>E-mail</a:t>
            </a:r>
            <a:r>
              <a:rPr lang="ja-JP" altLang="en-US" sz="1800" dirty="0"/>
              <a:t>　</a:t>
            </a:r>
            <a:r>
              <a:rPr lang="en-US" altLang="ja-JP" sz="1800" dirty="0"/>
              <a:t>info@r5-6bim-shien.jp</a:t>
            </a:r>
            <a:endParaRPr kumimoji="1" lang="ja-JP" altLang="en-US" sz="1800" dirty="0"/>
          </a:p>
        </p:txBody>
      </p:sp>
    </p:spTree>
    <p:extLst>
      <p:ext uri="{BB962C8B-B14F-4D97-AF65-F5344CB8AC3E}">
        <p14:creationId xmlns:p14="http://schemas.microsoft.com/office/powerpoint/2010/main" val="17707086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3</a:t>
            </a:r>
            <a:r>
              <a:rPr lang="ja-JP" altLang="en-US" dirty="0"/>
              <a:t> </a:t>
            </a:r>
            <a:r>
              <a:rPr lang="ja-JP" altLang="en-US" dirty="0" smtClean="0"/>
              <a:t>基本要件</a:t>
            </a:r>
            <a:endParaRPr kumimoji="1" lang="ja-JP" altLang="en-US" dirty="0"/>
          </a:p>
        </p:txBody>
      </p:sp>
      <p:sp>
        <p:nvSpPr>
          <p:cNvPr id="5" name="コンテンツ プレースホルダー 2"/>
          <p:cNvSpPr>
            <a:spLocks noGrp="1"/>
          </p:cNvSpPr>
          <p:nvPr>
            <p:ph idx="1"/>
          </p:nvPr>
        </p:nvSpPr>
        <p:spPr/>
        <p:txBody>
          <a:bodyPr lIns="0">
            <a:noAutofit/>
          </a:bodyPr>
          <a:lstStyle/>
          <a:p>
            <a:pPr indent="0">
              <a:lnSpc>
                <a:spcPct val="100000"/>
              </a:lnSpc>
              <a:buNone/>
            </a:pPr>
            <a:r>
              <a:rPr lang="ja-JP" altLang="en-US" sz="1600" dirty="0">
                <a:latin typeface="ＭＳ ゴシック" panose="020B0609070205080204" pitchFamily="49" charset="-128"/>
                <a:ea typeface="ＭＳ ゴシック" panose="020B0609070205080204" pitchFamily="49" charset="-128"/>
              </a:rPr>
              <a:t>代表事業者と協力事業者の連携により、</a:t>
            </a:r>
            <a:r>
              <a:rPr lang="ja-JP" altLang="en-US" sz="1600" dirty="0" smtClean="0">
                <a:latin typeface="ＭＳ ゴシック" panose="020B0609070205080204" pitchFamily="49" charset="-128"/>
                <a:ea typeface="ＭＳ ゴシック" panose="020B0609070205080204" pitchFamily="49" charset="-128"/>
              </a:rPr>
              <a:t>建築</a:t>
            </a:r>
            <a:r>
              <a:rPr lang="en-US" altLang="ja-JP" sz="1600" dirty="0" smtClean="0">
                <a:latin typeface="ＭＳ ゴシック" panose="020B0609070205080204" pitchFamily="49" charset="-128"/>
                <a:ea typeface="ＭＳ ゴシック" panose="020B0609070205080204" pitchFamily="49" charset="-128"/>
              </a:rPr>
              <a:t>BIM</a:t>
            </a:r>
            <a:r>
              <a:rPr lang="ja-JP" altLang="en-US" sz="1600" dirty="0" smtClean="0">
                <a:latin typeface="ＭＳ ゴシック" panose="020B0609070205080204" pitchFamily="49" charset="-128"/>
                <a:ea typeface="ＭＳ ゴシック" panose="020B0609070205080204" pitchFamily="49" charset="-128"/>
              </a:rPr>
              <a:t>を</a:t>
            </a:r>
            <a:r>
              <a:rPr lang="ja-JP" altLang="en-US" sz="1600" dirty="0">
                <a:latin typeface="ＭＳ ゴシック" panose="020B0609070205080204" pitchFamily="49" charset="-128"/>
                <a:ea typeface="ＭＳ ゴシック" panose="020B0609070205080204" pitchFamily="49" charset="-128"/>
              </a:rPr>
              <a:t>活用して整備される、次に掲げる要件を満たすプロジェクトの設計費及び建設工事費が補助対象となります。 </a:t>
            </a:r>
          </a:p>
          <a:p>
            <a:pPr indent="0">
              <a:lnSpc>
                <a:spcPct val="100000"/>
              </a:lnSpc>
              <a:buNone/>
            </a:pPr>
            <a:endParaRPr lang="ja-JP" altLang="en-US" sz="1600" dirty="0">
              <a:latin typeface="ＭＳ ゴシック" panose="020B0609070205080204" pitchFamily="49" charset="-128"/>
              <a:ea typeface="ＭＳ ゴシック" panose="020B0609070205080204" pitchFamily="49" charset="-128"/>
            </a:endParaRPr>
          </a:p>
          <a:p>
            <a:pPr marL="685800" indent="-457200">
              <a:lnSpc>
                <a:spcPct val="100000"/>
              </a:lnSpc>
              <a:buFont typeface="+mj-lt"/>
              <a:buAutoNum type="arabicPeriod"/>
            </a:pPr>
            <a:r>
              <a:rPr lang="ja-JP" altLang="en-US" sz="1600" dirty="0">
                <a:solidFill>
                  <a:srgbClr val="FF0000"/>
                </a:solidFill>
                <a:latin typeface="ＭＳ ゴシック" panose="020B0609070205080204" pitchFamily="49" charset="-128"/>
                <a:ea typeface="ＭＳ ゴシック" panose="020B0609070205080204" pitchFamily="49" charset="-128"/>
              </a:rPr>
              <a:t>代表事業者が協力事業者による</a:t>
            </a:r>
            <a:r>
              <a:rPr lang="ja-JP" altLang="en-US" sz="1600" dirty="0" smtClean="0">
                <a:solidFill>
                  <a:srgbClr val="FF0000"/>
                </a:solidFill>
                <a:latin typeface="ＭＳ ゴシック" panose="020B0609070205080204" pitchFamily="49" charset="-128"/>
                <a:ea typeface="ＭＳ ゴシック" panose="020B0609070205080204" pitchFamily="49" charset="-128"/>
              </a:rPr>
              <a:t>建築</a:t>
            </a:r>
            <a:r>
              <a:rPr lang="en-US" altLang="ja-JP" sz="1600" dirty="0" smtClean="0">
                <a:solidFill>
                  <a:srgbClr val="FF0000"/>
                </a:solidFill>
                <a:latin typeface="ＭＳ ゴシック" panose="020B0609070205080204" pitchFamily="49" charset="-128"/>
                <a:ea typeface="ＭＳ ゴシック" panose="020B0609070205080204" pitchFamily="49" charset="-128"/>
              </a:rPr>
              <a:t>BIM</a:t>
            </a:r>
            <a:r>
              <a:rPr lang="ja-JP" altLang="en-US" sz="1600" dirty="0" smtClean="0">
                <a:solidFill>
                  <a:srgbClr val="FF0000"/>
                </a:solidFill>
                <a:latin typeface="ＭＳ ゴシック" panose="020B0609070205080204" pitchFamily="49" charset="-128"/>
                <a:ea typeface="ＭＳ ゴシック" panose="020B0609070205080204" pitchFamily="49" charset="-128"/>
              </a:rPr>
              <a:t>の</a:t>
            </a:r>
            <a:r>
              <a:rPr lang="ja-JP" altLang="en-US" sz="1600" dirty="0">
                <a:solidFill>
                  <a:srgbClr val="FF0000"/>
                </a:solidFill>
                <a:latin typeface="ＭＳ ゴシック" panose="020B0609070205080204" pitchFamily="49" charset="-128"/>
                <a:ea typeface="ＭＳ ゴシック" panose="020B0609070205080204" pitchFamily="49" charset="-128"/>
              </a:rPr>
              <a:t>導入を支援</a:t>
            </a:r>
            <a:r>
              <a:rPr lang="ja-JP" altLang="en-US" sz="1600" dirty="0">
                <a:latin typeface="ＭＳ ゴシック" panose="020B0609070205080204" pitchFamily="49" charset="-128"/>
                <a:ea typeface="ＭＳ ゴシック" panose="020B0609070205080204" pitchFamily="49" charset="-128"/>
              </a:rPr>
              <a:t>し</a:t>
            </a:r>
            <a:r>
              <a:rPr lang="ja-JP" altLang="en-US" sz="1600" dirty="0" smtClean="0">
                <a:latin typeface="ＭＳ ゴシック" panose="020B0609070205080204" pitchFamily="49" charset="-128"/>
                <a:ea typeface="ＭＳ ゴシック" panose="020B0609070205080204" pitchFamily="49" charset="-128"/>
              </a:rPr>
              <a:t>建築</a:t>
            </a:r>
            <a:r>
              <a:rPr lang="en-US" altLang="ja-JP" sz="1600" dirty="0" smtClean="0">
                <a:latin typeface="ＭＳ ゴシック" panose="020B0609070205080204" pitchFamily="49" charset="-128"/>
                <a:ea typeface="ＭＳ ゴシック" panose="020B0609070205080204" pitchFamily="49" charset="-128"/>
              </a:rPr>
              <a:t>BIM</a:t>
            </a:r>
            <a:r>
              <a:rPr lang="ja-JP" altLang="en-US" sz="1600" dirty="0" smtClean="0">
                <a:latin typeface="ＭＳ ゴシック" panose="020B0609070205080204" pitchFamily="49" charset="-128"/>
                <a:ea typeface="ＭＳ ゴシック" panose="020B0609070205080204" pitchFamily="49" charset="-128"/>
              </a:rPr>
              <a:t>モデル</a:t>
            </a:r>
            <a:r>
              <a:rPr lang="ja-JP" altLang="en-US" sz="1600" dirty="0">
                <a:latin typeface="ＭＳ ゴシック" panose="020B0609070205080204" pitchFamily="49" charset="-128"/>
                <a:ea typeface="ＭＳ ゴシック" panose="020B0609070205080204" pitchFamily="49" charset="-128"/>
              </a:rPr>
              <a:t>を作成すること　　　　　　　　　　　　　　　　　　　　　　　　　　　　　　　　　　　　</a:t>
            </a:r>
            <a:endParaRPr lang="en-US" altLang="ja-JP" sz="1600" dirty="0">
              <a:solidFill>
                <a:srgbClr val="C00000"/>
              </a:solidFill>
              <a:latin typeface="ＭＳ ゴシック" panose="020B0609070205080204" pitchFamily="49" charset="-128"/>
              <a:ea typeface="ＭＳ ゴシック" panose="020B0609070205080204" pitchFamily="49" charset="-128"/>
            </a:endParaRPr>
          </a:p>
          <a:p>
            <a:pPr marL="685800" indent="-457200">
              <a:lnSpc>
                <a:spcPct val="100000"/>
              </a:lnSpc>
              <a:buFont typeface="+mj-lt"/>
              <a:buAutoNum type="arabicPeriod"/>
            </a:pPr>
            <a:r>
              <a:rPr lang="ja-JP" altLang="en-US" sz="1600" dirty="0">
                <a:latin typeface="ＭＳ ゴシック" panose="020B0609070205080204" pitchFamily="49" charset="-128"/>
                <a:ea typeface="ＭＳ ゴシック" panose="020B0609070205080204" pitchFamily="49" charset="-128"/>
              </a:rPr>
              <a:t>代表事業者のほか</a:t>
            </a:r>
            <a:r>
              <a:rPr lang="ja-JP" altLang="en-US" sz="1600" dirty="0">
                <a:solidFill>
                  <a:srgbClr val="FF0000"/>
                </a:solidFill>
                <a:latin typeface="ＭＳ ゴシック" panose="020B0609070205080204" pitchFamily="49" charset="-128"/>
                <a:ea typeface="ＭＳ ゴシック" panose="020B0609070205080204" pitchFamily="49" charset="-128"/>
              </a:rPr>
              <a:t>少なくとも１者以上の設計又は施工を行う協力事業者</a:t>
            </a:r>
            <a:r>
              <a:rPr lang="ja-JP" altLang="en-US" sz="1600" dirty="0">
                <a:latin typeface="ＭＳ ゴシック" panose="020B0609070205080204" pitchFamily="49" charset="-128"/>
                <a:ea typeface="ＭＳ ゴシック" panose="020B0609070205080204" pitchFamily="49" charset="-128"/>
              </a:rPr>
              <a:t>が、</a:t>
            </a:r>
            <a:r>
              <a:rPr lang="ja-JP" altLang="en-US" sz="1600" dirty="0" smtClean="0">
                <a:latin typeface="ＭＳ ゴシック" panose="020B0609070205080204" pitchFamily="49" charset="-128"/>
                <a:ea typeface="ＭＳ ゴシック" panose="020B0609070205080204" pitchFamily="49" charset="-128"/>
              </a:rPr>
              <a:t>建築</a:t>
            </a:r>
            <a:r>
              <a:rPr lang="en-US" altLang="ja-JP" sz="1600" dirty="0" smtClean="0">
                <a:latin typeface="ＭＳ ゴシック" panose="020B0609070205080204" pitchFamily="49" charset="-128"/>
                <a:ea typeface="ＭＳ ゴシック" panose="020B0609070205080204" pitchFamily="49" charset="-128"/>
              </a:rPr>
              <a:t>BIM</a:t>
            </a:r>
            <a:r>
              <a:rPr lang="ja-JP" altLang="en-US" sz="1600" dirty="0" smtClean="0">
                <a:latin typeface="ＭＳ ゴシック" panose="020B0609070205080204" pitchFamily="49" charset="-128"/>
                <a:ea typeface="ＭＳ ゴシック" panose="020B0609070205080204" pitchFamily="49" charset="-128"/>
              </a:rPr>
              <a:t>を</a:t>
            </a:r>
            <a:r>
              <a:rPr lang="ja-JP" altLang="en-US" sz="1600" dirty="0">
                <a:latin typeface="ＭＳ ゴシック" panose="020B0609070205080204" pitchFamily="49" charset="-128"/>
                <a:ea typeface="ＭＳ ゴシック" panose="020B0609070205080204" pitchFamily="49" charset="-128"/>
              </a:rPr>
              <a:t>導入</a:t>
            </a:r>
            <a:r>
              <a:rPr lang="ja-JP" altLang="en-US" sz="1600" dirty="0" smtClean="0">
                <a:latin typeface="ＭＳ ゴシック" panose="020B0609070205080204" pitchFamily="49" charset="-128"/>
                <a:ea typeface="ＭＳ ゴシック" panose="020B0609070205080204" pitchFamily="49" charset="-128"/>
              </a:rPr>
              <a:t>する</a:t>
            </a:r>
            <a:r>
              <a:rPr lang="ja-JP" altLang="en-US" sz="1600" dirty="0"/>
              <a:t>こと</a:t>
            </a:r>
            <a:r>
              <a:rPr lang="ja-JP" altLang="en-US" sz="1600" dirty="0" smtClean="0">
                <a:latin typeface="ＭＳ ゴシック" panose="020B0609070205080204" pitchFamily="49" charset="-128"/>
                <a:ea typeface="ＭＳ ゴシック" panose="020B0609070205080204" pitchFamily="49" charset="-128"/>
              </a:rPr>
              <a:t>。</a:t>
            </a:r>
            <a:r>
              <a:rPr lang="ja-JP" altLang="en-US" sz="1600" dirty="0">
                <a:latin typeface="ＭＳ ゴシック" panose="020B0609070205080204" pitchFamily="49" charset="-128"/>
                <a:ea typeface="ＭＳ ゴシック" panose="020B0609070205080204" pitchFamily="49" charset="-128"/>
              </a:rPr>
              <a:t>また、代表事業者については後述の</a:t>
            </a:r>
            <a:r>
              <a:rPr lang="ja-JP" altLang="en-US" sz="1600" dirty="0">
                <a:solidFill>
                  <a:srgbClr val="FF0000"/>
                </a:solidFill>
                <a:latin typeface="ＭＳ ゴシック" panose="020B0609070205080204" pitchFamily="49" charset="-128"/>
                <a:ea typeface="ＭＳ ゴシック" panose="020B0609070205080204" pitchFamily="49" charset="-128"/>
              </a:rPr>
              <a:t>補助対象経費</a:t>
            </a:r>
            <a:r>
              <a:rPr lang="en-US" altLang="ja-JP" sz="1600" dirty="0">
                <a:solidFill>
                  <a:srgbClr val="FF0000"/>
                </a:solidFill>
                <a:latin typeface="ＭＳ ゴシック" panose="020B0609070205080204" pitchFamily="49" charset="-128"/>
                <a:ea typeface="ＭＳ ゴシック" panose="020B0609070205080204" pitchFamily="49" charset="-128"/>
              </a:rPr>
              <a:t>(</a:t>
            </a:r>
            <a:r>
              <a:rPr lang="ja-JP" altLang="en-US" sz="1600" dirty="0">
                <a:solidFill>
                  <a:srgbClr val="FF0000"/>
                </a:solidFill>
                <a:latin typeface="ＭＳ ゴシック" panose="020B0609070205080204" pitchFamily="49" charset="-128"/>
                <a:ea typeface="ＭＳ ゴシック" panose="020B0609070205080204" pitchFamily="49" charset="-128"/>
              </a:rPr>
              <a:t>１</a:t>
            </a:r>
            <a:r>
              <a:rPr lang="en-US" altLang="ja-JP" sz="1600" dirty="0">
                <a:solidFill>
                  <a:srgbClr val="FF0000"/>
                </a:solidFill>
                <a:latin typeface="ＭＳ ゴシック" panose="020B0609070205080204" pitchFamily="49" charset="-128"/>
                <a:ea typeface="ＭＳ ゴシック" panose="020B0609070205080204" pitchFamily="49" charset="-128"/>
              </a:rPr>
              <a:t>)</a:t>
            </a:r>
            <a:r>
              <a:rPr lang="ja-JP" altLang="en-US" sz="1600" dirty="0">
                <a:solidFill>
                  <a:srgbClr val="FF0000"/>
                </a:solidFill>
                <a:latin typeface="ＭＳ ゴシック" panose="020B0609070205080204" pitchFamily="49" charset="-128"/>
                <a:ea typeface="ＭＳ ゴシック" panose="020B0609070205080204" pitchFamily="49" charset="-128"/>
              </a:rPr>
              <a:t>～</a:t>
            </a:r>
            <a:r>
              <a:rPr lang="en-US" altLang="ja-JP" sz="1600" dirty="0">
                <a:solidFill>
                  <a:srgbClr val="FF0000"/>
                </a:solidFill>
                <a:latin typeface="ＭＳ ゴシック" panose="020B0609070205080204" pitchFamily="49" charset="-128"/>
                <a:ea typeface="ＭＳ ゴシック" panose="020B0609070205080204" pitchFamily="49" charset="-128"/>
              </a:rPr>
              <a:t>(</a:t>
            </a:r>
            <a:r>
              <a:rPr lang="ja-JP" altLang="en-US" sz="1600" dirty="0">
                <a:solidFill>
                  <a:srgbClr val="FF0000"/>
                </a:solidFill>
                <a:latin typeface="ＭＳ ゴシック" panose="020B0609070205080204" pitchFamily="49" charset="-128"/>
                <a:ea typeface="ＭＳ ゴシック" panose="020B0609070205080204" pitchFamily="49" charset="-128"/>
              </a:rPr>
              <a:t>８</a:t>
            </a:r>
            <a:r>
              <a:rPr lang="en-US" altLang="ja-JP" sz="1600" dirty="0" smtClean="0">
                <a:solidFill>
                  <a:srgbClr val="FF0000"/>
                </a:solidFill>
                <a:latin typeface="ＭＳ ゴシック" panose="020B0609070205080204" pitchFamily="49" charset="-128"/>
                <a:ea typeface="ＭＳ ゴシック" panose="020B0609070205080204" pitchFamily="49" charset="-128"/>
              </a:rPr>
              <a:t>)</a:t>
            </a:r>
            <a:r>
              <a:rPr lang="ja-JP" altLang="en-US" sz="1600" dirty="0" smtClean="0">
                <a:solidFill>
                  <a:srgbClr val="FF0000"/>
                </a:solidFill>
                <a:latin typeface="ＭＳ ゴシック" panose="020B0609070205080204" pitchFamily="49" charset="-128"/>
                <a:ea typeface="ＭＳ ゴシック" panose="020B0609070205080204" pitchFamily="49" charset="-128"/>
              </a:rPr>
              <a:t>のうち最低</a:t>
            </a:r>
            <a:r>
              <a:rPr lang="ja-JP" altLang="en-US" sz="1600" dirty="0">
                <a:solidFill>
                  <a:srgbClr val="FF0000"/>
                </a:solidFill>
                <a:latin typeface="ＭＳ ゴシック" panose="020B0609070205080204" pitchFamily="49" charset="-128"/>
                <a:ea typeface="ＭＳ ゴシック" panose="020B0609070205080204" pitchFamily="49" charset="-128"/>
              </a:rPr>
              <a:t>１項目以上、自らの経費負担</a:t>
            </a:r>
            <a:r>
              <a:rPr lang="ja-JP" altLang="en-US" sz="1600" dirty="0" smtClean="0">
                <a:latin typeface="ＭＳ ゴシック" panose="020B0609070205080204" pitchFamily="49" charset="-128"/>
                <a:ea typeface="ＭＳ ゴシック" panose="020B0609070205080204" pitchFamily="49" charset="-128"/>
              </a:rPr>
              <a:t>が</a:t>
            </a:r>
            <a:r>
              <a:rPr lang="ja-JP" altLang="en-US" sz="1600" dirty="0"/>
              <a:t>あること</a:t>
            </a:r>
            <a:r>
              <a:rPr lang="ja-JP" altLang="en-US" sz="1600" dirty="0" smtClean="0">
                <a:latin typeface="ＭＳ ゴシック" panose="020B0609070205080204" pitchFamily="49" charset="-128"/>
                <a:ea typeface="ＭＳ ゴシック" panose="020B0609070205080204" pitchFamily="49" charset="-128"/>
              </a:rPr>
              <a:t>。</a:t>
            </a:r>
            <a:endParaRPr lang="ja-JP" altLang="en-US" sz="1600" dirty="0">
              <a:latin typeface="ＭＳ ゴシック" panose="020B0609070205080204" pitchFamily="49" charset="-128"/>
              <a:ea typeface="ＭＳ ゴシック" panose="020B0609070205080204" pitchFamily="49" charset="-128"/>
            </a:endParaRPr>
          </a:p>
          <a:p>
            <a:pPr marL="685800" indent="-457200">
              <a:lnSpc>
                <a:spcPct val="100000"/>
              </a:lnSpc>
              <a:buFont typeface="+mj-lt"/>
              <a:buAutoNum type="arabicPeriod"/>
            </a:pPr>
            <a:r>
              <a:rPr lang="ja-JP" altLang="en-US" sz="1600" dirty="0">
                <a:latin typeface="ＭＳ ゴシック" panose="020B0609070205080204" pitchFamily="49" charset="-128"/>
                <a:ea typeface="ＭＳ ゴシック" panose="020B0609070205080204" pitchFamily="49" charset="-128"/>
              </a:rPr>
              <a:t>本補助事業により補助を受けようとする全補助事業者が、</a:t>
            </a:r>
            <a:r>
              <a:rPr lang="ja-JP" altLang="en-US" sz="1600" dirty="0" smtClean="0">
                <a:solidFill>
                  <a:srgbClr val="FF0000"/>
                </a:solidFill>
                <a:latin typeface="ＭＳ ゴシック" panose="020B0609070205080204" pitchFamily="49" charset="-128"/>
                <a:ea typeface="ＭＳ ゴシック" panose="020B0609070205080204" pitchFamily="49" charset="-128"/>
              </a:rPr>
              <a:t>建築</a:t>
            </a:r>
            <a:r>
              <a:rPr lang="en-US" altLang="ja-JP" sz="1600" dirty="0" smtClean="0">
                <a:solidFill>
                  <a:srgbClr val="FF0000"/>
                </a:solidFill>
                <a:latin typeface="ＭＳ ゴシック" panose="020B0609070205080204" pitchFamily="49" charset="-128"/>
                <a:ea typeface="ＭＳ ゴシック" panose="020B0609070205080204" pitchFamily="49" charset="-128"/>
              </a:rPr>
              <a:t>BIM</a:t>
            </a:r>
            <a:r>
              <a:rPr lang="ja-JP" altLang="en-US" sz="1600" dirty="0" smtClean="0">
                <a:solidFill>
                  <a:srgbClr val="FF0000"/>
                </a:solidFill>
                <a:latin typeface="ＭＳ ゴシック" panose="020B0609070205080204" pitchFamily="49" charset="-128"/>
                <a:ea typeface="ＭＳ ゴシック" panose="020B0609070205080204" pitchFamily="49" charset="-128"/>
              </a:rPr>
              <a:t>活</a:t>
            </a:r>
            <a:r>
              <a:rPr lang="ja-JP" altLang="en-US" sz="1600" dirty="0">
                <a:solidFill>
                  <a:srgbClr val="FF0000"/>
                </a:solidFill>
                <a:latin typeface="ＭＳ ゴシック" panose="020B0609070205080204" pitchFamily="49" charset="-128"/>
                <a:ea typeface="ＭＳ ゴシック" panose="020B0609070205080204" pitchFamily="49" charset="-128"/>
              </a:rPr>
              <a:t>用事業者宣言</a:t>
            </a:r>
            <a:r>
              <a:rPr lang="ja-JP" altLang="en-US" sz="1600" dirty="0">
                <a:latin typeface="ＭＳ ゴシック" panose="020B0609070205080204" pitchFamily="49" charset="-128"/>
                <a:ea typeface="ＭＳ ゴシック" panose="020B0609070205080204" pitchFamily="49" charset="-128"/>
              </a:rPr>
              <a:t>を行うこと</a:t>
            </a:r>
          </a:p>
          <a:p>
            <a:pPr marL="685800" indent="-457200">
              <a:lnSpc>
                <a:spcPct val="100000"/>
              </a:lnSpc>
              <a:buFont typeface="+mj-lt"/>
              <a:buAutoNum type="arabicPeriod"/>
            </a:pPr>
            <a:r>
              <a:rPr lang="ja-JP" altLang="en-US" sz="1600" dirty="0">
                <a:latin typeface="ＭＳ ゴシック" panose="020B0609070205080204" pitchFamily="49" charset="-128"/>
                <a:ea typeface="ＭＳ ゴシック" panose="020B0609070205080204" pitchFamily="49" charset="-128"/>
              </a:rPr>
              <a:t>代表事業者においては、本補助事業の活用により整備する建築物について、</a:t>
            </a:r>
            <a:r>
              <a:rPr lang="ja-JP" altLang="en-US" sz="1600" dirty="0">
                <a:solidFill>
                  <a:srgbClr val="FF0000"/>
                </a:solidFill>
                <a:latin typeface="ＭＳ ゴシック" panose="020B0609070205080204" pitchFamily="49" charset="-128"/>
                <a:ea typeface="ＭＳ ゴシック" panose="020B0609070205080204" pitchFamily="49" charset="-128"/>
              </a:rPr>
              <a:t>維持管理の効率化に</a:t>
            </a:r>
            <a:r>
              <a:rPr lang="ja-JP" altLang="en-US" sz="1600" dirty="0" smtClean="0">
                <a:solidFill>
                  <a:srgbClr val="FF0000"/>
                </a:solidFill>
                <a:latin typeface="ＭＳ ゴシック" panose="020B0609070205080204" pitchFamily="49" charset="-128"/>
                <a:ea typeface="ＭＳ ゴシック" panose="020B0609070205080204" pitchFamily="49" charset="-128"/>
              </a:rPr>
              <a:t>資する</a:t>
            </a:r>
            <a:r>
              <a:rPr lang="en-US" altLang="ja-JP" sz="1600" dirty="0" smtClean="0">
                <a:solidFill>
                  <a:srgbClr val="FF0000"/>
                </a:solidFill>
                <a:latin typeface="ＭＳ ゴシック" panose="020B0609070205080204" pitchFamily="49" charset="-128"/>
                <a:ea typeface="ＭＳ ゴシック" panose="020B0609070205080204" pitchFamily="49" charset="-128"/>
              </a:rPr>
              <a:t>BIM</a:t>
            </a:r>
            <a:r>
              <a:rPr lang="ja-JP" altLang="en-US" sz="1600" dirty="0" smtClean="0">
                <a:solidFill>
                  <a:srgbClr val="FF0000"/>
                </a:solidFill>
                <a:latin typeface="ＭＳ ゴシック" panose="020B0609070205080204" pitchFamily="49" charset="-128"/>
                <a:ea typeface="ＭＳ ゴシック" panose="020B0609070205080204" pitchFamily="49" charset="-128"/>
              </a:rPr>
              <a:t>モデル</a:t>
            </a:r>
            <a:r>
              <a:rPr lang="ja-JP" altLang="en-US" sz="1600" dirty="0">
                <a:solidFill>
                  <a:srgbClr val="FF0000"/>
                </a:solidFill>
                <a:latin typeface="ＭＳ ゴシック" panose="020B0609070205080204" pitchFamily="49" charset="-128"/>
                <a:ea typeface="ＭＳ ゴシック" panose="020B0609070205080204" pitchFamily="49" charset="-128"/>
              </a:rPr>
              <a:t>を整備</a:t>
            </a:r>
            <a:r>
              <a:rPr lang="ja-JP" altLang="en-US" sz="1600" dirty="0">
                <a:latin typeface="ＭＳ ゴシック" panose="020B0609070205080204" pitchFamily="49" charset="-128"/>
                <a:ea typeface="ＭＳ ゴシック" panose="020B0609070205080204" pitchFamily="49" charset="-128"/>
              </a:rPr>
              <a:t>する旨の宣言を行うこと</a:t>
            </a:r>
          </a:p>
          <a:p>
            <a:pPr marL="685800" indent="-457200">
              <a:lnSpc>
                <a:spcPct val="100000"/>
              </a:lnSpc>
              <a:buFont typeface="+mj-lt"/>
              <a:buAutoNum type="arabicPeriod"/>
            </a:pPr>
            <a:r>
              <a:rPr lang="ja-JP" altLang="en-US" sz="1600" dirty="0">
                <a:latin typeface="ＭＳ ゴシック" panose="020B0609070205080204" pitchFamily="49" charset="-128"/>
                <a:ea typeface="ＭＳ ゴシック" panose="020B0609070205080204" pitchFamily="49" charset="-128"/>
              </a:rPr>
              <a:t>整備する建築物は、</a:t>
            </a:r>
            <a:r>
              <a:rPr lang="ja-JP" altLang="en-US" sz="1600" dirty="0">
                <a:solidFill>
                  <a:srgbClr val="FF0000"/>
                </a:solidFill>
                <a:latin typeface="ＭＳ ゴシック" panose="020B0609070205080204" pitchFamily="49" charset="-128"/>
                <a:ea typeface="ＭＳ ゴシック" panose="020B0609070205080204" pitchFamily="49" charset="-128"/>
              </a:rPr>
              <a:t>次頁に掲げる要件を満たすこと</a:t>
            </a:r>
            <a:r>
              <a:rPr lang="ja-JP" altLang="en-US" sz="1600" dirty="0">
                <a:latin typeface="ＭＳ ゴシック" panose="020B0609070205080204" pitchFamily="49" charset="-128"/>
                <a:ea typeface="ＭＳ ゴシック" panose="020B0609070205080204" pitchFamily="49" charset="-128"/>
              </a:rPr>
              <a:t>（改修プロジェクトについては、従前の建築物</a:t>
            </a:r>
            <a:r>
              <a:rPr lang="ja-JP" altLang="en-US" sz="1600" dirty="0" smtClean="0">
                <a:latin typeface="ＭＳ ゴシック" panose="020B0609070205080204" pitchFamily="49" charset="-128"/>
                <a:ea typeface="ＭＳ ゴシック" panose="020B0609070205080204" pitchFamily="49" charset="-128"/>
              </a:rPr>
              <a:t>が</a:t>
            </a:r>
            <a:r>
              <a:rPr lang="ja-JP" altLang="en-US" sz="1600" dirty="0"/>
              <a:t>既に</a:t>
            </a:r>
            <a:r>
              <a:rPr lang="ja-JP" altLang="en-US" sz="1600" dirty="0" smtClean="0">
                <a:latin typeface="ＭＳ ゴシック" panose="020B0609070205080204" pitchFamily="49" charset="-128"/>
                <a:ea typeface="ＭＳ ゴシック" panose="020B0609070205080204" pitchFamily="49" charset="-128"/>
              </a:rPr>
              <a:t>要件</a:t>
            </a:r>
            <a:r>
              <a:rPr lang="ja-JP" altLang="en-US" sz="1600" dirty="0">
                <a:latin typeface="ＭＳ ゴシック" panose="020B0609070205080204" pitchFamily="49" charset="-128"/>
                <a:ea typeface="ＭＳ ゴシック" panose="020B0609070205080204" pitchFamily="49" charset="-128"/>
              </a:rPr>
              <a:t>を満たしているか、又は改修プロジェクトにおいて整備し、要件を満たすこと）</a:t>
            </a:r>
          </a:p>
        </p:txBody>
      </p:sp>
      <p:sp>
        <p:nvSpPr>
          <p:cNvPr id="6" name="タイトル 1"/>
          <p:cNvSpPr txBox="1">
            <a:spLocks/>
          </p:cNvSpPr>
          <p:nvPr/>
        </p:nvSpPr>
        <p:spPr>
          <a:xfrm>
            <a:off x="8150347" y="0"/>
            <a:ext cx="993653" cy="393138"/>
          </a:xfrm>
          <a:prstGeom prst="rect">
            <a:avLst/>
          </a:prstGeom>
          <a:noFill/>
          <a:ln w="25400">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4000"/>
              </a:lnSpc>
            </a:pPr>
            <a:r>
              <a:rPr lang="en-US" altLang="ja-JP" sz="1400" b="1" dirty="0" smtClean="0">
                <a:latin typeface="ＭＳ ゴシック" panose="020B0609070205080204" pitchFamily="49" charset="-128"/>
                <a:ea typeface="ＭＳ ゴシック" panose="020B0609070205080204" pitchFamily="49" charset="-128"/>
              </a:rPr>
              <a:t>6/56</a:t>
            </a:r>
            <a:endParaRPr lang="ja-JP" altLang="en-US" sz="1400" b="1"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9459811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a:t>
            </a:r>
            <a:r>
              <a:rPr lang="ja-JP" altLang="en-US" dirty="0"/>
              <a:t> </a:t>
            </a:r>
            <a:r>
              <a:rPr kumimoji="1" lang="ja-JP" altLang="en-US" dirty="0" smtClean="0"/>
              <a:t>基本要件</a:t>
            </a:r>
            <a:r>
              <a:rPr lang="en-US" altLang="ja-JP" dirty="0">
                <a:solidFill>
                  <a:srgbClr val="0070C0"/>
                </a:solidFill>
              </a:rPr>
              <a:t>｢</a:t>
            </a:r>
            <a:r>
              <a:rPr kumimoji="1" lang="ja-JP" altLang="en-US" dirty="0" smtClean="0">
                <a:solidFill>
                  <a:srgbClr val="0070C0"/>
                </a:solidFill>
              </a:rPr>
              <a:t>整備する建築物</a:t>
            </a:r>
            <a:r>
              <a:rPr kumimoji="1" lang="en-US" altLang="ja-JP" dirty="0" smtClean="0">
                <a:solidFill>
                  <a:srgbClr val="0070C0"/>
                </a:solidFill>
              </a:rPr>
              <a:t>｣(</a:t>
            </a:r>
            <a:r>
              <a:rPr lang="ja-JP" altLang="en-US" dirty="0" smtClean="0">
                <a:solidFill>
                  <a:srgbClr val="0070C0"/>
                </a:solidFill>
              </a:rPr>
              <a:t>イ</a:t>
            </a:r>
            <a:r>
              <a:rPr lang="en-US" altLang="ja-JP" dirty="0">
                <a:solidFill>
                  <a:srgbClr val="0070C0"/>
                </a:solidFill>
              </a:rPr>
              <a:t>)</a:t>
            </a:r>
            <a:endParaRPr kumimoji="1" lang="ja-JP" altLang="en-US" dirty="0">
              <a:solidFill>
                <a:srgbClr val="0070C0"/>
              </a:solidFill>
            </a:endParaRPr>
          </a:p>
        </p:txBody>
      </p:sp>
      <p:sp>
        <p:nvSpPr>
          <p:cNvPr id="5" name="コンテンツ プレースホルダー 2"/>
          <p:cNvSpPr>
            <a:spLocks noGrp="1"/>
          </p:cNvSpPr>
          <p:nvPr>
            <p:ph idx="1"/>
          </p:nvPr>
        </p:nvSpPr>
        <p:spPr>
          <a:xfrm>
            <a:off x="250825" y="1190624"/>
            <a:ext cx="8642350" cy="5226051"/>
          </a:xfrm>
        </p:spPr>
        <p:txBody>
          <a:bodyPr>
            <a:noAutofit/>
          </a:bodyPr>
          <a:lstStyle/>
          <a:p>
            <a:pPr indent="0">
              <a:lnSpc>
                <a:spcPct val="100000"/>
              </a:lnSpc>
              <a:buNone/>
            </a:pPr>
            <a:r>
              <a:rPr lang="ja-JP" altLang="en-US" sz="1500" dirty="0">
                <a:latin typeface="ＭＳ ゴシック" panose="020B0609070205080204" pitchFamily="49" charset="-128"/>
                <a:ea typeface="ＭＳ ゴシック" panose="020B0609070205080204" pitchFamily="49" charset="-128"/>
              </a:rPr>
              <a:t>新築する建築物で以下に掲げる要件のすべてに該当する場合には、</a:t>
            </a:r>
            <a:r>
              <a:rPr lang="en-US" altLang="ja-JP" sz="1500" dirty="0" smtClean="0">
                <a:solidFill>
                  <a:srgbClr val="FF0000"/>
                </a:solidFill>
                <a:latin typeface="ＭＳ ゴシック" panose="020B0609070205080204" pitchFamily="49" charset="-128"/>
                <a:ea typeface="ＭＳ ゴシック" panose="020B0609070205080204" pitchFamily="49" charset="-128"/>
              </a:rPr>
              <a:t>BIM</a:t>
            </a:r>
            <a:r>
              <a:rPr lang="ja-JP" altLang="en-US" sz="1500" dirty="0" smtClean="0">
                <a:solidFill>
                  <a:srgbClr val="FF0000"/>
                </a:solidFill>
                <a:latin typeface="ＭＳ ゴシック" panose="020B0609070205080204" pitchFamily="49" charset="-128"/>
                <a:ea typeface="ＭＳ ゴシック" panose="020B0609070205080204" pitchFamily="49" charset="-128"/>
              </a:rPr>
              <a:t>モデル</a:t>
            </a:r>
            <a:r>
              <a:rPr lang="ja-JP" altLang="en-US" sz="1500" dirty="0">
                <a:solidFill>
                  <a:srgbClr val="FF0000"/>
                </a:solidFill>
                <a:latin typeface="ＭＳ ゴシック" panose="020B0609070205080204" pitchFamily="49" charset="-128"/>
                <a:ea typeface="ＭＳ ゴシック" panose="020B0609070205080204" pitchFamily="49" charset="-128"/>
              </a:rPr>
              <a:t>の活用により業務の効率化又は高度化に資するものとして国土交通省が定める利用方法を用いる</a:t>
            </a:r>
            <a:r>
              <a:rPr lang="ja-JP" altLang="en-US" sz="1500" dirty="0">
                <a:latin typeface="ＭＳ ゴシック" panose="020B0609070205080204" pitchFamily="49" charset="-128"/>
                <a:ea typeface="ＭＳ ゴシック" panose="020B0609070205080204" pitchFamily="49" charset="-128"/>
              </a:rPr>
              <a:t>ものであること</a:t>
            </a:r>
          </a:p>
          <a:p>
            <a:pPr lvl="1" indent="0">
              <a:lnSpc>
                <a:spcPct val="100000"/>
              </a:lnSpc>
              <a:buNone/>
            </a:pPr>
            <a:r>
              <a:rPr lang="ja-JP" altLang="en-US" sz="1500" dirty="0" smtClean="0">
                <a:latin typeface="ＭＳ ゴシック" panose="020B0609070205080204" pitchFamily="49" charset="-128"/>
                <a:ea typeface="ＭＳ ゴシック" panose="020B0609070205080204" pitchFamily="49" charset="-128"/>
              </a:rPr>
              <a:t>① </a:t>
            </a:r>
            <a:r>
              <a:rPr lang="ja-JP" altLang="en-US" sz="1500" u="sng" dirty="0">
                <a:latin typeface="ＭＳ ゴシック" panose="020B0609070205080204" pitchFamily="49" charset="-128"/>
                <a:ea typeface="ＭＳ ゴシック" panose="020B0609070205080204" pitchFamily="49" charset="-128"/>
              </a:rPr>
              <a:t>敷地に接する道路の中心線以内の</a:t>
            </a:r>
            <a:r>
              <a:rPr lang="ja-JP" altLang="en-US" sz="1500" b="1" u="sng" dirty="0">
                <a:latin typeface="ＭＳ ゴシック" panose="020B0609070205080204" pitchFamily="49" charset="-128"/>
                <a:ea typeface="ＭＳ ゴシック" panose="020B0609070205080204" pitchFamily="49" charset="-128"/>
              </a:rPr>
              <a:t>地区面積が </a:t>
            </a:r>
            <a:r>
              <a:rPr lang="en-US" altLang="ja-JP" sz="1500" b="1" u="sng" dirty="0">
                <a:latin typeface="ＭＳ ゴシック" panose="020B0609070205080204" pitchFamily="49" charset="-128"/>
                <a:ea typeface="ＭＳ ゴシック" panose="020B0609070205080204" pitchFamily="49" charset="-128"/>
              </a:rPr>
              <a:t>1,000 ㎡</a:t>
            </a:r>
            <a:r>
              <a:rPr lang="ja-JP" altLang="en-US" sz="1500" b="1" u="sng" dirty="0">
                <a:latin typeface="ＭＳ ゴシック" panose="020B0609070205080204" pitchFamily="49" charset="-128"/>
                <a:ea typeface="ＭＳ ゴシック" panose="020B0609070205080204" pitchFamily="49" charset="-128"/>
              </a:rPr>
              <a:t>以上</a:t>
            </a:r>
            <a:r>
              <a:rPr lang="ja-JP" altLang="en-US" sz="1500" u="sng" dirty="0">
                <a:latin typeface="ＭＳ ゴシック" panose="020B0609070205080204" pitchFamily="49" charset="-128"/>
                <a:ea typeface="ＭＳ ゴシック" panose="020B0609070205080204" pitchFamily="49" charset="-128"/>
              </a:rPr>
              <a:t>であること</a:t>
            </a:r>
          </a:p>
          <a:p>
            <a:pPr lvl="1" indent="0">
              <a:lnSpc>
                <a:spcPct val="100000"/>
              </a:lnSpc>
              <a:buNone/>
            </a:pPr>
            <a:r>
              <a:rPr lang="ja-JP" altLang="en-US" sz="1500" dirty="0">
                <a:latin typeface="ＭＳ ゴシック" panose="020B0609070205080204" pitchFamily="49" charset="-128"/>
                <a:ea typeface="ＭＳ ゴシック" panose="020B0609070205080204" pitchFamily="49" charset="-128"/>
              </a:rPr>
              <a:t>② </a:t>
            </a:r>
            <a:r>
              <a:rPr lang="ja-JP" altLang="en-US" sz="1500" b="1" u="sng" dirty="0">
                <a:latin typeface="ＭＳ ゴシック" panose="020B0609070205080204" pitchFamily="49" charset="-128"/>
                <a:ea typeface="ＭＳ ゴシック" panose="020B0609070205080204" pitchFamily="49" charset="-128"/>
              </a:rPr>
              <a:t>延べ面積が </a:t>
            </a:r>
            <a:r>
              <a:rPr lang="en-US" altLang="ja-JP" sz="1500" b="1" u="sng" dirty="0">
                <a:latin typeface="ＭＳ ゴシック" panose="020B0609070205080204" pitchFamily="49" charset="-128"/>
                <a:ea typeface="ＭＳ ゴシック" panose="020B0609070205080204" pitchFamily="49" charset="-128"/>
              </a:rPr>
              <a:t>1,000 ㎡</a:t>
            </a:r>
            <a:r>
              <a:rPr lang="ja-JP" altLang="en-US" sz="1500" b="1" u="sng" dirty="0">
                <a:latin typeface="ＭＳ ゴシック" panose="020B0609070205080204" pitchFamily="49" charset="-128"/>
                <a:ea typeface="ＭＳ ゴシック" panose="020B0609070205080204" pitchFamily="49" charset="-128"/>
              </a:rPr>
              <a:t>以上</a:t>
            </a:r>
            <a:r>
              <a:rPr lang="ja-JP" altLang="en-US" sz="1500" u="sng" dirty="0">
                <a:latin typeface="ＭＳ ゴシック" panose="020B0609070205080204" pitchFamily="49" charset="-128"/>
                <a:ea typeface="ＭＳ ゴシック" panose="020B0609070205080204" pitchFamily="49" charset="-128"/>
              </a:rPr>
              <a:t>であること</a:t>
            </a:r>
          </a:p>
          <a:p>
            <a:pPr lvl="1" indent="0">
              <a:lnSpc>
                <a:spcPct val="100000"/>
              </a:lnSpc>
              <a:buNone/>
            </a:pPr>
            <a:r>
              <a:rPr lang="ja-JP" altLang="en-US" sz="1500" dirty="0">
                <a:latin typeface="ＭＳ ゴシック" panose="020B0609070205080204" pitchFamily="49" charset="-128"/>
                <a:ea typeface="ＭＳ ゴシック" panose="020B0609070205080204" pitchFamily="49" charset="-128"/>
              </a:rPr>
              <a:t>③ </a:t>
            </a:r>
            <a:r>
              <a:rPr lang="ja-JP" altLang="en-US" sz="1500" b="1" u="sng" dirty="0">
                <a:latin typeface="ＭＳ ゴシック" panose="020B0609070205080204" pitchFamily="49" charset="-128"/>
                <a:ea typeface="ＭＳ ゴシック" panose="020B0609070205080204" pitchFamily="49" charset="-128"/>
              </a:rPr>
              <a:t>地階を除く階数が３以上</a:t>
            </a:r>
            <a:r>
              <a:rPr lang="ja-JP" altLang="en-US" sz="1500" u="sng" dirty="0">
                <a:latin typeface="ＭＳ ゴシック" panose="020B0609070205080204" pitchFamily="49" charset="-128"/>
                <a:ea typeface="ＭＳ ゴシック" panose="020B0609070205080204" pitchFamily="49" charset="-128"/>
              </a:rPr>
              <a:t>であること</a:t>
            </a:r>
          </a:p>
          <a:p>
            <a:pPr indent="0">
              <a:lnSpc>
                <a:spcPct val="100000"/>
              </a:lnSpc>
              <a:buNone/>
            </a:pPr>
            <a:r>
              <a:rPr lang="en-US" altLang="ja-JP" sz="1500" u="sng" dirty="0" smtClean="0">
                <a:solidFill>
                  <a:srgbClr val="FF0000"/>
                </a:solidFill>
                <a:latin typeface="ＭＳ ゴシック" panose="020B0609070205080204" pitchFamily="49" charset="-128"/>
                <a:ea typeface="ＭＳ ゴシック" panose="020B0609070205080204" pitchFamily="49" charset="-128"/>
              </a:rPr>
              <a:t>※</a:t>
            </a:r>
            <a:r>
              <a:rPr lang="en-US" altLang="ja-JP" sz="1500" u="sng" dirty="0">
                <a:solidFill>
                  <a:srgbClr val="FF0000"/>
                </a:solidFill>
              </a:rPr>
              <a:t> ｢</a:t>
            </a:r>
            <a:r>
              <a:rPr lang="ja-JP" altLang="en-US" sz="1500" u="sng" dirty="0">
                <a:solidFill>
                  <a:srgbClr val="FF0000"/>
                </a:solidFill>
              </a:rPr>
              <a:t>整備する建築物</a:t>
            </a:r>
            <a:r>
              <a:rPr lang="en-US" altLang="ja-JP" sz="1500" u="sng" dirty="0" smtClean="0">
                <a:solidFill>
                  <a:srgbClr val="FF0000"/>
                </a:solidFill>
              </a:rPr>
              <a:t>｣</a:t>
            </a:r>
            <a:r>
              <a:rPr lang="ja-JP" altLang="en-US" sz="1500" u="sng" dirty="0" smtClean="0">
                <a:solidFill>
                  <a:srgbClr val="FF0000"/>
                </a:solidFill>
              </a:rPr>
              <a:t>について、</a:t>
            </a:r>
            <a:r>
              <a:rPr lang="ja-JP" altLang="en-US" sz="1500" u="sng" dirty="0" smtClean="0">
                <a:solidFill>
                  <a:srgbClr val="FF0000"/>
                </a:solidFill>
                <a:latin typeface="ＭＳ ゴシック" panose="020B0609070205080204" pitchFamily="49" charset="-128"/>
                <a:ea typeface="ＭＳ ゴシック" panose="020B0609070205080204" pitchFamily="49" charset="-128"/>
              </a:rPr>
              <a:t>上記</a:t>
            </a:r>
            <a:r>
              <a:rPr lang="ja-JP" altLang="en-US" sz="1500" u="sng" dirty="0">
                <a:solidFill>
                  <a:srgbClr val="FF0000"/>
                </a:solidFill>
                <a:latin typeface="ＭＳ ゴシック" panose="020B0609070205080204" pitchFamily="49" charset="-128"/>
                <a:ea typeface="ＭＳ ゴシック" panose="020B0609070205080204" pitchFamily="49" charset="-128"/>
              </a:rPr>
              <a:t>に</a:t>
            </a:r>
            <a:r>
              <a:rPr lang="en-US" altLang="ja-JP" sz="1500" u="sng" dirty="0">
                <a:solidFill>
                  <a:srgbClr val="FF0000"/>
                </a:solidFill>
                <a:latin typeface="ＭＳ ゴシック" panose="020B0609070205080204" pitchFamily="49" charset="-128"/>
                <a:ea typeface="ＭＳ ゴシック" panose="020B0609070205080204" pitchFamily="49" charset="-128"/>
              </a:rPr>
              <a:t> </a:t>
            </a:r>
            <a:r>
              <a:rPr lang="ja-JP" altLang="en-US" sz="1500" u="sng" dirty="0">
                <a:solidFill>
                  <a:srgbClr val="FF0000"/>
                </a:solidFill>
                <a:latin typeface="ＭＳ ゴシック" panose="020B0609070205080204" pitchFamily="49" charset="-128"/>
                <a:ea typeface="ＭＳ ゴシック" panose="020B0609070205080204" pitchFamily="49" charset="-128"/>
              </a:rPr>
              <a:t>一つでも該当しない項目がある場合は</a:t>
            </a:r>
            <a:r>
              <a:rPr lang="ja-JP" altLang="en-US" sz="1500" u="sng" dirty="0" smtClean="0">
                <a:solidFill>
                  <a:srgbClr val="FF0000"/>
                </a:solidFill>
                <a:latin typeface="ＭＳ ゴシック" panose="020B0609070205080204" pitchFamily="49" charset="-128"/>
                <a:ea typeface="ＭＳ ゴシック" panose="020B0609070205080204" pitchFamily="49" charset="-128"/>
              </a:rPr>
              <a:t>、</a:t>
            </a:r>
            <a:r>
              <a:rPr lang="ja-JP" altLang="en-US" sz="1500" u="sng" dirty="0" smtClean="0">
                <a:solidFill>
                  <a:srgbClr val="FF0000"/>
                </a:solidFill>
              </a:rPr>
              <a:t>次</a:t>
            </a:r>
            <a:r>
              <a:rPr lang="ja-JP" altLang="en-US" sz="1500" u="sng" dirty="0" smtClean="0">
                <a:solidFill>
                  <a:srgbClr val="FF0000"/>
                </a:solidFill>
                <a:latin typeface="ＭＳ ゴシック" panose="020B0609070205080204" pitchFamily="49" charset="-128"/>
                <a:ea typeface="ＭＳ ゴシック" panose="020B0609070205080204" pitchFamily="49" charset="-128"/>
              </a:rPr>
              <a:t>頁の</a:t>
            </a:r>
            <a:r>
              <a:rPr lang="en-US" altLang="ja-JP" sz="1500" u="sng" dirty="0" smtClean="0">
                <a:solidFill>
                  <a:srgbClr val="FF0000"/>
                </a:solidFill>
              </a:rPr>
              <a:t>｢</a:t>
            </a:r>
            <a:r>
              <a:rPr lang="ja-JP" altLang="en-US" sz="1500" u="sng" dirty="0" smtClean="0">
                <a:solidFill>
                  <a:srgbClr val="FF0000"/>
                </a:solidFill>
              </a:rPr>
              <a:t>整備する建築物</a:t>
            </a:r>
            <a:r>
              <a:rPr lang="en-US" altLang="ja-JP" sz="1500" u="sng" dirty="0" smtClean="0">
                <a:solidFill>
                  <a:srgbClr val="FF0000"/>
                </a:solidFill>
              </a:rPr>
              <a:t>｣(</a:t>
            </a:r>
            <a:r>
              <a:rPr lang="ja-JP" altLang="en-US" sz="1500" u="sng" dirty="0" smtClean="0">
                <a:solidFill>
                  <a:srgbClr val="FF0000"/>
                </a:solidFill>
              </a:rPr>
              <a:t>ロ</a:t>
            </a:r>
            <a:r>
              <a:rPr lang="en-US" altLang="ja-JP" sz="1500" u="sng" dirty="0" smtClean="0">
                <a:solidFill>
                  <a:srgbClr val="FF0000"/>
                </a:solidFill>
              </a:rPr>
              <a:t>)</a:t>
            </a:r>
            <a:r>
              <a:rPr lang="ja-JP" altLang="en-US" sz="1500" u="sng" dirty="0" smtClean="0">
                <a:solidFill>
                  <a:srgbClr val="FF0000"/>
                </a:solidFill>
                <a:latin typeface="ＭＳ ゴシック" panose="020B0609070205080204" pitchFamily="49" charset="-128"/>
                <a:ea typeface="ＭＳ ゴシック" panose="020B0609070205080204" pitchFamily="49" charset="-128"/>
              </a:rPr>
              <a:t>のみが要件と</a:t>
            </a:r>
            <a:r>
              <a:rPr lang="ja-JP" altLang="en-US" sz="1500" u="sng" dirty="0">
                <a:solidFill>
                  <a:srgbClr val="FF0000"/>
                </a:solidFill>
                <a:latin typeface="ＭＳ ゴシック" panose="020B0609070205080204" pitchFamily="49" charset="-128"/>
                <a:ea typeface="ＭＳ ゴシック" panose="020B0609070205080204" pitchFamily="49" charset="-128"/>
              </a:rPr>
              <a:t>なります。</a:t>
            </a:r>
          </a:p>
          <a:p>
            <a:pPr indent="0">
              <a:lnSpc>
                <a:spcPct val="100000"/>
              </a:lnSpc>
              <a:buNone/>
            </a:pPr>
            <a:r>
              <a:rPr lang="en-US" altLang="ja-JP" sz="1500" dirty="0">
                <a:latin typeface="ＭＳ ゴシック" panose="020B0609070205080204" pitchFamily="49" charset="-128"/>
                <a:ea typeface="ＭＳ ゴシック" panose="020B0609070205080204" pitchFamily="49" charset="-128"/>
              </a:rPr>
              <a:t>※ </a:t>
            </a:r>
            <a:r>
              <a:rPr lang="ja-JP" altLang="en-US" sz="1500" dirty="0">
                <a:latin typeface="ＭＳ ゴシック" panose="020B0609070205080204" pitchFamily="49" charset="-128"/>
                <a:ea typeface="ＭＳ ゴシック" panose="020B0609070205080204" pitchFamily="49" charset="-128"/>
              </a:rPr>
              <a:t>国土交通省が定める利用方法については以下に定めるいずれかの内容であることとします。</a:t>
            </a:r>
          </a:p>
          <a:p>
            <a:pPr marL="771525" lvl="1" indent="-257175">
              <a:lnSpc>
                <a:spcPct val="100000"/>
              </a:lnSpc>
            </a:pPr>
            <a:r>
              <a:rPr lang="ja-JP" altLang="en-US" sz="1500" dirty="0">
                <a:latin typeface="ＭＳ ゴシック" panose="020B0609070205080204" pitchFamily="49" charset="-128"/>
                <a:ea typeface="ＭＳ ゴシック" panose="020B0609070205080204" pitchFamily="49" charset="-128"/>
              </a:rPr>
              <a:t>クラウド上でのモデル共有等による関係者間の高効率なコミュニケーションや合意形成における活用</a:t>
            </a:r>
          </a:p>
          <a:p>
            <a:pPr marL="771525" lvl="1" indent="-257175">
              <a:lnSpc>
                <a:spcPct val="100000"/>
              </a:lnSpc>
            </a:pPr>
            <a:r>
              <a:rPr lang="ja-JP" altLang="en-US" sz="1500" dirty="0">
                <a:latin typeface="ＭＳ ゴシック" panose="020B0609070205080204" pitchFamily="49" charset="-128"/>
                <a:ea typeface="ＭＳ ゴシック" panose="020B0609070205080204" pitchFamily="49" charset="-128"/>
              </a:rPr>
              <a:t>環境影響に対する設計最適化等のシミュレーションにおける活用</a:t>
            </a:r>
          </a:p>
          <a:p>
            <a:pPr marL="771525" lvl="1" indent="-257175">
              <a:lnSpc>
                <a:spcPct val="100000"/>
              </a:lnSpc>
            </a:pPr>
            <a:r>
              <a:rPr lang="en-US" altLang="ja-JP" sz="1500" dirty="0" smtClean="0">
                <a:latin typeface="ＭＳ ゴシック" panose="020B0609070205080204" pitchFamily="49" charset="-128"/>
                <a:ea typeface="ＭＳ ゴシック" panose="020B0609070205080204" pitchFamily="49" charset="-128"/>
              </a:rPr>
              <a:t>BIM</a:t>
            </a:r>
            <a:r>
              <a:rPr lang="ja-JP" altLang="en-US" sz="1500" dirty="0" smtClean="0">
                <a:latin typeface="ＭＳ ゴシック" panose="020B0609070205080204" pitchFamily="49" charset="-128"/>
                <a:ea typeface="ＭＳ ゴシック" panose="020B0609070205080204" pitchFamily="49" charset="-128"/>
              </a:rPr>
              <a:t>データ</a:t>
            </a:r>
            <a:r>
              <a:rPr lang="ja-JP" altLang="en-US" sz="1500" dirty="0">
                <a:latin typeface="ＭＳ ゴシック" panose="020B0609070205080204" pitchFamily="49" charset="-128"/>
                <a:ea typeface="ＭＳ ゴシック" panose="020B0609070205080204" pitchFamily="49" charset="-128"/>
              </a:rPr>
              <a:t>の重ね合わせによる干渉チェック等の整合確認における活用</a:t>
            </a:r>
          </a:p>
          <a:p>
            <a:pPr marL="771525" lvl="1" indent="-257175">
              <a:lnSpc>
                <a:spcPct val="100000"/>
              </a:lnSpc>
            </a:pPr>
            <a:r>
              <a:rPr lang="ja-JP" altLang="en-US" sz="1500" dirty="0">
                <a:latin typeface="ＭＳ ゴシック" panose="020B0609070205080204" pitchFamily="49" charset="-128"/>
                <a:ea typeface="ＭＳ ゴシック" panose="020B0609070205080204" pitchFamily="49" charset="-128"/>
              </a:rPr>
              <a:t>工事計画モデル等を用いた施工現場における安全管理や工程管理における活用</a:t>
            </a:r>
          </a:p>
          <a:p>
            <a:pPr marL="771525" lvl="1" indent="-257175">
              <a:lnSpc>
                <a:spcPct val="100000"/>
              </a:lnSpc>
            </a:pPr>
            <a:r>
              <a:rPr lang="ja-JP" altLang="en-US" sz="1500" dirty="0">
                <a:latin typeface="ＭＳ ゴシック" panose="020B0609070205080204" pitchFamily="49" charset="-128"/>
                <a:ea typeface="ＭＳ ゴシック" panose="020B0609070205080204" pitchFamily="49" charset="-128"/>
              </a:rPr>
              <a:t>重機や車両の配置、資材搬送計画等の施工計画における活用</a:t>
            </a:r>
          </a:p>
          <a:p>
            <a:pPr marL="771525" lvl="1" indent="-257175">
              <a:lnSpc>
                <a:spcPct val="100000"/>
              </a:lnSpc>
            </a:pPr>
            <a:r>
              <a:rPr lang="ja-JP" altLang="en-US" sz="1500" dirty="0">
                <a:latin typeface="ＭＳ ゴシック" panose="020B0609070205080204" pitchFamily="49" charset="-128"/>
                <a:ea typeface="ＭＳ ゴシック" panose="020B0609070205080204" pitchFamily="49" charset="-128"/>
              </a:rPr>
              <a:t>建機と連動した </a:t>
            </a:r>
            <a:r>
              <a:rPr lang="en-US" altLang="ja-JP" sz="1500" dirty="0" smtClean="0">
                <a:latin typeface="ＭＳ ゴシック" panose="020B0609070205080204" pitchFamily="49" charset="-128"/>
                <a:ea typeface="ＭＳ ゴシック" panose="020B0609070205080204" pitchFamily="49" charset="-128"/>
              </a:rPr>
              <a:t>ICT</a:t>
            </a:r>
            <a:r>
              <a:rPr lang="ja-JP" altLang="en-US" sz="1500" dirty="0" smtClean="0">
                <a:latin typeface="ＭＳ ゴシック" panose="020B0609070205080204" pitchFamily="49" charset="-128"/>
                <a:ea typeface="ＭＳ ゴシック" panose="020B0609070205080204" pitchFamily="49" charset="-128"/>
              </a:rPr>
              <a:t>施工</a:t>
            </a:r>
            <a:r>
              <a:rPr lang="ja-JP" altLang="en-US" sz="1500" dirty="0">
                <a:latin typeface="ＭＳ ゴシック" panose="020B0609070205080204" pitchFamily="49" charset="-128"/>
                <a:ea typeface="ＭＳ ゴシック" panose="020B0609070205080204" pitchFamily="49" charset="-128"/>
              </a:rPr>
              <a:t>等の工事管理における活用</a:t>
            </a:r>
          </a:p>
          <a:p>
            <a:pPr marL="771525" lvl="1" indent="-257175">
              <a:lnSpc>
                <a:spcPct val="100000"/>
              </a:lnSpc>
            </a:pPr>
            <a:r>
              <a:rPr lang="ja-JP" altLang="en-US" sz="1500" dirty="0">
                <a:latin typeface="ＭＳ ゴシック" panose="020B0609070205080204" pitchFamily="49" charset="-128"/>
                <a:ea typeface="ＭＳ ゴシック" panose="020B0609070205080204" pitchFamily="49" charset="-128"/>
              </a:rPr>
              <a:t>モデルデータと連携した部材加工や製品検査における開発</a:t>
            </a:r>
          </a:p>
        </p:txBody>
      </p:sp>
      <p:sp>
        <p:nvSpPr>
          <p:cNvPr id="7" name="タイトル 1"/>
          <p:cNvSpPr txBox="1">
            <a:spLocks/>
          </p:cNvSpPr>
          <p:nvPr/>
        </p:nvSpPr>
        <p:spPr>
          <a:xfrm>
            <a:off x="8150347" y="0"/>
            <a:ext cx="993653" cy="393138"/>
          </a:xfrm>
          <a:prstGeom prst="rect">
            <a:avLst/>
          </a:prstGeom>
          <a:noFill/>
          <a:ln w="25400">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4000"/>
              </a:lnSpc>
            </a:pPr>
            <a:r>
              <a:rPr lang="en-US" altLang="ja-JP" sz="1400" b="1" dirty="0" smtClean="0">
                <a:latin typeface="ＭＳ ゴシック" panose="020B0609070205080204" pitchFamily="49" charset="-128"/>
                <a:ea typeface="ＭＳ ゴシック" panose="020B0609070205080204" pitchFamily="49" charset="-128"/>
              </a:rPr>
              <a:t>7/56</a:t>
            </a:r>
            <a:endParaRPr lang="ja-JP" altLang="en-US" sz="1400" b="1"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4097792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13483</Words>
  <Application>Microsoft Office PowerPoint</Application>
  <PresentationFormat>画面に合わせる (4:3)</PresentationFormat>
  <Paragraphs>885</Paragraphs>
  <Slides>70</Slides>
  <Notes>70</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70</vt:i4>
      </vt:variant>
    </vt:vector>
  </HeadingPairs>
  <TitlesOfParts>
    <vt:vector size="81" baseType="lpstr">
      <vt:lpstr>BIZ UDPゴシック</vt:lpstr>
      <vt:lpstr>Meiryo UI</vt:lpstr>
      <vt:lpstr>ＭＳ Ｐゴシック</vt:lpstr>
      <vt:lpstr>ＭＳ ゴシック</vt:lpstr>
      <vt:lpstr>游ゴシック</vt:lpstr>
      <vt:lpstr>游ゴシック Light</vt:lpstr>
      <vt:lpstr>Arial</vt:lpstr>
      <vt:lpstr>Calibri</vt:lpstr>
      <vt:lpstr>Calibri Light</vt:lpstr>
      <vt:lpstr>Times New Roman</vt:lpstr>
      <vt:lpstr>Office テーマ</vt:lpstr>
      <vt:lpstr>令和５-６年度 建築ＢＩＭ加速化事業</vt:lpstr>
      <vt:lpstr>目　次</vt:lpstr>
      <vt:lpstr>1 本事業の流れ</vt:lpstr>
      <vt:lpstr>2 手続きについて</vt:lpstr>
      <vt:lpstr>2 手続きについて（よくあるご質問)</vt:lpstr>
      <vt:lpstr>2 手続きについて（よくあるご質問)</vt:lpstr>
      <vt:lpstr>②交付（変更）申請</vt:lpstr>
      <vt:lpstr>3 基本要件</vt:lpstr>
      <vt:lpstr>3 基本要件｢整備する建築物｣(イ)</vt:lpstr>
      <vt:lpstr>3 基本要件｢整備する建築物｣(ロ)</vt:lpstr>
      <vt:lpstr>3 基本要件（よくあるご質問)</vt:lpstr>
      <vt:lpstr>3 基本要件（よくあるご質問)</vt:lpstr>
      <vt:lpstr>3 基本要件｢整備する建築物｣(イ)（よくあるご質問)</vt:lpstr>
      <vt:lpstr>3 基本要件｢整備する建築物｣(ロ)（よくあるご質問)</vt:lpstr>
      <vt:lpstr>4 補助対象経費について</vt:lpstr>
      <vt:lpstr>4 補助対象経費について</vt:lpstr>
      <vt:lpstr>4 補助対象経費について（よくあるご質問)</vt:lpstr>
      <vt:lpstr>4 補助対象経費について（よくあるご質問)</vt:lpstr>
      <vt:lpstr>4 補助対象経費について</vt:lpstr>
      <vt:lpstr>4 補助対象経費について（よくあるご質問)</vt:lpstr>
      <vt:lpstr>4 補助対象経費について</vt:lpstr>
      <vt:lpstr>4 補助対象経費について（よくあるご質問)</vt:lpstr>
      <vt:lpstr>4 補助対象経費について</vt:lpstr>
      <vt:lpstr>4 補助対象経費について</vt:lpstr>
      <vt:lpstr>4 補助対象経費について（よくあるご質問)</vt:lpstr>
      <vt:lpstr>4 補助対象経費について</vt:lpstr>
      <vt:lpstr>4 補助対象経費について（よくあるご質問)</vt:lpstr>
      <vt:lpstr>4 補助対象経費について</vt:lpstr>
      <vt:lpstr>4 補助対象経費について（よくあるご質問)</vt:lpstr>
      <vt:lpstr>4 補助対象経費について</vt:lpstr>
      <vt:lpstr>5 プロジェクトの補助限度額</vt:lpstr>
      <vt:lpstr>6 スケジュール</vt:lpstr>
      <vt:lpstr>7 代表事業者登録様式及び交付申請様式</vt:lpstr>
      <vt:lpstr>代表事業者登録様式及び交付申請様式</vt:lpstr>
      <vt:lpstr>7 代表事業者登録様式及び交付申請様式（よくあるご質問)</vt:lpstr>
      <vt:lpstr>7 代表事業者登録様式及び交付申請様式</vt:lpstr>
      <vt:lpstr>7 代表事業者登録様式及び交付申請様式</vt:lpstr>
      <vt:lpstr>7 代表事業者登録様式及び交付申請様式</vt:lpstr>
      <vt:lpstr>7 代表事業者登録様式及び交付申請様式</vt:lpstr>
      <vt:lpstr>7 代表事業者登録様式及び交付申請様式</vt:lpstr>
      <vt:lpstr>7 代表事業者登録様式及び交付申請様式</vt:lpstr>
      <vt:lpstr>7 代表事業者登録様式及び交付申請様式</vt:lpstr>
      <vt:lpstr>7 代表事業者登録様式及び交付申請様式</vt:lpstr>
      <vt:lpstr>7 代表事業者登録様式及び交付申請様式</vt:lpstr>
      <vt:lpstr>7 代表事業者登録様式及び交付申請様式</vt:lpstr>
      <vt:lpstr>7 代表事業者登録様式及び交付申請様式</vt:lpstr>
      <vt:lpstr>7 代表事業者登録様式及び交付申請様式</vt:lpstr>
      <vt:lpstr>7 代表事業者登録様式及び交付申請様式</vt:lpstr>
      <vt:lpstr>7 代表事業者登録様式及び交付申請様式</vt:lpstr>
      <vt:lpstr>7 代表事業者登録様式及び交付申請様式</vt:lpstr>
      <vt:lpstr>交付申請様式（記入例）＜交付申請所定様式②作成支援様式＞</vt:lpstr>
      <vt:lpstr>7 交付申請様式（記入例）＜交付申請所定様式②作成支援様式＞</vt:lpstr>
      <vt:lpstr>7 交付申請様式（記入例）＜交付申請所定様式②作成支援様式＞</vt:lpstr>
      <vt:lpstr>7 交付申請様式（記入例）＜交付申請所定様式②作成支援様式＞</vt:lpstr>
      <vt:lpstr>7 交付申請様式（記入例）＜交付申請所定様式②作成支援様式＞</vt:lpstr>
      <vt:lpstr>7 交付申請様式（記入例）＜交付申請所定様式②作成支援様式＞</vt:lpstr>
      <vt:lpstr>7 交付申請様式（記入例）＜交付申請所定様式②作成支援様式＞</vt:lpstr>
      <vt:lpstr>7 交付申請様式（記入例）＜交付申請所定様式②作成支援様式＞</vt:lpstr>
      <vt:lpstr>7 交付申請様式（記入例）＜交付申請所定様式②作成支援様式＞</vt:lpstr>
      <vt:lpstr>7 交付申請様式（記入例）＜交付申請所定様式②作成支援様式＞</vt:lpstr>
      <vt:lpstr>7 交付申請様式（記入例）＜交付申請所定様式②作成支援様式＞</vt:lpstr>
      <vt:lpstr>7 交付申請様式（記入例）＜交付申請所定様式②作成支援様式＞</vt:lpstr>
      <vt:lpstr>7 交付申請様式（記入例）＜交付申請所定様式②作成支援様式＞</vt:lpstr>
      <vt:lpstr>7 交付申請様式（記入例）＜交付申請所定様式②作成支援様式＞</vt:lpstr>
      <vt:lpstr>7 交付申請様式（記入例）＜交付申請所定様式②作成支援様式＞</vt:lpstr>
      <vt:lpstr>7 代表事業者登録様式及び交付申請様式（よくあるご質問)</vt:lpstr>
      <vt:lpstr>7 代表事業者登録様式及び交付申請様式（よくあるご質問)</vt:lpstr>
      <vt:lpstr>8 本補助金により取得する備品（パソコン等）の取扱いについて</vt:lpstr>
      <vt:lpstr>9 補助事業実施にあたっての経理処理</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2024-05-09T08:01:54Z</dcterms:created>
  <dcterms:modified xsi:type="dcterms:W3CDTF">2024-11-11T06:52:08Z</dcterms:modified>
</cp:coreProperties>
</file>